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00" r:id="rId2"/>
    <p:sldId id="342" r:id="rId3"/>
    <p:sldId id="388" r:id="rId4"/>
    <p:sldId id="339" r:id="rId5"/>
    <p:sldId id="341" r:id="rId6"/>
    <p:sldId id="399" r:id="rId7"/>
    <p:sldId id="395" r:id="rId8"/>
    <p:sldId id="396" r:id="rId9"/>
    <p:sldId id="357" r:id="rId10"/>
    <p:sldId id="392" r:id="rId11"/>
    <p:sldId id="371" r:id="rId12"/>
    <p:sldId id="394" r:id="rId13"/>
    <p:sldId id="393" r:id="rId14"/>
    <p:sldId id="398" r:id="rId15"/>
    <p:sldId id="397" r:id="rId16"/>
    <p:sldId id="382" r:id="rId17"/>
    <p:sldId id="401" r:id="rId18"/>
    <p:sldId id="402" r:id="rId19"/>
    <p:sldId id="403" r:id="rId20"/>
    <p:sldId id="404" r:id="rId21"/>
    <p:sldId id="405" r:id="rId22"/>
    <p:sldId id="347" r:id="rId23"/>
    <p:sldId id="356" r:id="rId24"/>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24" autoAdjust="0"/>
  </p:normalViewPr>
  <p:slideViewPr>
    <p:cSldViewPr snapToGrid="0">
      <p:cViewPr varScale="1">
        <p:scale>
          <a:sx n="69" d="100"/>
          <a:sy n="69" d="100"/>
        </p:scale>
        <p:origin x="1440"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H:\Investment%20to%20GDP%20(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H:\Investment%20to%20GDP%20New%20with%20Edited%20Graph.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Sheet2!$G$5</c:f>
              <c:strCache>
                <c:ptCount val="1"/>
                <c:pt idx="0">
                  <c:v>Investment to GDP, 2018</c:v>
                </c:pt>
              </c:strCache>
            </c:strRef>
          </c:tx>
          <c:spPr>
            <a:solidFill>
              <a:srgbClr val="C00000"/>
            </a:solidFill>
            <a:ln>
              <a:solidFill>
                <a:srgbClr val="C00000"/>
              </a:solidFill>
            </a:ln>
            <a:effectLst/>
          </c:spPr>
          <c:invertIfNegative val="0"/>
          <c:cat>
            <c:strRef>
              <c:f>Sheet2!$F$6:$F$10</c:f>
              <c:strCache>
                <c:ptCount val="5"/>
                <c:pt idx="0">
                  <c:v>Sub-Saharan Africa</c:v>
                </c:pt>
                <c:pt idx="1">
                  <c:v>Uganda</c:v>
                </c:pt>
                <c:pt idx="2">
                  <c:v>Tanzania</c:v>
                </c:pt>
                <c:pt idx="3">
                  <c:v>Ethiopia</c:v>
                </c:pt>
                <c:pt idx="4">
                  <c:v>Emerging and Developing Asia</c:v>
                </c:pt>
              </c:strCache>
            </c:strRef>
          </c:cat>
          <c:val>
            <c:numRef>
              <c:f>Sheet2!$G$6:$G$10</c:f>
              <c:numCache>
                <c:formatCode>0.0%</c:formatCode>
                <c:ptCount val="5"/>
                <c:pt idx="0">
                  <c:v>0.20200000000000001</c:v>
                </c:pt>
                <c:pt idx="1">
                  <c:v>0.26500000000000001</c:v>
                </c:pt>
                <c:pt idx="2">
                  <c:v>0.34600000000000036</c:v>
                </c:pt>
                <c:pt idx="3">
                  <c:v>0.39100000000000035</c:v>
                </c:pt>
                <c:pt idx="4">
                  <c:v>0.40200000000000002</c:v>
                </c:pt>
              </c:numCache>
            </c:numRef>
          </c:val>
          <c:extLst>
            <c:ext xmlns:c16="http://schemas.microsoft.com/office/drawing/2014/chart" uri="{C3380CC4-5D6E-409C-BE32-E72D297353CC}">
              <c16:uniqueId val="{00000000-85BF-4A71-8014-B452DE37335F}"/>
            </c:ext>
          </c:extLst>
        </c:ser>
        <c:dLbls>
          <c:showLegendKey val="0"/>
          <c:showVal val="0"/>
          <c:showCatName val="0"/>
          <c:showSerName val="0"/>
          <c:showPercent val="0"/>
          <c:showBubbleSize val="0"/>
        </c:dLbls>
        <c:gapWidth val="150"/>
        <c:axId val="67236608"/>
        <c:axId val="67238144"/>
      </c:barChart>
      <c:catAx>
        <c:axId val="6723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67238144"/>
        <c:crosses val="autoZero"/>
        <c:auto val="1"/>
        <c:lblAlgn val="ctr"/>
        <c:lblOffset val="100"/>
        <c:noMultiLvlLbl val="0"/>
      </c:catAx>
      <c:valAx>
        <c:axId val="67238144"/>
        <c:scaling>
          <c:orientation val="minMax"/>
        </c:scaling>
        <c:delete val="0"/>
        <c:axPos val="l"/>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r>
                  <a:rPr lang="en-US"/>
                  <a:t> Investment to GDP</a:t>
                </a:r>
              </a:p>
            </c:rich>
          </c:tx>
          <c:layout>
            <c:manualLayout>
              <c:xMode val="edge"/>
              <c:yMode val="edge"/>
              <c:x val="0.11587107303141589"/>
              <c:y val="0.21242258030439709"/>
            </c:manualLayout>
          </c:layout>
          <c:overlay val="0"/>
          <c:spPr>
            <a:noFill/>
            <a:ln w="25400">
              <a:noFill/>
            </a:ln>
          </c:spPr>
        </c:title>
        <c:numFmt formatCode="0.0%" sourceLinked="1"/>
        <c:majorTickMark val="none"/>
        <c:minorTickMark val="none"/>
        <c:tickLblPos val="nextTo"/>
        <c:spPr>
          <a:ln w="6350">
            <a:noFill/>
          </a:ln>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6723660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dTable>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100">
          <a:latin typeface="Book Antiqua" panose="02040602050305030304" pitchFamily="18"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1"/>
          <c:tx>
            <c:strRef>
              <c:f>Sheet1!$C$20</c:f>
              <c:strCache>
                <c:ptCount val="1"/>
                <c:pt idx="0">
                  <c:v>Public Inv to GDP</c:v>
                </c:pt>
              </c:strCache>
            </c:strRef>
          </c:tx>
          <c:spPr>
            <a:solidFill>
              <a:schemeClr val="accent1">
                <a:lumMod val="75000"/>
              </a:schemeClr>
            </a:solidFill>
            <a:ln w="25400">
              <a:noFill/>
            </a:ln>
          </c:spPr>
          <c:invertIfNegative val="0"/>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Sheet1!$D$20:$M$20</c:f>
              <c:numCache>
                <c:formatCode>0.0%</c:formatCode>
                <c:ptCount val="10"/>
                <c:pt idx="0">
                  <c:v>3.1432554836827976E-2</c:v>
                </c:pt>
                <c:pt idx="1">
                  <c:v>3.0201864864524357E-2</c:v>
                </c:pt>
                <c:pt idx="2">
                  <c:v>3.0389491795729591E-2</c:v>
                </c:pt>
                <c:pt idx="3">
                  <c:v>3.7565059016573435E-2</c:v>
                </c:pt>
                <c:pt idx="4">
                  <c:v>3.9921654054800214E-2</c:v>
                </c:pt>
                <c:pt idx="5">
                  <c:v>3.7382033938799686E-2</c:v>
                </c:pt>
                <c:pt idx="6">
                  <c:v>3.4355501474004284E-2</c:v>
                </c:pt>
                <c:pt idx="7">
                  <c:v>4.0152197676903423E-2</c:v>
                </c:pt>
                <c:pt idx="8">
                  <c:v>3.240458188232688E-2</c:v>
                </c:pt>
                <c:pt idx="9">
                  <c:v>3.1061676830360801E-2</c:v>
                </c:pt>
              </c:numCache>
            </c:numRef>
          </c:val>
          <c:extLst>
            <c:ext xmlns:c16="http://schemas.microsoft.com/office/drawing/2014/chart" uri="{C3380CC4-5D6E-409C-BE32-E72D297353CC}">
              <c16:uniqueId val="{00000000-7C46-420A-A481-B1858AD85B26}"/>
            </c:ext>
          </c:extLst>
        </c:ser>
        <c:ser>
          <c:idx val="2"/>
          <c:order val="2"/>
          <c:tx>
            <c:strRef>
              <c:f>Sheet1!$C$21</c:f>
              <c:strCache>
                <c:ptCount val="1"/>
                <c:pt idx="0">
                  <c:v>Private Inv to GDP</c:v>
                </c:pt>
              </c:strCache>
            </c:strRef>
          </c:tx>
          <c:spPr>
            <a:solidFill>
              <a:srgbClr val="C00000"/>
            </a:solidFill>
            <a:ln w="25400">
              <a:noFill/>
            </a:ln>
          </c:spPr>
          <c:invertIfNegative val="0"/>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Sheet1!$D$21:$M$21</c:f>
              <c:numCache>
                <c:formatCode>0.0%</c:formatCode>
                <c:ptCount val="10"/>
                <c:pt idx="0">
                  <c:v>0.22090750274760654</c:v>
                </c:pt>
                <c:pt idx="1">
                  <c:v>0.23084566802737591</c:v>
                </c:pt>
                <c:pt idx="2">
                  <c:v>0.22832523319130149</c:v>
                </c:pt>
                <c:pt idx="3">
                  <c:v>0.2368020996040279</c:v>
                </c:pt>
                <c:pt idx="4">
                  <c:v>0.22704422694283341</c:v>
                </c:pt>
                <c:pt idx="5">
                  <c:v>0.21505030834144429</c:v>
                </c:pt>
                <c:pt idx="6">
                  <c:v>0.22672727273344734</c:v>
                </c:pt>
                <c:pt idx="7">
                  <c:v>0.20908211735720394</c:v>
                </c:pt>
                <c:pt idx="8">
                  <c:v>0.22663206852466897</c:v>
                </c:pt>
                <c:pt idx="9">
                  <c:v>0.2248273214958906</c:v>
                </c:pt>
              </c:numCache>
            </c:numRef>
          </c:val>
          <c:extLst>
            <c:ext xmlns:c16="http://schemas.microsoft.com/office/drawing/2014/chart" uri="{C3380CC4-5D6E-409C-BE32-E72D297353CC}">
              <c16:uniqueId val="{00000001-7C46-420A-A481-B1858AD85B26}"/>
            </c:ext>
          </c:extLst>
        </c:ser>
        <c:dLbls>
          <c:showLegendKey val="0"/>
          <c:showVal val="0"/>
          <c:showCatName val="0"/>
          <c:showSerName val="0"/>
          <c:showPercent val="0"/>
          <c:showBubbleSize val="0"/>
        </c:dLbls>
        <c:gapWidth val="150"/>
        <c:axId val="74968448"/>
        <c:axId val="74970240"/>
      </c:barChart>
      <c:lineChart>
        <c:grouping val="stacked"/>
        <c:varyColors val="0"/>
        <c:ser>
          <c:idx val="0"/>
          <c:order val="0"/>
          <c:tx>
            <c:strRef>
              <c:f>Sheet1!$C$19</c:f>
              <c:strCache>
                <c:ptCount val="1"/>
                <c:pt idx="0">
                  <c:v>Total Investment to GDP</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w="25400">
                <a:noFill/>
              </a:ln>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Sheet1!$D$19:$M$19</c:f>
              <c:numCache>
                <c:formatCode>0.0%</c:formatCode>
                <c:ptCount val="10"/>
                <c:pt idx="0">
                  <c:v>0.25234005758443451</c:v>
                </c:pt>
                <c:pt idx="1">
                  <c:v>0.26104753289190019</c:v>
                </c:pt>
                <c:pt idx="2">
                  <c:v>0.25871472498703096</c:v>
                </c:pt>
                <c:pt idx="3">
                  <c:v>0.27436715862060135</c:v>
                </c:pt>
                <c:pt idx="4">
                  <c:v>0.26696588099763391</c:v>
                </c:pt>
                <c:pt idx="5">
                  <c:v>0.25243234228024392</c:v>
                </c:pt>
                <c:pt idx="6">
                  <c:v>0.26108277420745202</c:v>
                </c:pt>
                <c:pt idx="7">
                  <c:v>0.24923431503410737</c:v>
                </c:pt>
                <c:pt idx="8">
                  <c:v>0.25903665040699558</c:v>
                </c:pt>
                <c:pt idx="9">
                  <c:v>0.25588899832625162</c:v>
                </c:pt>
              </c:numCache>
            </c:numRef>
          </c:val>
          <c:smooth val="0"/>
          <c:extLst>
            <c:ext xmlns:c16="http://schemas.microsoft.com/office/drawing/2014/chart" uri="{C3380CC4-5D6E-409C-BE32-E72D297353CC}">
              <c16:uniqueId val="{00000002-7C46-420A-A481-B1858AD85B26}"/>
            </c:ext>
          </c:extLst>
        </c:ser>
        <c:dLbls>
          <c:showLegendKey val="0"/>
          <c:showVal val="0"/>
          <c:showCatName val="0"/>
          <c:showSerName val="0"/>
          <c:showPercent val="0"/>
          <c:showBubbleSize val="0"/>
        </c:dLbls>
        <c:marker val="1"/>
        <c:smooth val="0"/>
        <c:axId val="74968448"/>
        <c:axId val="74970240"/>
      </c:lineChart>
      <c:catAx>
        <c:axId val="74968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970240"/>
        <c:crosses val="autoZero"/>
        <c:auto val="1"/>
        <c:lblAlgn val="ctr"/>
        <c:lblOffset val="100"/>
        <c:noMultiLvlLbl val="0"/>
      </c:catAx>
      <c:valAx>
        <c:axId val="7497024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Percent of GDP</a:t>
                </a:r>
              </a:p>
            </c:rich>
          </c:tx>
          <c:overlay val="0"/>
          <c:spPr>
            <a:noFill/>
            <a:ln w="25400">
              <a:noFill/>
            </a:ln>
          </c:spPr>
        </c:title>
        <c:numFmt formatCode="0.0%" sourceLinked="1"/>
        <c:majorTickMark val="none"/>
        <c:minorTickMark val="none"/>
        <c:tickLblPos val="nextTo"/>
        <c:spPr>
          <a:noFill/>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968448"/>
        <c:crosses val="autoZero"/>
        <c:crossBetween val="between"/>
      </c:valAx>
      <c:dTable>
        <c:showHorzBorder val="1"/>
        <c:showVertBorder val="1"/>
        <c:showOutline val="1"/>
        <c:showKeys val="1"/>
      </c:dTable>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967"/>
          </a:xfrm>
          <a:prstGeom prst="rect">
            <a:avLst/>
          </a:prstGeom>
        </p:spPr>
        <p:txBody>
          <a:bodyPr vert="horz" lIns="91440" tIns="45720" rIns="91440" bIns="45720" rtlCol="0"/>
          <a:lstStyle>
            <a:lvl1pPr algn="l" eaLnBrk="0" hangingPunct="0">
              <a:defRPr sz="1200" dirty="0">
                <a:cs typeface="+mn-cs"/>
              </a:defRPr>
            </a:lvl1pPr>
          </a:lstStyle>
          <a:p>
            <a:pPr>
              <a:defRPr/>
            </a:pPr>
            <a:endParaRPr lang="en-US"/>
          </a:p>
        </p:txBody>
      </p:sp>
      <p:sp>
        <p:nvSpPr>
          <p:cNvPr id="3" name="Date Placeholder 2"/>
          <p:cNvSpPr>
            <a:spLocks noGrp="1"/>
          </p:cNvSpPr>
          <p:nvPr>
            <p:ph type="dt" sz="quarter" idx="1"/>
          </p:nvPr>
        </p:nvSpPr>
        <p:spPr>
          <a:xfrm>
            <a:off x="3849688" y="0"/>
            <a:ext cx="2946400" cy="496967"/>
          </a:xfrm>
          <a:prstGeom prst="rect">
            <a:avLst/>
          </a:prstGeom>
        </p:spPr>
        <p:txBody>
          <a:bodyPr vert="horz" lIns="91440" tIns="45720" rIns="91440" bIns="45720" rtlCol="0"/>
          <a:lstStyle>
            <a:lvl1pPr algn="r" eaLnBrk="0" hangingPunct="0">
              <a:defRPr sz="1200" smtClean="0">
                <a:cs typeface="+mn-cs"/>
              </a:defRPr>
            </a:lvl1pPr>
          </a:lstStyle>
          <a:p>
            <a:pPr>
              <a:defRPr/>
            </a:pPr>
            <a:fld id="{B83BD38C-0E92-41F0-83C5-B7481049E485}" type="datetimeFigureOut">
              <a:rPr lang="en-US"/>
              <a:pPr>
                <a:defRPr/>
              </a:pPr>
              <a:t>8/21/2019</a:t>
            </a:fld>
            <a:endParaRPr lang="en-US" dirty="0"/>
          </a:p>
        </p:txBody>
      </p:sp>
      <p:sp>
        <p:nvSpPr>
          <p:cNvPr id="4" name="Footer Placeholder 3"/>
          <p:cNvSpPr>
            <a:spLocks noGrp="1"/>
          </p:cNvSpPr>
          <p:nvPr>
            <p:ph type="ftr" sz="quarter" idx="2"/>
          </p:nvPr>
        </p:nvSpPr>
        <p:spPr>
          <a:xfrm>
            <a:off x="0" y="9429671"/>
            <a:ext cx="2946400" cy="496966"/>
          </a:xfrm>
          <a:prstGeom prst="rect">
            <a:avLst/>
          </a:prstGeom>
        </p:spPr>
        <p:txBody>
          <a:bodyPr vert="horz" lIns="91440" tIns="45720" rIns="91440" bIns="45720" rtlCol="0" anchor="b"/>
          <a:lstStyle>
            <a:lvl1pPr algn="l" eaLnBrk="0" hangingPunct="0">
              <a:defRPr sz="1200" dirty="0">
                <a:cs typeface="+mn-cs"/>
              </a:defRPr>
            </a:lvl1pPr>
          </a:lstStyle>
          <a:p>
            <a:pPr>
              <a:defRPr/>
            </a:pPr>
            <a:endParaRPr lang="en-US"/>
          </a:p>
        </p:txBody>
      </p:sp>
      <p:sp>
        <p:nvSpPr>
          <p:cNvPr id="5" name="Slide Number Placeholder 4"/>
          <p:cNvSpPr>
            <a:spLocks noGrp="1"/>
          </p:cNvSpPr>
          <p:nvPr>
            <p:ph type="sldNum" sz="quarter" idx="3"/>
          </p:nvPr>
        </p:nvSpPr>
        <p:spPr>
          <a:xfrm>
            <a:off x="3849688" y="9429671"/>
            <a:ext cx="2946400" cy="496966"/>
          </a:xfrm>
          <a:prstGeom prst="rect">
            <a:avLst/>
          </a:prstGeom>
        </p:spPr>
        <p:txBody>
          <a:bodyPr vert="horz" lIns="91440" tIns="45720" rIns="91440" bIns="45720" rtlCol="0" anchor="b"/>
          <a:lstStyle>
            <a:lvl1pPr algn="r" eaLnBrk="0" hangingPunct="0">
              <a:defRPr sz="1200" smtClean="0">
                <a:cs typeface="+mn-cs"/>
              </a:defRPr>
            </a:lvl1pPr>
          </a:lstStyle>
          <a:p>
            <a:pPr>
              <a:defRPr/>
            </a:pPr>
            <a:fld id="{08A273BB-F362-4A8B-9623-06B62562EB06}" type="slidenum">
              <a:rPr lang="en-US"/>
              <a:pPr>
                <a:defRPr/>
              </a:pPr>
              <a:t>‹#›</a:t>
            </a:fld>
            <a:endParaRPr lang="en-US" dirty="0"/>
          </a:p>
        </p:txBody>
      </p:sp>
    </p:spTree>
    <p:extLst>
      <p:ext uri="{BB962C8B-B14F-4D97-AF65-F5344CB8AC3E}">
        <p14:creationId xmlns:p14="http://schemas.microsoft.com/office/powerpoint/2010/main" val="3240697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967"/>
          </a:xfrm>
          <a:prstGeom prst="rect">
            <a:avLst/>
          </a:prstGeom>
        </p:spPr>
        <p:txBody>
          <a:bodyPr vert="horz" lIns="91440" tIns="45720" rIns="91440" bIns="45720" rtlCol="0"/>
          <a:lstStyle>
            <a:lvl1pPr algn="l" eaLnBrk="0" hangingPunct="0">
              <a:defRPr sz="1200" dirty="0">
                <a:cs typeface="+mn-cs"/>
              </a:defRPr>
            </a:lvl1pPr>
          </a:lstStyle>
          <a:p>
            <a:pPr>
              <a:defRPr/>
            </a:pPr>
            <a:endParaRPr lang="en-GB"/>
          </a:p>
        </p:txBody>
      </p:sp>
      <p:sp>
        <p:nvSpPr>
          <p:cNvPr id="3" name="Date Placeholder 2"/>
          <p:cNvSpPr>
            <a:spLocks noGrp="1"/>
          </p:cNvSpPr>
          <p:nvPr>
            <p:ph type="dt" idx="1"/>
          </p:nvPr>
        </p:nvSpPr>
        <p:spPr>
          <a:xfrm>
            <a:off x="3849688" y="0"/>
            <a:ext cx="2946400" cy="496967"/>
          </a:xfrm>
          <a:prstGeom prst="rect">
            <a:avLst/>
          </a:prstGeom>
        </p:spPr>
        <p:txBody>
          <a:bodyPr vert="horz" lIns="91440" tIns="45720" rIns="91440" bIns="45720" rtlCol="0"/>
          <a:lstStyle>
            <a:lvl1pPr algn="r" eaLnBrk="0" hangingPunct="0">
              <a:defRPr sz="1200" smtClean="0">
                <a:cs typeface="+mn-cs"/>
              </a:defRPr>
            </a:lvl1pPr>
          </a:lstStyle>
          <a:p>
            <a:pPr>
              <a:defRPr/>
            </a:pPr>
            <a:fld id="{413B68ED-9784-415C-A44C-8B2712C4456C}" type="datetimeFigureOut">
              <a:rPr lang="en-GB"/>
              <a:pPr>
                <a:defRPr/>
              </a:pPr>
              <a:t>21/08/2019</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450" y="4715629"/>
            <a:ext cx="5438775" cy="4467939"/>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29671"/>
            <a:ext cx="2946400" cy="496966"/>
          </a:xfrm>
          <a:prstGeom prst="rect">
            <a:avLst/>
          </a:prstGeom>
        </p:spPr>
        <p:txBody>
          <a:bodyPr vert="horz" lIns="91440" tIns="45720" rIns="91440" bIns="45720" rtlCol="0" anchor="b"/>
          <a:lstStyle>
            <a:lvl1pPr algn="l" eaLnBrk="0" hangingPunct="0">
              <a:defRPr sz="1200" dirty="0">
                <a:cs typeface="+mn-cs"/>
              </a:defRPr>
            </a:lvl1pPr>
          </a:lstStyle>
          <a:p>
            <a:pPr>
              <a:defRPr/>
            </a:pPr>
            <a:endParaRPr lang="en-GB"/>
          </a:p>
        </p:txBody>
      </p:sp>
      <p:sp>
        <p:nvSpPr>
          <p:cNvPr id="7" name="Slide Number Placeholder 6"/>
          <p:cNvSpPr>
            <a:spLocks noGrp="1"/>
          </p:cNvSpPr>
          <p:nvPr>
            <p:ph type="sldNum" sz="quarter" idx="5"/>
          </p:nvPr>
        </p:nvSpPr>
        <p:spPr>
          <a:xfrm>
            <a:off x="3849688" y="9429671"/>
            <a:ext cx="2946400" cy="496966"/>
          </a:xfrm>
          <a:prstGeom prst="rect">
            <a:avLst/>
          </a:prstGeom>
        </p:spPr>
        <p:txBody>
          <a:bodyPr vert="horz" lIns="91440" tIns="45720" rIns="91440" bIns="45720" rtlCol="0" anchor="b"/>
          <a:lstStyle>
            <a:lvl1pPr algn="r" eaLnBrk="0" hangingPunct="0">
              <a:defRPr sz="1200" smtClean="0">
                <a:cs typeface="+mn-cs"/>
              </a:defRPr>
            </a:lvl1pPr>
          </a:lstStyle>
          <a:p>
            <a:pPr>
              <a:defRPr/>
            </a:pPr>
            <a:fld id="{A66FF6E2-80CA-4BE5-B451-7A3F132D0766}" type="slidenum">
              <a:rPr lang="en-GB"/>
              <a:pPr>
                <a:defRPr/>
              </a:pPr>
              <a:t>‹#›</a:t>
            </a:fld>
            <a:endParaRPr lang="en-GB" dirty="0"/>
          </a:p>
        </p:txBody>
      </p:sp>
    </p:spTree>
    <p:extLst>
      <p:ext uri="{BB962C8B-B14F-4D97-AF65-F5344CB8AC3E}">
        <p14:creationId xmlns:p14="http://schemas.microsoft.com/office/powerpoint/2010/main" val="18976466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1AE423E5-4478-402A-AE38-208258729217}" type="datetime1">
              <a:rPr lang="en-US"/>
              <a:pPr>
                <a:defRPr/>
              </a:pPr>
              <a:t>8/21/2019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C8C317-DAD4-4762-B187-27F817130F88}"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F95E316-A43B-439B-94CA-F842D445A884}" type="datetime1">
              <a:rPr lang="en-US"/>
              <a:pPr>
                <a:defRPr/>
              </a:pPr>
              <a:t>8/21/2019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71F5CA-3931-4707-8365-233F1A57A9FF}"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ADD8C97-166D-4218-82C1-F43E9CB2D95E}" type="datetime1">
              <a:rPr lang="en-US"/>
              <a:pPr>
                <a:defRPr/>
              </a:pPr>
              <a:t>8/21/2019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56F9CA-08D5-48A7-BE5B-BF3B95BCFCD9}"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C:\Users\Appolonia\Desktop\Government_of_Uganda_Emblem.png"/>
          <p:cNvPicPr>
            <a:picLocks noChangeAspect="1" noChangeArrowheads="1"/>
          </p:cNvPicPr>
          <p:nvPr userDrawn="1"/>
        </p:nvPicPr>
        <p:blipFill>
          <a:blip r:embed="rId2" cstate="print"/>
          <a:srcRect/>
          <a:stretch>
            <a:fillRect/>
          </a:stretch>
        </p:blipFill>
        <p:spPr bwMode="auto">
          <a:xfrm>
            <a:off x="3740150" y="0"/>
            <a:ext cx="927100" cy="1214438"/>
          </a:xfrm>
          <a:prstGeom prst="rect">
            <a:avLst/>
          </a:prstGeom>
          <a:noFill/>
          <a:ln w="9525">
            <a:noFill/>
            <a:miter lim="800000"/>
            <a:headEnd/>
            <a:tailEnd/>
          </a:ln>
        </p:spPr>
      </p:pic>
      <p:graphicFrame>
        <p:nvGraphicFramePr>
          <p:cNvPr id="5" name="Table 4"/>
          <p:cNvGraphicFramePr>
            <a:graphicFrameLocks noGrp="1"/>
          </p:cNvGraphicFramePr>
          <p:nvPr/>
        </p:nvGraphicFramePr>
        <p:xfrm>
          <a:off x="628650" y="6361113"/>
          <a:ext cx="7886700" cy="36576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0000"/>
                    </a:ext>
                  </a:extLst>
                </a:gridCol>
                <a:gridCol w="26289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tblGrid>
              <a:tr h="360045">
                <a:tc>
                  <a:txBody>
                    <a:bodyPr/>
                    <a:lstStyle/>
                    <a:p>
                      <a:endParaRPr lang="en-US" dirty="0"/>
                    </a:p>
                  </a:txBody>
                  <a:tcPr marL="68580" marR="68580">
                    <a:solidFill>
                      <a:schemeClr val="tx1"/>
                    </a:solidFill>
                  </a:tcPr>
                </a:tc>
                <a:tc>
                  <a:txBody>
                    <a:bodyPr/>
                    <a:lstStyle/>
                    <a:p>
                      <a:endParaRPr lang="en-US" dirty="0"/>
                    </a:p>
                  </a:txBody>
                  <a:tcPr marL="68580" marR="68580">
                    <a:solidFill>
                      <a:srgbClr val="FFFF00"/>
                    </a:solidFill>
                  </a:tcPr>
                </a:tc>
                <a:tc>
                  <a:txBody>
                    <a:bodyPr/>
                    <a:lstStyle/>
                    <a:p>
                      <a:endParaRPr lang="en-US" dirty="0"/>
                    </a:p>
                  </a:txBody>
                  <a:tcPr marL="68580" marR="68580">
                    <a:solidFill>
                      <a:srgbClr val="C00000"/>
                    </a:solidFill>
                  </a:tcPr>
                </a:tc>
                <a:extLst>
                  <a:ext uri="{0D108BD9-81ED-4DB2-BD59-A6C34878D82A}">
                    <a16:rowId xmlns:a16="http://schemas.microsoft.com/office/drawing/2014/main" val="10000"/>
                  </a:ext>
                </a:extLst>
              </a:tr>
            </a:tbl>
          </a:graphicData>
        </a:graphic>
      </p:graphicFrame>
      <p:sp>
        <p:nvSpPr>
          <p:cNvPr id="2" name="Title 1"/>
          <p:cNvSpPr>
            <a:spLocks noGrp="1"/>
          </p:cNvSpPr>
          <p:nvPr>
            <p:ph type="title"/>
          </p:nvPr>
        </p:nvSpPr>
        <p:spPr>
          <a:xfrm>
            <a:off x="628650" y="1214324"/>
            <a:ext cx="7886700" cy="476365"/>
          </a:xfrm>
        </p:spPr>
        <p:txBody>
          <a:bodyPr/>
          <a:lstStyle/>
          <a:p>
            <a:endParaRPr lang="en-US" dirty="0"/>
          </a:p>
        </p:txBody>
      </p:sp>
      <p:sp>
        <p:nvSpPr>
          <p:cNvPr id="3" name="Content Placeholder 2"/>
          <p:cNvSpPr>
            <a:spLocks noGrp="1"/>
          </p:cNvSpPr>
          <p:nvPr>
            <p:ph idx="1"/>
          </p:nvPr>
        </p:nvSpPr>
        <p:spPr/>
        <p:txBody>
          <a:bodyPr/>
          <a:lstStyle>
            <a:lvl1pPr marL="0" indent="0">
              <a:buNone/>
              <a:defRPr baseline="0"/>
            </a:lvl1pPr>
            <a:lvl2pPr marL="457200" indent="0">
              <a:buNone/>
              <a:defRPr/>
            </a:lvl2pPr>
            <a:lvl3pPr marL="914400" indent="0">
              <a:buNone/>
              <a:defRPr/>
            </a:lvl3pPr>
            <a:lvl4pPr marL="1371600" indent="0">
              <a:buNone/>
              <a:defRPr/>
            </a:lvl4pPr>
            <a:lvl5pPr marL="1828800" indent="0">
              <a:buNone/>
              <a:defRPr/>
            </a:lvl5pPr>
          </a:lstStyle>
          <a:p>
            <a:pPr lvl="0"/>
            <a:endParaRPr lang="en-US" dirty="0" smtClean="0"/>
          </a:p>
        </p:txBody>
      </p:sp>
      <p:sp>
        <p:nvSpPr>
          <p:cNvPr id="6" name="Date Placeholder 3"/>
          <p:cNvSpPr>
            <a:spLocks noGrp="1"/>
          </p:cNvSpPr>
          <p:nvPr>
            <p:ph type="dt" sz="half" idx="10"/>
          </p:nvPr>
        </p:nvSpPr>
        <p:spPr/>
        <p:txBody>
          <a:bodyPr/>
          <a:lstStyle>
            <a:lvl1pPr>
              <a:defRPr smtClean="0"/>
            </a:lvl1pPr>
          </a:lstStyle>
          <a:p>
            <a:pPr>
              <a:defRPr/>
            </a:pPr>
            <a:fld id="{1D3BCD95-A7E1-4DAB-8C43-EADF9911EE9F}" type="datetime1">
              <a:rPr lang="en-US"/>
              <a:pPr>
                <a:defRPr/>
              </a:pPr>
              <a:t>8/21/2019</a:t>
            </a:fld>
            <a:endParaRPr lang="en-US" dirty="0"/>
          </a:p>
        </p:txBody>
      </p:sp>
      <p:sp>
        <p:nvSpPr>
          <p:cNvPr id="7" name="Footer Placeholder 4"/>
          <p:cNvSpPr>
            <a:spLocks noGrp="1"/>
          </p:cNvSpPr>
          <p:nvPr>
            <p:ph type="ftr" sz="quarter" idx="11"/>
          </p:nvPr>
        </p:nvSpPr>
        <p:spPr/>
        <p:txBody>
          <a:bodyPr/>
          <a:lstStyle>
            <a:lvl1pPr>
              <a:defRPr dirty="0"/>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0A828553-A362-4B9B-9445-E2789129A083}"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A65C2BE-0E88-4664-B31A-699B1CE41105}" type="datetime1">
              <a:rPr lang="en-US"/>
              <a:pPr>
                <a:defRPr/>
              </a:pPr>
              <a:t>8/21/2019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6FB114-67C9-49CB-9639-39AF9FC59B8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0CB2378-35C9-4087-BF58-5DFE92D28ECA}" type="datetime1">
              <a:rPr lang="en-US"/>
              <a:pPr>
                <a:defRPr/>
              </a:pPr>
              <a:t>8/21/2019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E0BBD3-63A5-418B-9133-52D263BE761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CFA31C2-E703-480C-AE04-FB5CBA0B2081}" type="datetime1">
              <a:rPr lang="en-US"/>
              <a:pPr>
                <a:defRPr/>
              </a:pPr>
              <a:t>8/21/2019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1132498-C5B4-4832-B269-41135162E2D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DEF3CA6-2A72-42E0-BF78-9DF9F229EF57}" type="datetime1">
              <a:rPr lang="en-US"/>
              <a:pPr>
                <a:defRPr/>
              </a:pPr>
              <a:t>8/21/2019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F24C1BE-63CC-4811-A9A1-5896034916C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9835A0-70FD-495B-8F4A-A0B79B71B1C0}" type="datetime1">
              <a:rPr lang="en-US"/>
              <a:pPr>
                <a:defRPr/>
              </a:pPr>
              <a:t>8/21/2019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D9750F0-B35A-4E4F-8481-B85E4483CEC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A6CD710-7138-483D-B6D7-197077ECD1EE}" type="datetime1">
              <a:rPr lang="en-US"/>
              <a:pPr>
                <a:defRPr/>
              </a:pPr>
              <a:t>8/21/2019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D4F75F-E845-4689-8A14-C9B03DFFE85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68E9AB2-C2A1-4AEF-9911-877F3A03C421}" type="datetime1">
              <a:rPr lang="en-US"/>
              <a:pPr>
                <a:defRPr/>
              </a:pPr>
              <a:t>8/21/2019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3C275E6-139A-48F9-81E4-6305EE59ADD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cs typeface="+mn-cs"/>
              </a:defRPr>
            </a:lvl1pPr>
          </a:lstStyle>
          <a:p>
            <a:pPr>
              <a:defRPr/>
            </a:pPr>
            <a:fld id="{A8C9D82A-A2BC-4F27-98B3-15AA074186E1}" type="datetime1">
              <a:rPr lang="en-US"/>
              <a:pPr>
                <a:defRPr/>
              </a:pPr>
              <a:t>8/21/2019</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mn-cs"/>
              </a:defRPr>
            </a:lvl1pPr>
          </a:lstStyle>
          <a:p>
            <a:pPr>
              <a:defRPr/>
            </a:pPr>
            <a:fld id="{7378B4F2-31FC-47A3-B796-6C50FCFE2F9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8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D9750F0-B35A-4E4F-8481-B85E4483CECF}" type="slidenum">
              <a:rPr lang="en-US" smtClean="0"/>
              <a:pPr>
                <a:defRPr/>
              </a:pPr>
              <a:t>1</a:t>
            </a:fld>
            <a:endParaRPr lang="en-US" dirty="0"/>
          </a:p>
        </p:txBody>
      </p:sp>
      <p:sp>
        <p:nvSpPr>
          <p:cNvPr id="3" name="Title 1"/>
          <p:cNvSpPr txBox="1">
            <a:spLocks/>
          </p:cNvSpPr>
          <p:nvPr/>
        </p:nvSpPr>
        <p:spPr>
          <a:xfrm>
            <a:off x="379413" y="2115403"/>
            <a:ext cx="8332787" cy="2126397"/>
          </a:xfrm>
          <a:prstGeom prst="rect">
            <a:avLst/>
          </a:prstGeom>
        </p:spPr>
        <p:txBody>
          <a:bodyPr/>
          <a:lstStyle/>
          <a:p>
            <a:pPr marL="574675" marR="0" lvl="0" indent="-457200" algn="ctr" defTabSz="914400" rtl="0" eaLnBrk="1" fontAlgn="base" latinLnBrk="0" hangingPunct="1">
              <a:lnSpc>
                <a:spcPct val="90000"/>
              </a:lnSpc>
              <a:spcBef>
                <a:spcPts val="600"/>
              </a:spcBef>
              <a:spcAft>
                <a:spcPct val="0"/>
              </a:spcAft>
              <a:buClrTx/>
              <a:buSzTx/>
              <a:buFontTx/>
              <a:buNone/>
              <a:tabLst/>
              <a:defRPr/>
            </a:pPr>
            <a:r>
              <a:rPr kumimoji="0" lang="en-GB" sz="3200" b="1" i="0" u="none" strike="noStrike" kern="1200" cap="none" spc="0" normalizeH="0" baseline="0" noProof="0" dirty="0" smtClean="0">
                <a:ln>
                  <a:noFill/>
                </a:ln>
                <a:solidFill>
                  <a:schemeClr val="tx1"/>
                </a:solidFill>
                <a:effectLst/>
                <a:uLnTx/>
                <a:uFillTx/>
                <a:latin typeface="Book Antiqua" pitchFamily="18" charset="0"/>
                <a:ea typeface="+mj-ea"/>
                <a:cs typeface="+mj-cs"/>
              </a:rPr>
              <a:t>SUSTAINING AND ACCELERATING UGANDA’S ECONOMIC GROWTH MOMENTUM</a:t>
            </a:r>
            <a:endParaRPr kumimoji="0" lang="en-US" sz="32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Content Placeholder 2"/>
          <p:cNvSpPr txBox="1">
            <a:spLocks/>
          </p:cNvSpPr>
          <p:nvPr/>
        </p:nvSpPr>
        <p:spPr>
          <a:xfrm>
            <a:off x="602456" y="3779838"/>
            <a:ext cx="7886700" cy="2339975"/>
          </a:xfrm>
          <a:prstGeom prst="rect">
            <a:avLst/>
          </a:prstGeom>
        </p:spPr>
        <p:txBody>
          <a:bodyPr rtlCol="0">
            <a:normAutofit fontScale="92500" lnSpcReduction="20000"/>
          </a:bodyPr>
          <a:lstStyle/>
          <a:p>
            <a:pPr marL="228600" marR="0" lvl="0" indent="-22860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800" b="0" i="0" u="none" strike="noStrike" kern="1200" cap="none" spc="0" normalizeH="0" baseline="0" noProof="0" dirty="0" smtClean="0">
                <a:ln>
                  <a:noFill/>
                </a:ln>
                <a:solidFill>
                  <a:schemeClr val="tx1"/>
                </a:solidFill>
                <a:effectLst/>
                <a:uLnTx/>
                <a:uFillTx/>
                <a:latin typeface="Book Antiqua" pitchFamily="18" charset="0"/>
                <a:ea typeface="+mn-ea"/>
                <a:cs typeface="+mn-cs"/>
              </a:rPr>
              <a:t>Dr. Albert </a:t>
            </a:r>
            <a:r>
              <a:rPr kumimoji="0" lang="en-US" sz="2800" b="0" i="0" u="none" strike="noStrike" kern="1200" cap="none" spc="0" normalizeH="0" baseline="0" noProof="0" dirty="0" err="1" smtClean="0">
                <a:ln>
                  <a:noFill/>
                </a:ln>
                <a:solidFill>
                  <a:schemeClr val="tx1"/>
                </a:solidFill>
                <a:effectLst/>
                <a:uLnTx/>
                <a:uFillTx/>
                <a:latin typeface="Book Antiqua" pitchFamily="18" charset="0"/>
                <a:ea typeface="+mn-ea"/>
                <a:cs typeface="+mn-cs"/>
              </a:rPr>
              <a:t>Musisi</a:t>
            </a:r>
            <a:endParaRPr kumimoji="0" lang="en-US" sz="2800" b="0" i="0" u="none" strike="noStrike" kern="1200" cap="none" spc="0" normalizeH="0" baseline="0" noProof="0" dirty="0" smtClean="0">
              <a:ln>
                <a:noFill/>
              </a:ln>
              <a:solidFill>
                <a:schemeClr val="tx1"/>
              </a:solidFill>
              <a:effectLst/>
              <a:uLnTx/>
              <a:uFillTx/>
              <a:latin typeface="Book Antiqua" pitchFamily="18" charset="0"/>
              <a:ea typeface="+mn-ea"/>
              <a:cs typeface="+mn-cs"/>
            </a:endParaRPr>
          </a:p>
          <a:p>
            <a:pPr marL="228600" marR="0" lvl="0" indent="-22860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smtClean="0">
              <a:ln>
                <a:noFill/>
              </a:ln>
              <a:solidFill>
                <a:schemeClr val="tx1"/>
              </a:solidFill>
              <a:effectLst/>
              <a:uLnTx/>
              <a:uFillTx/>
              <a:latin typeface="Book Antiqua" pitchFamily="18" charset="0"/>
              <a:ea typeface="+mn-ea"/>
              <a:cs typeface="+mn-cs"/>
            </a:endParaRPr>
          </a:p>
          <a:p>
            <a:pPr marL="228600" marR="0" lvl="0" indent="-22860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800" b="0" i="0" u="none" strike="noStrike" kern="1200" cap="none" spc="0" normalizeH="0" baseline="0" noProof="0" dirty="0" smtClean="0">
                <a:ln>
                  <a:noFill/>
                </a:ln>
                <a:solidFill>
                  <a:schemeClr val="tx1"/>
                </a:solidFill>
                <a:effectLst/>
                <a:uLnTx/>
                <a:uFillTx/>
                <a:latin typeface="Book Antiqua" pitchFamily="18" charset="0"/>
                <a:ea typeface="+mn-ea"/>
                <a:cs typeface="+mn-cs"/>
              </a:rPr>
              <a:t>Ministry of Finance, Planning and Economic Development, Uganda</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Book Antiqua" pitchFamily="18" charset="0"/>
              <a:ea typeface="+mn-ea"/>
              <a:cs typeface="+mn-cs"/>
            </a:endParaRPr>
          </a:p>
          <a:p>
            <a:pPr marL="228600" marR="0" lvl="0" indent="-22860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600" b="0" i="0" u="none" strike="noStrike" kern="1200" cap="none" spc="0" normalizeH="0" baseline="0" noProof="0" dirty="0" smtClean="0">
                <a:ln>
                  <a:noFill/>
                </a:ln>
                <a:solidFill>
                  <a:schemeClr val="tx1"/>
                </a:solidFill>
                <a:effectLst/>
                <a:uLnTx/>
                <a:uFillTx/>
                <a:latin typeface="Book Antiqua" pitchFamily="18" charset="0"/>
                <a:ea typeface="+mn-ea"/>
                <a:cs typeface="+mn-cs"/>
              </a:rPr>
              <a:t> 3</a:t>
            </a:r>
            <a:r>
              <a:rPr kumimoji="0" lang="en-US" sz="2600" b="0" i="0" u="none" strike="noStrike" kern="1200" cap="none" spc="0" normalizeH="0" baseline="30000" noProof="0" dirty="0" smtClean="0">
                <a:ln>
                  <a:noFill/>
                </a:ln>
                <a:solidFill>
                  <a:schemeClr val="tx1"/>
                </a:solidFill>
                <a:effectLst/>
                <a:uLnTx/>
                <a:uFillTx/>
                <a:latin typeface="Book Antiqua" pitchFamily="18" charset="0"/>
                <a:ea typeface="+mn-ea"/>
                <a:cs typeface="+mn-cs"/>
              </a:rPr>
              <a:t>RD</a:t>
            </a:r>
            <a:r>
              <a:rPr kumimoji="0" lang="en-US" sz="2600" b="0" i="0" u="none" strike="noStrike" kern="1200" cap="none" spc="0" normalizeH="0" baseline="0" noProof="0" dirty="0" smtClean="0">
                <a:ln>
                  <a:noFill/>
                </a:ln>
                <a:solidFill>
                  <a:schemeClr val="tx1"/>
                </a:solidFill>
                <a:effectLst/>
                <a:uLnTx/>
                <a:uFillTx/>
                <a:latin typeface="Book Antiqua" pitchFamily="18" charset="0"/>
                <a:ea typeface="+mn-ea"/>
                <a:cs typeface="+mn-cs"/>
              </a:rPr>
              <a:t> Annual Economic Growth Forum</a:t>
            </a:r>
          </a:p>
          <a:p>
            <a:pPr marL="228600" marR="0" lvl="0" indent="-22860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600" b="0" i="0" u="none" strike="noStrike" kern="1200" cap="none" spc="0" normalizeH="0" baseline="0" noProof="0" dirty="0" smtClean="0">
                <a:ln>
                  <a:noFill/>
                </a:ln>
                <a:solidFill>
                  <a:schemeClr val="tx1"/>
                </a:solidFill>
                <a:effectLst/>
                <a:uLnTx/>
                <a:uFillTx/>
                <a:latin typeface="Book Antiqua" pitchFamily="18" charset="0"/>
                <a:ea typeface="+mn-ea"/>
                <a:cs typeface="+mn-cs"/>
              </a:rPr>
              <a:t>Kampala, 22</a:t>
            </a:r>
            <a:r>
              <a:rPr kumimoji="0" lang="en-US" sz="2600" b="0" i="0" u="none" strike="noStrike" kern="1200" cap="none" spc="0" normalizeH="0" baseline="30000" noProof="0" dirty="0" smtClean="0">
                <a:ln>
                  <a:noFill/>
                </a:ln>
                <a:solidFill>
                  <a:schemeClr val="tx1"/>
                </a:solidFill>
                <a:effectLst/>
                <a:uLnTx/>
                <a:uFillTx/>
                <a:latin typeface="Book Antiqua" pitchFamily="18" charset="0"/>
                <a:ea typeface="+mn-ea"/>
                <a:cs typeface="+mn-cs"/>
              </a:rPr>
              <a:t>nd</a:t>
            </a:r>
            <a:r>
              <a:rPr kumimoji="0" lang="en-US" sz="2600" b="0" i="0" u="none" strike="noStrike" kern="1200" cap="none" spc="0" normalizeH="0" baseline="0" noProof="0" dirty="0" smtClean="0">
                <a:ln>
                  <a:noFill/>
                </a:ln>
                <a:solidFill>
                  <a:schemeClr val="tx1"/>
                </a:solidFill>
                <a:effectLst/>
                <a:uLnTx/>
                <a:uFillTx/>
                <a:latin typeface="Book Antiqua" pitchFamily="18" charset="0"/>
                <a:ea typeface="+mn-ea"/>
                <a:cs typeface="+mn-cs"/>
              </a:rPr>
              <a:t>  August 2019</a:t>
            </a:r>
            <a:endParaRPr kumimoji="0" lang="en-US" sz="2600" b="0" i="0" u="none" strike="noStrike" kern="1200" cap="none" spc="0" normalizeH="0" baseline="0" noProof="0" dirty="0">
              <a:ln>
                <a:noFill/>
              </a:ln>
              <a:solidFill>
                <a:schemeClr val="tx1"/>
              </a:solidFill>
              <a:effectLst/>
              <a:uLnTx/>
              <a:uFillTx/>
              <a:latin typeface="Book Antiqua" pitchFamily="18" charset="0"/>
              <a:ea typeface="+mn-ea"/>
              <a:cs typeface="+mn-cs"/>
            </a:endParaRPr>
          </a:p>
        </p:txBody>
      </p:sp>
      <p:pic>
        <p:nvPicPr>
          <p:cNvPr id="5" name="Picture 4">
            <a:extLst>
              <a:ext uri="{FF2B5EF4-FFF2-40B4-BE49-F238E27FC236}">
                <a16:creationId xmlns:a16="http://schemas.microsoft.com/office/drawing/2014/main" id="{588484DA-955D-4F44-AEEF-B28FB7F161A2}"/>
              </a:ext>
            </a:extLst>
          </p:cNvPr>
          <p:cNvPicPr>
            <a:picLocks noChangeAspect="1"/>
          </p:cNvPicPr>
          <p:nvPr/>
        </p:nvPicPr>
        <p:blipFill>
          <a:blip r:embed="rId2" cstate="print"/>
          <a:stretch>
            <a:fillRect/>
          </a:stretch>
        </p:blipFill>
        <p:spPr>
          <a:xfrm>
            <a:off x="3590825" y="0"/>
            <a:ext cx="1962351" cy="194369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B5403A72-4D26-4290-90D6-BA84F18815F0}" type="slidenum">
              <a:rPr lang="en-US" sz="2400" b="1" smtClean="0">
                <a:solidFill>
                  <a:schemeClr val="tx1"/>
                </a:solidFill>
                <a:latin typeface="Book Antiqua" pitchFamily="18" charset="0"/>
              </a:rPr>
              <a:pPr/>
              <a:t>10</a:t>
            </a:fld>
            <a:endParaRPr lang="en-US" sz="2400" b="1" smtClean="0">
              <a:solidFill>
                <a:schemeClr val="tx1"/>
              </a:solidFill>
              <a:latin typeface="Book Antiqua" pitchFamily="18" charset="0"/>
            </a:endParaRPr>
          </a:p>
        </p:txBody>
      </p:sp>
      <p:sp>
        <p:nvSpPr>
          <p:cNvPr id="8195" name="Content Placeholder 2"/>
          <p:cNvSpPr>
            <a:spLocks noGrp="1"/>
          </p:cNvSpPr>
          <p:nvPr>
            <p:ph idx="1"/>
          </p:nvPr>
        </p:nvSpPr>
        <p:spPr>
          <a:xfrm>
            <a:off x="550863" y="1338263"/>
            <a:ext cx="8304212" cy="4586287"/>
          </a:xfrm>
        </p:spPr>
        <p:txBody>
          <a:bodyPr/>
          <a:lstStyle/>
          <a:p>
            <a:pPr marL="571500" indent="-571500" algn="ctr" eaLnBrk="1" hangingPunct="1"/>
            <a:r>
              <a:rPr lang="en-IN" sz="2400" b="1" dirty="0" smtClean="0">
                <a:latin typeface="Book Antiqua" pitchFamily="18" charset="0"/>
              </a:rPr>
              <a:t>KEY BARRIERS TO ACHIEVING FASTER ECONOMIC GROWTH</a:t>
            </a:r>
          </a:p>
          <a:p>
            <a:pPr marL="571500" indent="-571500" algn="ctr" eaLnBrk="1" hangingPunct="1"/>
            <a:r>
              <a:rPr lang="en-IN" sz="2400" b="1" dirty="0" smtClean="0">
                <a:latin typeface="Book Antiqua" pitchFamily="18" charset="0"/>
              </a:rPr>
              <a:t>RELATIVELY LOW INVESTMENT % GDP</a:t>
            </a:r>
          </a:p>
          <a:p>
            <a:pPr marL="571500" indent="-571500" algn="ctr" eaLnBrk="1" hangingPunct="1"/>
            <a:r>
              <a:rPr lang="en-IN" sz="2400" b="1" dirty="0" smtClean="0">
                <a:latin typeface="Book Antiqua" pitchFamily="18" charset="0"/>
              </a:rPr>
              <a:t> </a:t>
            </a:r>
          </a:p>
          <a:p>
            <a:pPr marL="571500" indent="-571500" algn="ctr" eaLnBrk="1" hangingPunct="1"/>
            <a:endParaRPr lang="en-IN" sz="2400" b="1" dirty="0" smtClean="0">
              <a:latin typeface="Book Antiqua" pitchFamily="18" charset="0"/>
            </a:endParaRPr>
          </a:p>
          <a:p>
            <a:pPr marL="571500" indent="-571500" algn="ctr" eaLnBrk="1" hangingPunct="1"/>
            <a:endParaRPr lang="en-IN" sz="2400" b="1" dirty="0" smtClean="0">
              <a:latin typeface="Book Antiqua" pitchFamily="18" charset="0"/>
            </a:endParaRPr>
          </a:p>
        </p:txBody>
      </p:sp>
      <p:sp>
        <p:nvSpPr>
          <p:cNvPr id="6" name="Content Placeholder 2"/>
          <p:cNvSpPr txBox="1">
            <a:spLocks/>
          </p:cNvSpPr>
          <p:nvPr/>
        </p:nvSpPr>
        <p:spPr bwMode="auto">
          <a:xfrm>
            <a:off x="660400" y="5676900"/>
            <a:ext cx="8194675" cy="723900"/>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285750" indent="-285750" algn="just">
              <a:lnSpc>
                <a:spcPct val="90000"/>
              </a:lnSpc>
              <a:spcBef>
                <a:spcPts val="1000"/>
              </a:spcBef>
              <a:defRPr/>
            </a:pPr>
            <a:r>
              <a:rPr lang="en-US" dirty="0" smtClean="0">
                <a:latin typeface="Book Antiqua" pitchFamily="18" charset="0"/>
                <a:cs typeface="+mn-cs"/>
              </a:rPr>
              <a:t>Source: IMF World Economic Outlook Database, April 2019</a:t>
            </a: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graphicFrame>
        <p:nvGraphicFramePr>
          <p:cNvPr id="5" name="Chart 4"/>
          <p:cNvGraphicFramePr>
            <a:graphicFrameLocks/>
          </p:cNvGraphicFramePr>
          <p:nvPr>
            <p:extLst>
              <p:ext uri="{D42A27DB-BD31-4B8C-83A1-F6EECF244321}">
                <p14:modId xmlns:p14="http://schemas.microsoft.com/office/powerpoint/2010/main" val="472374523"/>
              </p:ext>
            </p:extLst>
          </p:nvPr>
        </p:nvGraphicFramePr>
        <p:xfrm>
          <a:off x="403761" y="2524125"/>
          <a:ext cx="8451314" cy="34480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022A33B6-57BB-4592-AA49-D7B2A5AA3B22}" type="slidenum">
              <a:rPr lang="en-US" sz="2400" b="1" smtClean="0">
                <a:solidFill>
                  <a:schemeClr val="tx1"/>
                </a:solidFill>
                <a:latin typeface="Book Antiqua" pitchFamily="18" charset="0"/>
              </a:rPr>
              <a:pPr/>
              <a:t>11</a:t>
            </a:fld>
            <a:endParaRPr lang="en-US" sz="2400" b="1" smtClean="0">
              <a:solidFill>
                <a:schemeClr val="tx1"/>
              </a:solidFill>
              <a:latin typeface="Book Antiqua" pitchFamily="18" charset="0"/>
            </a:endParaRPr>
          </a:p>
        </p:txBody>
      </p:sp>
      <p:sp>
        <p:nvSpPr>
          <p:cNvPr id="15363" name="Content Placeholder 2"/>
          <p:cNvSpPr>
            <a:spLocks noGrp="1"/>
          </p:cNvSpPr>
          <p:nvPr>
            <p:ph idx="1"/>
          </p:nvPr>
        </p:nvSpPr>
        <p:spPr>
          <a:xfrm>
            <a:off x="276225" y="1306513"/>
            <a:ext cx="8591550" cy="560387"/>
          </a:xfrm>
        </p:spPr>
        <p:txBody>
          <a:bodyPr/>
          <a:lstStyle/>
          <a:p>
            <a:pPr marL="571500" indent="-571500" algn="ctr" eaLnBrk="1" hangingPunct="1"/>
            <a:r>
              <a:rPr lang="en-GB" sz="2000" b="1" dirty="0" smtClean="0">
                <a:solidFill>
                  <a:srgbClr val="000000"/>
                </a:solidFill>
                <a:latin typeface="Book Antiqua" pitchFamily="18" charset="0"/>
              </a:rPr>
              <a:t>KEY BARRIERS TO FASTER ECONOMIC GROWTH  </a:t>
            </a:r>
            <a:endParaRPr lang="en-IN" sz="2000" b="1" dirty="0" smtClean="0">
              <a:solidFill>
                <a:srgbClr val="000000"/>
              </a:solidFill>
              <a:latin typeface="Book Antiqua" pitchFamily="18" charset="0"/>
            </a:endParaRPr>
          </a:p>
          <a:p>
            <a:pPr marL="571500" indent="-571500" algn="just" eaLnBrk="1" hangingPunct="1"/>
            <a:endParaRPr lang="en-IN" sz="1600" dirty="0" smtClean="0"/>
          </a:p>
        </p:txBody>
      </p:sp>
      <p:sp>
        <p:nvSpPr>
          <p:cNvPr id="6" name="Content Placeholder 2"/>
          <p:cNvSpPr txBox="1">
            <a:spLocks/>
          </p:cNvSpPr>
          <p:nvPr/>
        </p:nvSpPr>
        <p:spPr bwMode="auto">
          <a:xfrm>
            <a:off x="628650" y="1873250"/>
            <a:ext cx="8196263" cy="4538663"/>
          </a:xfrm>
          <a:prstGeom prst="rect">
            <a:avLst/>
          </a:prstGeom>
          <a:noFill/>
          <a:ln w="9525">
            <a:noFill/>
            <a:miter lim="800000"/>
            <a:headEnd/>
            <a:tailEnd/>
          </a:ln>
        </p:spPr>
        <p:txBody>
          <a:bodyPr/>
          <a:lstStyle/>
          <a:p>
            <a:pPr algn="just">
              <a:lnSpc>
                <a:spcPct val="90000"/>
              </a:lnSpc>
              <a:spcBef>
                <a:spcPts val="1000"/>
              </a:spcBef>
              <a:defRPr/>
            </a:pPr>
            <a:r>
              <a:rPr lang="en-US" dirty="0" smtClean="0">
                <a:solidFill>
                  <a:srgbClr val="FF0000"/>
                </a:solidFill>
                <a:latin typeface="Book Antiqua" pitchFamily="18" charset="0"/>
                <a:cs typeface="+mn-cs"/>
              </a:rPr>
              <a:t>Quality of Public Investments  - Efficiency of Public investments</a:t>
            </a:r>
          </a:p>
          <a:p>
            <a:pPr marL="285750" indent="-285750" algn="just">
              <a:lnSpc>
                <a:spcPct val="90000"/>
              </a:lnSpc>
              <a:spcBef>
                <a:spcPts val="1000"/>
              </a:spcBef>
              <a:buFont typeface="Wingdings" panose="05000000000000000000" pitchFamily="2" charset="2"/>
              <a:buChar char="v"/>
              <a:defRPr/>
            </a:pPr>
            <a:r>
              <a:rPr lang="en-GB" sz="1600" dirty="0" smtClean="0">
                <a:latin typeface="Book Antiqua" pitchFamily="18" charset="0"/>
                <a:cs typeface="+mn-cs"/>
              </a:rPr>
              <a:t>Difficulties in converting public investment spending into usable public capital (i.e. physical public infrastructure). </a:t>
            </a:r>
          </a:p>
          <a:p>
            <a:pPr marL="742950" lvl="1" indent="-285750" algn="just">
              <a:lnSpc>
                <a:spcPct val="90000"/>
              </a:lnSpc>
              <a:spcBef>
                <a:spcPts val="1000"/>
              </a:spcBef>
              <a:buFont typeface="Wingdings" pitchFamily="2" charset="2"/>
              <a:buChar char="Ø"/>
              <a:defRPr/>
            </a:pPr>
            <a:r>
              <a:rPr lang="en-GB" sz="1600" dirty="0" smtClean="0">
                <a:latin typeface="Book Antiqua" pitchFamily="18" charset="0"/>
                <a:cs typeface="+mn-cs"/>
              </a:rPr>
              <a:t>Major improvements needed in project selection and execution – delays in project implementation</a:t>
            </a:r>
          </a:p>
          <a:p>
            <a:pPr marL="742950" lvl="1" indent="-285750" algn="just">
              <a:lnSpc>
                <a:spcPct val="90000"/>
              </a:lnSpc>
              <a:spcBef>
                <a:spcPts val="1000"/>
              </a:spcBef>
              <a:buFont typeface="Wingdings" pitchFamily="2" charset="2"/>
              <a:buChar char="Ø"/>
              <a:defRPr/>
            </a:pPr>
            <a:r>
              <a:rPr lang="en-GB" sz="1600" dirty="0" smtClean="0">
                <a:latin typeface="Book Antiqua" pitchFamily="18" charset="0"/>
                <a:cs typeface="+mn-cs"/>
              </a:rPr>
              <a:t>Increase in public investments leads to less than expected long-term output gains</a:t>
            </a:r>
            <a:endParaRPr lang="en-GB" sz="1600"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graphicFrame>
        <p:nvGraphicFramePr>
          <p:cNvPr id="7" name="Chart 6"/>
          <p:cNvGraphicFramePr>
            <a:graphicFrameLocks/>
          </p:cNvGraphicFramePr>
          <p:nvPr/>
        </p:nvGraphicFramePr>
        <p:xfrm>
          <a:off x="619125" y="3857624"/>
          <a:ext cx="8058150" cy="254317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022A33B6-57BB-4592-AA49-D7B2A5AA3B22}" type="slidenum">
              <a:rPr lang="en-US" sz="2400" b="1" smtClean="0">
                <a:solidFill>
                  <a:schemeClr val="tx1"/>
                </a:solidFill>
                <a:latin typeface="Book Antiqua" pitchFamily="18" charset="0"/>
              </a:rPr>
              <a:pPr/>
              <a:t>12</a:t>
            </a:fld>
            <a:endParaRPr lang="en-US" sz="2400" b="1" smtClean="0">
              <a:solidFill>
                <a:schemeClr val="tx1"/>
              </a:solidFill>
              <a:latin typeface="Book Antiqua" pitchFamily="18" charset="0"/>
            </a:endParaRPr>
          </a:p>
        </p:txBody>
      </p:sp>
      <p:sp>
        <p:nvSpPr>
          <p:cNvPr id="15363" name="Content Placeholder 2"/>
          <p:cNvSpPr>
            <a:spLocks noGrp="1"/>
          </p:cNvSpPr>
          <p:nvPr>
            <p:ph idx="1"/>
          </p:nvPr>
        </p:nvSpPr>
        <p:spPr>
          <a:xfrm>
            <a:off x="276225" y="1306513"/>
            <a:ext cx="8591550" cy="560387"/>
          </a:xfrm>
        </p:spPr>
        <p:txBody>
          <a:bodyPr/>
          <a:lstStyle/>
          <a:p>
            <a:pPr marL="571500" indent="-571500" algn="ctr" eaLnBrk="1" hangingPunct="1"/>
            <a:r>
              <a:rPr lang="en-GB" sz="2000" b="1" dirty="0" smtClean="0">
                <a:solidFill>
                  <a:srgbClr val="000000"/>
                </a:solidFill>
                <a:latin typeface="Book Antiqua" pitchFamily="18" charset="0"/>
              </a:rPr>
              <a:t>KEY BARRIERS TO FASTER ECONOMIC GROWTH  </a:t>
            </a:r>
            <a:endParaRPr lang="en-IN" sz="2000" b="1" dirty="0" smtClean="0">
              <a:solidFill>
                <a:srgbClr val="000000"/>
              </a:solidFill>
              <a:latin typeface="Book Antiqua" pitchFamily="18" charset="0"/>
            </a:endParaRPr>
          </a:p>
          <a:p>
            <a:pPr marL="571500" indent="-571500" algn="just" eaLnBrk="1" hangingPunct="1"/>
            <a:endParaRPr lang="en-IN" sz="1600" dirty="0" smtClean="0"/>
          </a:p>
        </p:txBody>
      </p:sp>
      <p:sp>
        <p:nvSpPr>
          <p:cNvPr id="6" name="Content Placeholder 2"/>
          <p:cNvSpPr txBox="1">
            <a:spLocks/>
          </p:cNvSpPr>
          <p:nvPr/>
        </p:nvSpPr>
        <p:spPr bwMode="auto">
          <a:xfrm>
            <a:off x="628650" y="1873250"/>
            <a:ext cx="8196263" cy="4538663"/>
          </a:xfrm>
          <a:prstGeom prst="rect">
            <a:avLst/>
          </a:prstGeom>
          <a:noFill/>
          <a:ln w="9525">
            <a:noFill/>
            <a:miter lim="800000"/>
            <a:headEnd/>
            <a:tailEnd/>
          </a:ln>
        </p:spPr>
        <p:txBody>
          <a:bodyPr/>
          <a:lstStyle/>
          <a:p>
            <a:pPr algn="just">
              <a:lnSpc>
                <a:spcPct val="90000"/>
              </a:lnSpc>
              <a:spcBef>
                <a:spcPts val="1000"/>
              </a:spcBef>
              <a:defRPr/>
            </a:pPr>
            <a:r>
              <a:rPr lang="en-US" sz="2000" dirty="0" smtClean="0">
                <a:solidFill>
                  <a:srgbClr val="FF0000"/>
                </a:solidFill>
                <a:latin typeface="Book Antiqua" pitchFamily="18" charset="0"/>
                <a:cs typeface="+mn-cs"/>
              </a:rPr>
              <a:t>Other key factors/barriers include:</a:t>
            </a:r>
          </a:p>
          <a:p>
            <a:pPr marL="285750" indent="-285750" algn="just">
              <a:lnSpc>
                <a:spcPct val="90000"/>
              </a:lnSpc>
              <a:spcBef>
                <a:spcPts val="1000"/>
              </a:spcBef>
              <a:buFont typeface="Wingdings" panose="05000000000000000000" pitchFamily="2" charset="2"/>
              <a:buChar char="v"/>
              <a:defRPr/>
            </a:pPr>
            <a:r>
              <a:rPr lang="en-GB" sz="2000" dirty="0">
                <a:latin typeface="Book Antiqua" pitchFamily="18" charset="0"/>
              </a:rPr>
              <a:t>Global/ regional political and economic environments</a:t>
            </a:r>
          </a:p>
          <a:p>
            <a:pPr marL="285750" indent="-285750" algn="just">
              <a:lnSpc>
                <a:spcPct val="90000"/>
              </a:lnSpc>
              <a:spcBef>
                <a:spcPts val="1000"/>
              </a:spcBef>
              <a:buFont typeface="Wingdings" panose="05000000000000000000" pitchFamily="2" charset="2"/>
              <a:buChar char="v"/>
              <a:defRPr/>
            </a:pPr>
            <a:r>
              <a:rPr lang="en-GB" sz="2000" dirty="0" smtClean="0">
                <a:latin typeface="Book Antiqua" pitchFamily="18" charset="0"/>
                <a:cs typeface="+mn-cs"/>
              </a:rPr>
              <a:t>Availability and affordability of long term capital</a:t>
            </a:r>
          </a:p>
          <a:p>
            <a:pPr marL="285750" indent="-285750" algn="just">
              <a:lnSpc>
                <a:spcPct val="90000"/>
              </a:lnSpc>
              <a:spcBef>
                <a:spcPts val="1000"/>
              </a:spcBef>
              <a:buFont typeface="Wingdings" panose="05000000000000000000" pitchFamily="2" charset="2"/>
              <a:buChar char="v"/>
              <a:defRPr/>
            </a:pPr>
            <a:r>
              <a:rPr lang="en-GB" sz="2000" dirty="0" smtClean="0">
                <a:latin typeface="Book Antiqua" pitchFamily="18" charset="0"/>
                <a:cs typeface="+mn-cs"/>
              </a:rPr>
              <a:t>Climate change – weather conditions</a:t>
            </a:r>
          </a:p>
          <a:p>
            <a:pPr marL="285750" indent="-285750" algn="just">
              <a:lnSpc>
                <a:spcPct val="90000"/>
              </a:lnSpc>
              <a:spcBef>
                <a:spcPts val="1000"/>
              </a:spcBef>
              <a:buFont typeface="Wingdings" panose="05000000000000000000" pitchFamily="2" charset="2"/>
              <a:buChar char="v"/>
              <a:defRPr/>
            </a:pPr>
            <a:r>
              <a:rPr lang="en-GB" sz="2000" dirty="0" smtClean="0">
                <a:latin typeface="Book Antiqua" pitchFamily="18" charset="0"/>
                <a:cs typeface="+mn-cs"/>
              </a:rPr>
              <a:t>Fiscal Governance and the effectiveness of its reform</a:t>
            </a:r>
          </a:p>
          <a:p>
            <a:pPr marL="742950" lvl="1" indent="-285750" algn="just">
              <a:lnSpc>
                <a:spcPct val="90000"/>
              </a:lnSpc>
              <a:spcBef>
                <a:spcPts val="1000"/>
              </a:spcBef>
              <a:buFont typeface="Wingdings" pitchFamily="2" charset="2"/>
              <a:buChar char="Ø"/>
              <a:defRPr/>
            </a:pPr>
            <a:r>
              <a:rPr lang="en-GB" sz="2000" dirty="0" smtClean="0">
                <a:latin typeface="Book Antiqua" pitchFamily="18" charset="0"/>
                <a:cs typeface="+mn-cs"/>
              </a:rPr>
              <a:t>Importance of full implementation of the Public Financial Management Act and related regulations  </a:t>
            </a:r>
          </a:p>
          <a:p>
            <a:pPr marL="1200150" lvl="2" indent="-285750" algn="just">
              <a:lnSpc>
                <a:spcPct val="90000"/>
              </a:lnSpc>
              <a:spcBef>
                <a:spcPts val="1000"/>
              </a:spcBef>
              <a:buFont typeface="Wingdings" pitchFamily="2" charset="2"/>
              <a:buChar char="§"/>
              <a:defRPr/>
            </a:pPr>
            <a:r>
              <a:rPr lang="en-GB" sz="2000" dirty="0" smtClean="0">
                <a:latin typeface="Book Antiqua" pitchFamily="18" charset="0"/>
                <a:cs typeface="+mn-cs"/>
              </a:rPr>
              <a:t>maximize impact of investment and other expenditures</a:t>
            </a:r>
          </a:p>
          <a:p>
            <a:pPr marL="1200150" lvl="2" indent="-285750" algn="just">
              <a:lnSpc>
                <a:spcPct val="90000"/>
              </a:lnSpc>
              <a:spcBef>
                <a:spcPts val="1000"/>
              </a:spcBef>
              <a:buFont typeface="Wingdings" pitchFamily="2" charset="2"/>
              <a:buChar char="§"/>
              <a:defRPr/>
            </a:pPr>
            <a:r>
              <a:rPr lang="en-GB" sz="2000" dirty="0" smtClean="0">
                <a:latin typeface="Book Antiqua" pitchFamily="18" charset="0"/>
                <a:cs typeface="+mn-cs"/>
              </a:rPr>
              <a:t>Key in achievement of outputs and outcomes</a:t>
            </a:r>
            <a:endParaRPr lang="en-GB" sz="2000" dirty="0">
              <a:latin typeface="Book Antiqua" pitchFamily="18" charset="0"/>
              <a:cs typeface="+mn-cs"/>
            </a:endParaRPr>
          </a:p>
          <a:p>
            <a:pPr marL="571500" indent="-57150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buFont typeface="+mj-lt"/>
              <a:buAutoNum type="arabicPeriod"/>
              <a:defRPr/>
            </a:pPr>
            <a:endParaRPr lang="en-US" sz="2000" dirty="0">
              <a:latin typeface="Book Antiqua" pitchFamily="18" charset="0"/>
              <a:cs typeface="+mn-cs"/>
            </a:endParaRPr>
          </a:p>
          <a:p>
            <a:pPr marL="571500" indent="-571500" algn="just">
              <a:lnSpc>
                <a:spcPct val="90000"/>
              </a:lnSpc>
              <a:spcBef>
                <a:spcPts val="1000"/>
              </a:spcBef>
              <a:buFont typeface="+mj-lt"/>
              <a:buAutoNum type="arabicPeriod"/>
              <a:defRPr/>
            </a:pPr>
            <a:endParaRPr lang="en-US" sz="2000" dirty="0">
              <a:latin typeface="Book Antiqua" pitchFamily="18" charset="0"/>
              <a:cs typeface="+mn-cs"/>
            </a:endParaRPr>
          </a:p>
          <a:p>
            <a:pPr marL="571500" indent="-571500" algn="just">
              <a:lnSpc>
                <a:spcPct val="90000"/>
              </a:lnSpc>
              <a:spcBef>
                <a:spcPts val="1000"/>
              </a:spcBef>
              <a:buFont typeface="+mj-lt"/>
              <a:buAutoNum type="arabicPeriod"/>
              <a:defRPr/>
            </a:pPr>
            <a:endParaRPr lang="en-US" sz="2000" dirty="0">
              <a:latin typeface="Book Antiqua" pitchFamily="18" charset="0"/>
              <a:cs typeface="+mn-cs"/>
            </a:endParaRPr>
          </a:p>
          <a:p>
            <a:pPr marL="571500" indent="-57150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buFontTx/>
              <a:buAutoNum type="romanLcPeriod"/>
              <a:defRPr/>
            </a:pPr>
            <a:endParaRPr lang="en-US" sz="2000"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D387BD68-000E-4E65-B60C-AEBC3E6F3F0C}" type="slidenum">
              <a:rPr lang="en-US" sz="2400" b="1" smtClean="0">
                <a:solidFill>
                  <a:schemeClr val="tx1"/>
                </a:solidFill>
                <a:latin typeface="Book Antiqua" pitchFamily="18" charset="0"/>
              </a:rPr>
              <a:pPr/>
              <a:t>13</a:t>
            </a:fld>
            <a:endParaRPr lang="en-US" sz="2400" b="1" smtClean="0">
              <a:solidFill>
                <a:schemeClr val="tx1"/>
              </a:solidFill>
              <a:latin typeface="Book Antiqua" pitchFamily="18" charset="0"/>
            </a:endParaRPr>
          </a:p>
        </p:txBody>
      </p:sp>
      <p:sp>
        <p:nvSpPr>
          <p:cNvPr id="16387" name="Content Placeholder 2"/>
          <p:cNvSpPr>
            <a:spLocks noGrp="1"/>
          </p:cNvSpPr>
          <p:nvPr>
            <p:ph idx="1"/>
          </p:nvPr>
        </p:nvSpPr>
        <p:spPr>
          <a:xfrm>
            <a:off x="276225" y="1182689"/>
            <a:ext cx="8591550" cy="508952"/>
          </a:xfrm>
        </p:spPr>
        <p:txBody>
          <a:bodyPr/>
          <a:lstStyle/>
          <a:p>
            <a:pPr marL="571500" indent="-571500" algn="ctr" eaLnBrk="1" hangingPunct="1"/>
            <a:r>
              <a:rPr lang="en-IN" sz="2000" b="1" dirty="0" smtClean="0">
                <a:latin typeface="Book Antiqua" pitchFamily="18" charset="0"/>
              </a:rPr>
              <a:t>What are Uganda’s Future Economic Growth Prospects?</a:t>
            </a:r>
          </a:p>
        </p:txBody>
      </p:sp>
      <p:sp>
        <p:nvSpPr>
          <p:cNvPr id="6" name="Content Placeholder 2"/>
          <p:cNvSpPr txBox="1">
            <a:spLocks/>
          </p:cNvSpPr>
          <p:nvPr/>
        </p:nvSpPr>
        <p:spPr bwMode="auto">
          <a:xfrm>
            <a:off x="297180" y="1790700"/>
            <a:ext cx="8527733" cy="4621213"/>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sz="2000" b="1" dirty="0" smtClean="0">
                <a:latin typeface="Book Antiqua" pitchFamily="18" charset="0"/>
              </a:rPr>
              <a:t>Uganda has significant potential to grow at faster economic growth rates – if appropriate policies are adopted and implemented.</a:t>
            </a:r>
          </a:p>
          <a:p>
            <a:pPr marL="742950" lvl="1" indent="-285750" algn="just">
              <a:lnSpc>
                <a:spcPct val="90000"/>
              </a:lnSpc>
              <a:spcBef>
                <a:spcPts val="1000"/>
              </a:spcBef>
              <a:buFont typeface="Wingdings" pitchFamily="2" charset="2"/>
              <a:buChar char="Ø"/>
              <a:defRPr/>
            </a:pPr>
            <a:r>
              <a:rPr lang="en-US" sz="2000" dirty="0" smtClean="0">
                <a:latin typeface="Book Antiqua" pitchFamily="18" charset="0"/>
              </a:rPr>
              <a:t>This what our own assessment indicates</a:t>
            </a:r>
          </a:p>
          <a:p>
            <a:pPr marL="742950" lvl="1" indent="-285750" algn="just">
              <a:lnSpc>
                <a:spcPct val="90000"/>
              </a:lnSpc>
              <a:spcBef>
                <a:spcPts val="1000"/>
              </a:spcBef>
              <a:buFont typeface="Wingdings" pitchFamily="2" charset="2"/>
              <a:buChar char="Ø"/>
              <a:defRPr/>
            </a:pPr>
            <a:r>
              <a:rPr lang="en-US" sz="2000" dirty="0" smtClean="0">
                <a:latin typeface="Book Antiqua" pitchFamily="18" charset="0"/>
              </a:rPr>
              <a:t>Same from Independent researchers, e.g. from Harvard university and the IMF</a:t>
            </a: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rPr>
              <a:t>Researchers from Harvard University, for example, </a:t>
            </a:r>
            <a:r>
              <a:rPr lang="en-GB" sz="2000" dirty="0" smtClean="0">
                <a:latin typeface="Book Antiqua" pitchFamily="18" charset="0"/>
              </a:rPr>
              <a:t>have predicted Uganda to be one of the fastest growing economies in the world in the coming decade based Uganda’s productive capabilities.</a:t>
            </a:r>
          </a:p>
          <a:p>
            <a:pPr marL="285750" indent="-285750" algn="just">
              <a:lnSpc>
                <a:spcPct val="90000"/>
              </a:lnSpc>
              <a:spcBef>
                <a:spcPts val="1000"/>
              </a:spcBef>
              <a:buFont typeface="Wingdings" panose="05000000000000000000" pitchFamily="2" charset="2"/>
              <a:buChar char="v"/>
              <a:defRPr/>
            </a:pPr>
            <a:r>
              <a:rPr lang="en-GB" sz="2000" dirty="0" smtClean="0">
                <a:latin typeface="Book Antiqua" pitchFamily="18" charset="0"/>
              </a:rPr>
              <a:t>They project growth to average 7.61% over the next 10 years.</a:t>
            </a:r>
          </a:p>
          <a:p>
            <a:pPr algn="just">
              <a:lnSpc>
                <a:spcPct val="90000"/>
              </a:lnSpc>
              <a:spcBef>
                <a:spcPts val="1000"/>
              </a:spcBef>
              <a:defRPr/>
            </a:pPr>
            <a:endParaRPr lang="en-GB" sz="2000" dirty="0" smtClean="0">
              <a:latin typeface="Book Antiqua" pitchFamily="18" charset="0"/>
            </a:endParaRPr>
          </a:p>
          <a:p>
            <a:pPr marL="285750" indent="-285750" algn="just">
              <a:lnSpc>
                <a:spcPct val="90000"/>
              </a:lnSpc>
              <a:spcBef>
                <a:spcPts val="1000"/>
              </a:spcBef>
              <a:buFont typeface="Wingdings" panose="05000000000000000000" pitchFamily="2" charset="2"/>
              <a:buChar char="v"/>
              <a:defRPr/>
            </a:pPr>
            <a:endParaRPr lang="en-GB" sz="1600" dirty="0" smtClean="0">
              <a:latin typeface="Book Antiqua" pitchFamily="18" charset="0"/>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82C8BAFB-391E-41BB-B623-26D38243D8F6}" type="slidenum">
              <a:rPr lang="en-US" sz="2400" b="1" smtClean="0">
                <a:solidFill>
                  <a:schemeClr val="tx1"/>
                </a:solidFill>
                <a:latin typeface="Book Antiqua" pitchFamily="18" charset="0"/>
              </a:rPr>
              <a:pPr/>
              <a:t>14</a:t>
            </a:fld>
            <a:endParaRPr lang="en-US" sz="2400" b="1" smtClean="0">
              <a:solidFill>
                <a:schemeClr val="tx1"/>
              </a:solidFill>
              <a:latin typeface="Book Antiqua" pitchFamily="18" charset="0"/>
            </a:endParaRPr>
          </a:p>
        </p:txBody>
      </p:sp>
      <p:sp>
        <p:nvSpPr>
          <p:cNvPr id="22531" name="Content Placeholder 2"/>
          <p:cNvSpPr>
            <a:spLocks noGrp="1"/>
          </p:cNvSpPr>
          <p:nvPr>
            <p:ph idx="1"/>
          </p:nvPr>
        </p:nvSpPr>
        <p:spPr>
          <a:xfrm>
            <a:off x="276225" y="1204913"/>
            <a:ext cx="8591550" cy="893762"/>
          </a:xfrm>
        </p:spPr>
        <p:txBody>
          <a:bodyPr/>
          <a:lstStyle/>
          <a:p>
            <a:pPr marL="571500" indent="-571500" algn="ctr" eaLnBrk="1" hangingPunct="1"/>
            <a:r>
              <a:rPr lang="en-IN" sz="2000" b="1" dirty="0" smtClean="0">
                <a:latin typeface="Book Antiqua" pitchFamily="18" charset="0"/>
              </a:rPr>
              <a:t>What are Uganda’s Future Economic Growth Prospects?</a:t>
            </a:r>
          </a:p>
          <a:p>
            <a:pPr marL="571500" indent="-571500" algn="ctr" eaLnBrk="1" hangingPunct="1"/>
            <a:endParaRPr lang="en-GB" sz="2000" b="1" dirty="0" smtClean="0">
              <a:solidFill>
                <a:srgbClr val="000000"/>
              </a:solidFill>
              <a:latin typeface="Book Antiqua" pitchFamily="18" charset="0"/>
            </a:endParaRPr>
          </a:p>
          <a:p>
            <a:pPr marL="571500" indent="-571500" algn="just" eaLnBrk="1" hangingPunct="1"/>
            <a:endParaRPr lang="en-IN" sz="1600" dirty="0" smtClean="0"/>
          </a:p>
        </p:txBody>
      </p:sp>
      <p:sp>
        <p:nvSpPr>
          <p:cNvPr id="6" name="Content Placeholder 2"/>
          <p:cNvSpPr txBox="1">
            <a:spLocks/>
          </p:cNvSpPr>
          <p:nvPr/>
        </p:nvSpPr>
        <p:spPr bwMode="auto">
          <a:xfrm>
            <a:off x="628650" y="1693863"/>
            <a:ext cx="8196263" cy="4718050"/>
          </a:xfrm>
          <a:prstGeom prst="rect">
            <a:avLst/>
          </a:prstGeom>
          <a:noFill/>
          <a:ln w="9525">
            <a:noFill/>
            <a:miter lim="800000"/>
            <a:headEnd/>
            <a:tailEnd/>
          </a:ln>
        </p:spPr>
        <p:txBody>
          <a:bodyPr/>
          <a:lstStyle/>
          <a:p>
            <a:pPr algn="just">
              <a:lnSpc>
                <a:spcPct val="90000"/>
              </a:lnSpc>
              <a:spcBef>
                <a:spcPts val="1000"/>
              </a:spcBef>
              <a:defRPr/>
            </a:pPr>
            <a:r>
              <a:rPr lang="en-US" dirty="0">
                <a:solidFill>
                  <a:srgbClr val="FF0000"/>
                </a:solidFill>
                <a:latin typeface="Book Antiqua" pitchFamily="18" charset="0"/>
                <a:cs typeface="+mn-cs"/>
              </a:rPr>
              <a:t> Economic Complexity Global Growth Projections: Growth by Region</a:t>
            </a: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dirty="0">
              <a:solidFill>
                <a:srgbClr val="FF0000"/>
              </a:solidFill>
              <a:latin typeface="Book Antiqua" pitchFamily="18" charset="0"/>
              <a:cs typeface="+mn-cs"/>
            </a:endParaRPr>
          </a:p>
          <a:p>
            <a:pPr algn="just">
              <a:lnSpc>
                <a:spcPct val="90000"/>
              </a:lnSpc>
              <a:spcBef>
                <a:spcPts val="1000"/>
              </a:spcBef>
              <a:defRPr/>
            </a:pPr>
            <a:endParaRPr lang="en-US" sz="1400" dirty="0">
              <a:solidFill>
                <a:srgbClr val="FF0000"/>
              </a:solidFill>
              <a:latin typeface="Book Antiqua" pitchFamily="18" charset="0"/>
              <a:cs typeface="+mn-cs"/>
            </a:endParaRPr>
          </a:p>
          <a:p>
            <a:pPr algn="just">
              <a:lnSpc>
                <a:spcPct val="90000"/>
              </a:lnSpc>
              <a:spcBef>
                <a:spcPts val="1000"/>
              </a:spcBef>
              <a:defRPr/>
            </a:pPr>
            <a:r>
              <a:rPr lang="en-US" sz="1400" dirty="0">
                <a:solidFill>
                  <a:srgbClr val="FF0000"/>
                </a:solidFill>
                <a:latin typeface="Book Antiqua" pitchFamily="18" charset="0"/>
                <a:cs typeface="+mn-cs"/>
              </a:rPr>
              <a:t>Source: The Atlas of Economic Complexity, 2017. Harvard Centre for International Development</a:t>
            </a:r>
          </a:p>
          <a:p>
            <a:pPr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buFont typeface="+mj-lt"/>
              <a:buAutoNum type="arabicPeriod"/>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pic>
        <p:nvPicPr>
          <p:cNvPr id="22533" name="Picture 2"/>
          <p:cNvPicPr>
            <a:picLocks noChangeAspect="1"/>
          </p:cNvPicPr>
          <p:nvPr/>
        </p:nvPicPr>
        <p:blipFill>
          <a:blip r:embed="rId2" cstate="print"/>
          <a:srcRect/>
          <a:stretch>
            <a:fillRect/>
          </a:stretch>
        </p:blipFill>
        <p:spPr bwMode="auto">
          <a:xfrm>
            <a:off x="628651" y="2012950"/>
            <a:ext cx="8196262" cy="4003675"/>
          </a:xfrm>
          <a:prstGeom prst="rect">
            <a:avLst/>
          </a:prstGeom>
          <a:noFill/>
          <a:ln w="9525">
            <a:noFill/>
            <a:miter lim="800000"/>
            <a:headEnd/>
            <a:tailEnd/>
          </a:ln>
        </p:spPr>
      </p:pic>
      <p:sp>
        <p:nvSpPr>
          <p:cNvPr id="7" name="Oval 6"/>
          <p:cNvSpPr/>
          <p:nvPr/>
        </p:nvSpPr>
        <p:spPr>
          <a:xfrm>
            <a:off x="1952625" y="2105025"/>
            <a:ext cx="1247775" cy="3905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15</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algn="just">
              <a:lnSpc>
                <a:spcPct val="90000"/>
              </a:lnSpc>
              <a:spcBef>
                <a:spcPts val="1000"/>
              </a:spcBef>
              <a:defRPr/>
            </a:pPr>
            <a:r>
              <a:rPr lang="en-US" dirty="0">
                <a:solidFill>
                  <a:srgbClr val="FF0000"/>
                </a:solidFill>
                <a:latin typeface="Book Antiqua" pitchFamily="18" charset="0"/>
                <a:cs typeface="+mn-cs"/>
              </a:rPr>
              <a:t> </a:t>
            </a:r>
            <a:r>
              <a:rPr lang="en-US" sz="2400" dirty="0" smtClean="0">
                <a:latin typeface="Book Antiqua" pitchFamily="18" charset="0"/>
              </a:rPr>
              <a:t>In this 3</a:t>
            </a:r>
            <a:r>
              <a:rPr lang="en-US" sz="2400" baseline="30000" dirty="0" smtClean="0">
                <a:latin typeface="Book Antiqua" pitchFamily="18" charset="0"/>
              </a:rPr>
              <a:t>rd</a:t>
            </a:r>
            <a:r>
              <a:rPr lang="en-US" sz="2400" dirty="0" smtClean="0">
                <a:latin typeface="Book Antiqua" pitchFamily="18" charset="0"/>
              </a:rPr>
              <a:t> Economic Growth Forum, discussions will focus on how to achieve the projected growth of over 7%. </a:t>
            </a:r>
          </a:p>
          <a:p>
            <a:pPr marL="285750" indent="-285750" algn="just">
              <a:lnSpc>
                <a:spcPct val="90000"/>
              </a:lnSpc>
              <a:spcBef>
                <a:spcPts val="1000"/>
              </a:spcBef>
              <a:buFont typeface="Wingdings" panose="05000000000000000000" pitchFamily="2" charset="2"/>
              <a:buChar char="v"/>
              <a:defRPr/>
            </a:pPr>
            <a:r>
              <a:rPr lang="en-US" sz="2400" dirty="0" smtClean="0">
                <a:latin typeface="Book Antiqua" pitchFamily="18" charset="0"/>
              </a:rPr>
              <a:t>In this forum, we are focusing on the following six areas  which are key to accelerating growth and employment creation in Uganda:</a:t>
            </a: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Public and Private Investment</a:t>
            </a: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Agriculture and  Agro-</a:t>
            </a:r>
            <a:r>
              <a:rPr lang="en-US" sz="2000" dirty="0" err="1" smtClean="0">
                <a:solidFill>
                  <a:srgbClr val="FF0000"/>
                </a:solidFill>
                <a:latin typeface="Book Antiqua" pitchFamily="18" charset="0"/>
              </a:rPr>
              <a:t>Industrialisation</a:t>
            </a:r>
            <a:endParaRPr lang="en-US" sz="2000" dirty="0" smtClean="0">
              <a:solidFill>
                <a:srgbClr val="FF0000"/>
              </a:solidFill>
              <a:latin typeface="Book Antiqua" pitchFamily="18" charset="0"/>
            </a:endParaRP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Tourism development                     </a:t>
            </a: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Promoting Urbanization as an engine for growth                             </a:t>
            </a: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Import substitution and export promotion</a:t>
            </a:r>
          </a:p>
          <a:p>
            <a:pPr marL="857250" lvl="1" indent="-400050" algn="just">
              <a:lnSpc>
                <a:spcPct val="90000"/>
              </a:lnSpc>
              <a:spcBef>
                <a:spcPts val="1000"/>
              </a:spcBef>
              <a:buFont typeface="+mj-lt"/>
              <a:buAutoNum type="romanLcPeriod"/>
              <a:defRPr/>
            </a:pPr>
            <a:r>
              <a:rPr lang="en-US" sz="2000" dirty="0" smtClean="0">
                <a:solidFill>
                  <a:srgbClr val="FF0000"/>
                </a:solidFill>
                <a:latin typeface="Book Antiqua" pitchFamily="18" charset="0"/>
              </a:rPr>
              <a:t>Education and Skills </a:t>
            </a: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16</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893762"/>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algn="just">
              <a:lnSpc>
                <a:spcPct val="90000"/>
              </a:lnSpc>
              <a:spcBef>
                <a:spcPts val="1000"/>
              </a:spcBef>
              <a:defRPr/>
            </a:pPr>
            <a:r>
              <a:rPr lang="en-US" dirty="0">
                <a:solidFill>
                  <a:srgbClr val="FF0000"/>
                </a:solidFill>
                <a:latin typeface="Book Antiqua" pitchFamily="18" charset="0"/>
                <a:cs typeface="+mn-cs"/>
              </a:rPr>
              <a:t> </a:t>
            </a:r>
            <a:endParaRPr lang="en-US" dirty="0" smtClean="0">
              <a:latin typeface="Book Antiqua" pitchFamily="18" charset="0"/>
            </a:endParaRPr>
          </a:p>
          <a:p>
            <a:pPr marL="857250" lvl="1" indent="-400050" algn="just">
              <a:lnSpc>
                <a:spcPct val="90000"/>
              </a:lnSpc>
              <a:spcBef>
                <a:spcPts val="1000"/>
              </a:spcBef>
              <a:buFont typeface="+mj-lt"/>
              <a:buAutoNum type="romanLcPeriod"/>
              <a:defRPr/>
            </a:pPr>
            <a:r>
              <a:rPr lang="en-US" sz="2400" dirty="0" smtClean="0">
                <a:solidFill>
                  <a:srgbClr val="FF0000"/>
                </a:solidFill>
                <a:latin typeface="Book Antiqua" pitchFamily="18" charset="0"/>
              </a:rPr>
              <a:t>Public and Private Investment</a:t>
            </a:r>
          </a:p>
          <a:p>
            <a:pPr marL="1314450" lvl="2" indent="-400050" algn="just">
              <a:lnSpc>
                <a:spcPct val="90000"/>
              </a:lnSpc>
              <a:spcBef>
                <a:spcPts val="1000"/>
              </a:spcBef>
              <a:buFont typeface="Wingdings" pitchFamily="2" charset="2"/>
              <a:buChar char="ü"/>
              <a:defRPr/>
            </a:pPr>
            <a:r>
              <a:rPr lang="en-US" sz="2400" dirty="0" smtClean="0">
                <a:latin typeface="Book Antiqua" pitchFamily="18" charset="0"/>
              </a:rPr>
              <a:t>Merits of additional public investment spending</a:t>
            </a:r>
          </a:p>
          <a:p>
            <a:pPr marL="1314450" lvl="2" indent="-400050" algn="just">
              <a:lnSpc>
                <a:spcPct val="90000"/>
              </a:lnSpc>
              <a:spcBef>
                <a:spcPts val="1000"/>
              </a:spcBef>
              <a:buFont typeface="Wingdings" pitchFamily="2" charset="2"/>
              <a:buChar char="ü"/>
              <a:defRPr/>
            </a:pPr>
            <a:r>
              <a:rPr lang="en-US" sz="2400" dirty="0" smtClean="0">
                <a:latin typeface="Book Antiqua" pitchFamily="18" charset="0"/>
              </a:rPr>
              <a:t>Policies and strategies to achieve productivity enhancing public  investments</a:t>
            </a:r>
          </a:p>
          <a:p>
            <a:pPr marL="1314450" lvl="2" indent="-400050" algn="just">
              <a:lnSpc>
                <a:spcPct val="90000"/>
              </a:lnSpc>
              <a:spcBef>
                <a:spcPts val="1000"/>
              </a:spcBef>
              <a:buFont typeface="Wingdings" pitchFamily="2" charset="2"/>
              <a:buChar char="ü"/>
              <a:defRPr/>
            </a:pPr>
            <a:r>
              <a:rPr lang="en-US" sz="2400" dirty="0" smtClean="0">
                <a:latin typeface="Book Antiqua" pitchFamily="18" charset="0"/>
              </a:rPr>
              <a:t>Cost of financing the required investments, costs of required operations and maintenance</a:t>
            </a:r>
          </a:p>
          <a:p>
            <a:pPr marL="1314450" lvl="2" indent="-400050" algn="just">
              <a:lnSpc>
                <a:spcPct val="90000"/>
              </a:lnSpc>
              <a:spcBef>
                <a:spcPts val="1000"/>
              </a:spcBef>
              <a:buFont typeface="Wingdings" pitchFamily="2" charset="2"/>
              <a:buChar char="ü"/>
              <a:defRPr/>
            </a:pPr>
            <a:r>
              <a:rPr lang="en-US" sz="2400" dirty="0" smtClean="0">
                <a:latin typeface="Book Antiqua" pitchFamily="18" charset="0"/>
              </a:rPr>
              <a:t>Policy options for attracting and promoting productive foreign and domestic investment</a:t>
            </a:r>
          </a:p>
          <a:p>
            <a:pPr marL="1314450" lvl="2" indent="-400050" algn="just">
              <a:lnSpc>
                <a:spcPct val="90000"/>
              </a:lnSpc>
              <a:spcBef>
                <a:spcPts val="1000"/>
              </a:spcBef>
              <a:buFont typeface="Wingdings" pitchFamily="2" charset="2"/>
              <a:buChar char="ü"/>
              <a:defRPr/>
            </a:pPr>
            <a:r>
              <a:rPr lang="en-US" sz="2400" dirty="0" smtClean="0">
                <a:latin typeface="Book Antiqua" pitchFamily="18" charset="0"/>
              </a:rPr>
              <a:t>Consideration of the Risks of Debt Distress</a:t>
            </a:r>
          </a:p>
          <a:p>
            <a:pPr marL="1314450" lvl="2" indent="-400050" algn="just">
              <a:lnSpc>
                <a:spcPct val="90000"/>
              </a:lnSpc>
              <a:spcBef>
                <a:spcPts val="1000"/>
              </a:spcBef>
              <a:buFont typeface="Wingdings" pitchFamily="2" charset="2"/>
              <a:buChar char="ü"/>
              <a:defRPr/>
            </a:pPr>
            <a:endParaRPr lang="en-US" sz="1600" dirty="0" smtClean="0">
              <a:latin typeface="Book Antiqua" pitchFamily="18" charset="0"/>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17</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marL="857250" lvl="1" indent="-400050" algn="just">
              <a:lnSpc>
                <a:spcPct val="90000"/>
              </a:lnSpc>
              <a:spcBef>
                <a:spcPts val="1000"/>
              </a:spcBef>
              <a:defRPr/>
            </a:pPr>
            <a:endParaRPr lang="en-US" dirty="0" smtClean="0">
              <a:solidFill>
                <a:srgbClr val="FF0000"/>
              </a:solidFill>
              <a:latin typeface="Book Antiqua" pitchFamily="18" charset="0"/>
            </a:endParaRPr>
          </a:p>
          <a:p>
            <a:pPr marL="857250" lvl="1" indent="-400050" algn="just">
              <a:lnSpc>
                <a:spcPct val="90000"/>
              </a:lnSpc>
              <a:spcBef>
                <a:spcPts val="1000"/>
              </a:spcBef>
              <a:defRPr/>
            </a:pPr>
            <a:r>
              <a:rPr lang="en-US" dirty="0" smtClean="0">
                <a:solidFill>
                  <a:srgbClr val="FF0000"/>
                </a:solidFill>
                <a:latin typeface="Book Antiqua" pitchFamily="18" charset="0"/>
              </a:rPr>
              <a:t>ii.	</a:t>
            </a:r>
            <a:r>
              <a:rPr lang="en-US" sz="2000" dirty="0" smtClean="0">
                <a:solidFill>
                  <a:srgbClr val="FF0000"/>
                </a:solidFill>
                <a:latin typeface="Book Antiqua" pitchFamily="18" charset="0"/>
              </a:rPr>
              <a:t>Agriculture and  Agro-</a:t>
            </a:r>
            <a:r>
              <a:rPr lang="en-US" sz="2000" dirty="0" err="1" smtClean="0">
                <a:solidFill>
                  <a:srgbClr val="FF0000"/>
                </a:solidFill>
                <a:latin typeface="Book Antiqua" pitchFamily="18" charset="0"/>
              </a:rPr>
              <a:t>Industrialisation</a:t>
            </a:r>
            <a:r>
              <a:rPr lang="en-US" sz="2000" dirty="0" smtClean="0">
                <a:solidFill>
                  <a:srgbClr val="FF0000"/>
                </a:solidFill>
                <a:latin typeface="Book Antiqua" pitchFamily="18" charset="0"/>
              </a:rPr>
              <a:t> - </a:t>
            </a:r>
            <a:r>
              <a:rPr lang="en-US" sz="2000" dirty="0" smtClean="0">
                <a:solidFill>
                  <a:srgbClr val="FF0000"/>
                </a:solidFill>
                <a:latin typeface="Book Antiqua" pitchFamily="18" charset="0"/>
                <a:cs typeface="+mn-cs"/>
              </a:rPr>
              <a:t>The  Agriculture sector is critical to boost export earnings and to promote inclusive growth. </a:t>
            </a:r>
          </a:p>
          <a:p>
            <a:pPr marL="285750" indent="-285750" algn="just">
              <a:lnSpc>
                <a:spcPct val="90000"/>
              </a:lnSpc>
              <a:spcBef>
                <a:spcPts val="1000"/>
              </a:spcBef>
              <a:buFont typeface="Wingdings" panose="05000000000000000000" pitchFamily="2" charset="2"/>
              <a:buChar char="v"/>
              <a:defRPr/>
            </a:pPr>
            <a:endParaRPr lang="en-US" sz="2000" dirty="0" smtClean="0">
              <a:latin typeface="Book Antiqua" pitchFamily="18" charset="0"/>
              <a:cs typeface="+mn-cs"/>
            </a:endParaRPr>
          </a:p>
          <a:p>
            <a:pPr marL="1200150" lvl="2" indent="-285750" algn="just">
              <a:lnSpc>
                <a:spcPct val="90000"/>
              </a:lnSpc>
              <a:spcBef>
                <a:spcPts val="1000"/>
              </a:spcBef>
              <a:buFont typeface="Wingdings" pitchFamily="2" charset="2"/>
              <a:buChar char="ü"/>
              <a:defRPr/>
            </a:pPr>
            <a:r>
              <a:rPr lang="en-US" sz="2000" dirty="0" smtClean="0">
                <a:latin typeface="Book Antiqua" pitchFamily="18" charset="0"/>
                <a:cs typeface="+mn-cs"/>
              </a:rPr>
              <a:t>Policy implementation  in the sector</a:t>
            </a:r>
          </a:p>
          <a:p>
            <a:pPr marL="285750" indent="-285750" algn="just">
              <a:lnSpc>
                <a:spcPct val="90000"/>
              </a:lnSpc>
              <a:spcBef>
                <a:spcPts val="1000"/>
              </a:spcBef>
              <a:buFont typeface="Wingdings" pitchFamily="2" charset="2"/>
              <a:buChar char="ü"/>
              <a:defRPr/>
            </a:pPr>
            <a:endParaRPr lang="en-US" sz="2000" dirty="0" smtClean="0">
              <a:latin typeface="Book Antiqua" pitchFamily="18" charset="0"/>
              <a:cs typeface="+mn-cs"/>
            </a:endParaRPr>
          </a:p>
          <a:p>
            <a:pPr marL="1200150" lvl="2" indent="-285750" algn="just">
              <a:lnSpc>
                <a:spcPct val="90000"/>
              </a:lnSpc>
              <a:spcBef>
                <a:spcPts val="1000"/>
              </a:spcBef>
              <a:buFont typeface="Wingdings" pitchFamily="2" charset="2"/>
              <a:buChar char="ü"/>
              <a:defRPr/>
            </a:pPr>
            <a:r>
              <a:rPr lang="en-US" sz="2000" dirty="0" smtClean="0">
                <a:latin typeface="Book Antiqua" pitchFamily="18" charset="0"/>
                <a:cs typeface="+mn-cs"/>
              </a:rPr>
              <a:t>Options for enhancing productivity and quality of agricultural products for the domestic market and for competitive export</a:t>
            </a:r>
          </a:p>
          <a:p>
            <a:pPr marL="285750" indent="-285750" algn="just">
              <a:lnSpc>
                <a:spcPct val="90000"/>
              </a:lnSpc>
              <a:spcBef>
                <a:spcPts val="1000"/>
              </a:spcBef>
              <a:buFont typeface="Wingdings" pitchFamily="2" charset="2"/>
              <a:buChar char="ü"/>
              <a:defRPr/>
            </a:pPr>
            <a:endParaRPr lang="en-US" sz="2000" dirty="0" smtClean="0">
              <a:latin typeface="Book Antiqua" pitchFamily="18" charset="0"/>
              <a:cs typeface="+mn-cs"/>
            </a:endParaRPr>
          </a:p>
          <a:p>
            <a:pPr marL="1200150" lvl="2" indent="-285750" algn="just">
              <a:lnSpc>
                <a:spcPct val="90000"/>
              </a:lnSpc>
              <a:spcBef>
                <a:spcPts val="1000"/>
              </a:spcBef>
              <a:buFont typeface="Wingdings" pitchFamily="2" charset="2"/>
              <a:buChar char="ü"/>
              <a:defRPr/>
            </a:pPr>
            <a:r>
              <a:rPr lang="en-US" sz="2000" dirty="0" smtClean="0">
                <a:latin typeface="Book Antiqua" pitchFamily="18" charset="0"/>
                <a:cs typeface="+mn-cs"/>
              </a:rPr>
              <a:t>How to efficiently implement the “Nucleus Farmer” model  that was recently announced in the 2019/20 budget speech </a:t>
            </a: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18</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marL="857250" lvl="1" indent="-400050" algn="just">
              <a:lnSpc>
                <a:spcPct val="90000"/>
              </a:lnSpc>
              <a:spcBef>
                <a:spcPts val="1000"/>
              </a:spcBef>
              <a:defRPr/>
            </a:pPr>
            <a:r>
              <a:rPr lang="en-US" sz="2400" dirty="0" smtClean="0">
                <a:solidFill>
                  <a:srgbClr val="FF0000"/>
                </a:solidFill>
                <a:latin typeface="Book Antiqua" pitchFamily="18" charset="0"/>
              </a:rPr>
              <a:t>iii.	Tourism Development                     </a:t>
            </a:r>
          </a:p>
          <a:p>
            <a:pPr marL="742950" lvl="1" indent="-285750" algn="just">
              <a:lnSpc>
                <a:spcPct val="90000"/>
              </a:lnSpc>
              <a:spcBef>
                <a:spcPts val="1000"/>
              </a:spcBef>
              <a:buFont typeface="Wingdings" pitchFamily="2" charset="2"/>
              <a:buChar char="ü"/>
              <a:defRPr/>
            </a:pPr>
            <a:r>
              <a:rPr lang="en-US" sz="2000" dirty="0" smtClean="0">
                <a:latin typeface="Book Antiqua" pitchFamily="18" charset="0"/>
                <a:cs typeface="+mn-cs"/>
              </a:rPr>
              <a:t>Review progress made in implementing policy recommendations made in the previous growth forums</a:t>
            </a:r>
          </a:p>
          <a:p>
            <a:pPr marL="742950" lvl="1" indent="-285750" algn="just">
              <a:lnSpc>
                <a:spcPct val="90000"/>
              </a:lnSpc>
              <a:spcBef>
                <a:spcPts val="1000"/>
              </a:spcBef>
              <a:buFont typeface="Wingdings" pitchFamily="2" charset="2"/>
              <a:buChar char="ü"/>
              <a:defRPr/>
            </a:pPr>
            <a:r>
              <a:rPr lang="en-US" sz="2000" dirty="0" smtClean="0">
                <a:latin typeface="Book Antiqua" pitchFamily="18" charset="0"/>
                <a:cs typeface="+mn-cs"/>
              </a:rPr>
              <a:t>Consider promising avenues for further reform - Examine the role of government in the development of the sector, apart from providing necessary infrastructure.</a:t>
            </a:r>
          </a:p>
          <a:p>
            <a:pPr marL="742950" lvl="1" indent="-285750" algn="just">
              <a:lnSpc>
                <a:spcPct val="90000"/>
              </a:lnSpc>
              <a:spcBef>
                <a:spcPts val="1000"/>
              </a:spcBef>
              <a:buFont typeface="Wingdings" pitchFamily="2" charset="2"/>
              <a:buChar char="ü"/>
              <a:defRPr/>
            </a:pPr>
            <a:r>
              <a:rPr lang="en-US" sz="2000" dirty="0" smtClean="0">
                <a:latin typeface="Book Antiqua" pitchFamily="18" charset="0"/>
                <a:cs typeface="+mn-cs"/>
              </a:rPr>
              <a:t>Discuss product development and the sector’s potential for job creation and boosting overall economic growth</a:t>
            </a:r>
          </a:p>
          <a:p>
            <a:pPr marL="742950" lvl="1" indent="-285750" algn="just">
              <a:lnSpc>
                <a:spcPct val="90000"/>
              </a:lnSpc>
              <a:spcBef>
                <a:spcPts val="1000"/>
              </a:spcBef>
              <a:buFont typeface="Wingdings" pitchFamily="2" charset="2"/>
              <a:buChar char="ü"/>
              <a:defRPr/>
            </a:pPr>
            <a:r>
              <a:rPr lang="en-US" sz="2000" dirty="0" smtClean="0">
                <a:latin typeface="Book Antiqua" pitchFamily="18" charset="0"/>
                <a:cs typeface="+mn-cs"/>
              </a:rPr>
              <a:t>Learn lessons from experiences of major tourist destinations in the region, e.g. Kenya and Mauritius </a:t>
            </a: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19</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marL="857250" lvl="1" indent="-400050" algn="just">
              <a:lnSpc>
                <a:spcPct val="90000"/>
              </a:lnSpc>
              <a:spcBef>
                <a:spcPts val="1000"/>
              </a:spcBef>
              <a:buAutoNum type="romanLcPeriod" startAt="4"/>
              <a:defRPr/>
            </a:pPr>
            <a:endParaRPr lang="en-US" dirty="0" smtClean="0">
              <a:solidFill>
                <a:srgbClr val="FF0000"/>
              </a:solidFill>
              <a:latin typeface="Book Antiqua" pitchFamily="18" charset="0"/>
            </a:endParaRPr>
          </a:p>
          <a:p>
            <a:pPr marL="857250" lvl="1" indent="-400050" algn="just">
              <a:lnSpc>
                <a:spcPct val="90000"/>
              </a:lnSpc>
              <a:spcBef>
                <a:spcPts val="1000"/>
              </a:spcBef>
              <a:buAutoNum type="romanLcPeriod" startAt="4"/>
              <a:defRPr/>
            </a:pPr>
            <a:r>
              <a:rPr lang="en-US" sz="2000" dirty="0" smtClean="0">
                <a:solidFill>
                  <a:srgbClr val="FF0000"/>
                </a:solidFill>
                <a:latin typeface="Book Antiqua" pitchFamily="18" charset="0"/>
              </a:rPr>
              <a:t>Promoting Urbanization as an engine for growth                             </a:t>
            </a:r>
          </a:p>
          <a:p>
            <a:pPr marL="800100" lvl="1" indent="-342900" algn="just">
              <a:lnSpc>
                <a:spcPct val="90000"/>
              </a:lnSpc>
              <a:spcBef>
                <a:spcPts val="1000"/>
              </a:spcBef>
              <a:buFont typeface="Wingdings" panose="05000000000000000000" pitchFamily="2" charset="2"/>
              <a:buAutoNum type="romanLcPeriod" startAt="4"/>
              <a:defRPr/>
            </a:pPr>
            <a:endParaRPr lang="en-US" sz="2000" dirty="0" smtClean="0">
              <a:latin typeface="Book Antiqua" pitchFamily="18" charset="0"/>
              <a:cs typeface="+mn-cs"/>
            </a:endParaRPr>
          </a:p>
          <a:p>
            <a:pPr marL="1257300" lvl="2" indent="-342900" algn="just">
              <a:lnSpc>
                <a:spcPct val="90000"/>
              </a:lnSpc>
              <a:spcBef>
                <a:spcPts val="1000"/>
              </a:spcBef>
              <a:buFont typeface="Wingdings" pitchFamily="2" charset="2"/>
              <a:buChar char="ü"/>
              <a:defRPr/>
            </a:pPr>
            <a:r>
              <a:rPr lang="en-US" sz="2000" dirty="0" smtClean="0">
                <a:latin typeface="Book Antiqua" pitchFamily="18" charset="0"/>
                <a:cs typeface="+mn-cs"/>
              </a:rPr>
              <a:t>Key areas for policy reform in delivering urban infrastructure  and services to overcome barriers to growth (congestion, overcrowding and contagion)</a:t>
            </a:r>
          </a:p>
          <a:p>
            <a:pPr marL="1257300" lvl="2" indent="-342900" algn="just">
              <a:lnSpc>
                <a:spcPct val="90000"/>
              </a:lnSpc>
              <a:spcBef>
                <a:spcPts val="1000"/>
              </a:spcBef>
              <a:buFont typeface="Wingdings" pitchFamily="2" charset="2"/>
              <a:buChar char="ü"/>
              <a:defRPr/>
            </a:pPr>
            <a:endParaRPr lang="en-US" sz="2000" dirty="0" smtClean="0">
              <a:latin typeface="Book Antiqua" pitchFamily="18" charset="0"/>
              <a:cs typeface="+mn-cs"/>
            </a:endParaRPr>
          </a:p>
          <a:p>
            <a:pPr marL="1257300" lvl="2" indent="-342900" algn="just">
              <a:lnSpc>
                <a:spcPct val="90000"/>
              </a:lnSpc>
              <a:spcBef>
                <a:spcPts val="1000"/>
              </a:spcBef>
              <a:buFont typeface="Wingdings" pitchFamily="2" charset="2"/>
              <a:buChar char="ü"/>
              <a:defRPr/>
            </a:pPr>
            <a:r>
              <a:rPr lang="en-US" sz="2000" dirty="0" smtClean="0">
                <a:latin typeface="Book Antiqua" pitchFamily="18" charset="0"/>
                <a:cs typeface="+mn-cs"/>
              </a:rPr>
              <a:t>Linkages between rural and urban productivity – Policies/strategies to achieve productivity gains in the rural sector to support productive </a:t>
            </a:r>
            <a:r>
              <a:rPr lang="en-US" sz="2000" dirty="0" err="1" smtClean="0">
                <a:latin typeface="Book Antiqua" pitchFamily="18" charset="0"/>
                <a:cs typeface="+mn-cs"/>
              </a:rPr>
              <a:t>urbanisation</a:t>
            </a:r>
            <a:r>
              <a:rPr lang="en-US" sz="2000" dirty="0" smtClean="0">
                <a:latin typeface="Book Antiqua" pitchFamily="18" charset="0"/>
                <a:cs typeface="+mn-cs"/>
              </a:rPr>
              <a:t>.</a:t>
            </a:r>
          </a:p>
          <a:p>
            <a:pPr marL="1257300" lvl="2" indent="-342900" algn="just">
              <a:lnSpc>
                <a:spcPct val="90000"/>
              </a:lnSpc>
              <a:spcBef>
                <a:spcPts val="1000"/>
              </a:spcBef>
              <a:buFont typeface="Wingdings" pitchFamily="2" charset="2"/>
              <a:buChar char="ü"/>
              <a:defRPr/>
            </a:pPr>
            <a:endParaRPr lang="en-US" sz="2000" dirty="0" smtClean="0">
              <a:latin typeface="Book Antiqua" pitchFamily="18" charset="0"/>
              <a:cs typeface="+mn-cs"/>
            </a:endParaRPr>
          </a:p>
          <a:p>
            <a:pPr marL="1257300" lvl="2" indent="-342900" algn="just">
              <a:lnSpc>
                <a:spcPct val="90000"/>
              </a:lnSpc>
              <a:spcBef>
                <a:spcPts val="1000"/>
              </a:spcBef>
              <a:buFont typeface="Wingdings" pitchFamily="2" charset="2"/>
              <a:buChar char="ü"/>
              <a:defRPr/>
            </a:pPr>
            <a:r>
              <a:rPr lang="en-US" sz="2000" dirty="0" smtClean="0">
                <a:latin typeface="Book Antiqua" pitchFamily="18" charset="0"/>
                <a:cs typeface="+mn-cs"/>
              </a:rPr>
              <a:t>Job creation  in Secondary urban </a:t>
            </a:r>
            <a:r>
              <a:rPr lang="en-US" sz="2000" dirty="0" err="1" smtClean="0">
                <a:latin typeface="Book Antiqua" pitchFamily="18" charset="0"/>
                <a:cs typeface="+mn-cs"/>
              </a:rPr>
              <a:t>centres</a:t>
            </a:r>
            <a:r>
              <a:rPr lang="en-US" sz="2000" dirty="0" smtClean="0">
                <a:latin typeface="Book Antiqua" pitchFamily="18" charset="0"/>
                <a:cs typeface="+mn-cs"/>
              </a:rPr>
              <a:t> </a:t>
            </a:r>
            <a:endParaRPr lang="en-US" sz="2000" dirty="0">
              <a:latin typeface="Book Antiqua" pitchFamily="18" charset="0"/>
              <a:cs typeface="+mn-cs"/>
            </a:endParaRPr>
          </a:p>
          <a:p>
            <a:pPr marL="571500" indent="-571500" algn="just">
              <a:lnSpc>
                <a:spcPct val="90000"/>
              </a:lnSpc>
              <a:spcBef>
                <a:spcPts val="1000"/>
              </a:spcBef>
              <a:buFont typeface="Wingdings" pitchFamily="2" charset="2"/>
              <a:buChar char="ü"/>
              <a:defRPr/>
            </a:pPr>
            <a:endParaRPr lang="en-US" sz="2000" dirty="0">
              <a:latin typeface="Book Antiqua" pitchFamily="18" charset="0"/>
              <a:cs typeface="+mn-cs"/>
            </a:endParaRPr>
          </a:p>
          <a:p>
            <a:pPr marL="571500" indent="-571500" algn="just">
              <a:lnSpc>
                <a:spcPct val="90000"/>
              </a:lnSpc>
              <a:spcBef>
                <a:spcPts val="1000"/>
              </a:spcBef>
              <a:buFont typeface="Wingdings" pitchFamily="2" charset="2"/>
              <a:buChar char="ü"/>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7B74A3B8-A311-4F98-9E2F-7B23D06952ED}" type="slidenum">
              <a:rPr lang="en-US" sz="2400" b="1" smtClean="0">
                <a:solidFill>
                  <a:schemeClr val="tx1"/>
                </a:solidFill>
                <a:latin typeface="Book Antiqua" pitchFamily="18" charset="0"/>
              </a:rPr>
              <a:pPr/>
              <a:t>2</a:t>
            </a:fld>
            <a:endParaRPr lang="en-US" sz="2400" b="1" smtClean="0">
              <a:solidFill>
                <a:schemeClr val="tx1"/>
              </a:solidFill>
              <a:latin typeface="Book Antiqua" pitchFamily="18" charset="0"/>
            </a:endParaRPr>
          </a:p>
        </p:txBody>
      </p:sp>
      <p:sp>
        <p:nvSpPr>
          <p:cNvPr id="4099" name="Content Placeholder 2"/>
          <p:cNvSpPr>
            <a:spLocks noGrp="1"/>
          </p:cNvSpPr>
          <p:nvPr>
            <p:ph idx="1"/>
          </p:nvPr>
        </p:nvSpPr>
        <p:spPr>
          <a:xfrm>
            <a:off x="276225" y="1306513"/>
            <a:ext cx="8591550" cy="544512"/>
          </a:xfrm>
        </p:spPr>
        <p:txBody>
          <a:bodyPr/>
          <a:lstStyle/>
          <a:p>
            <a:pPr marL="571500" indent="-571500" algn="ctr" eaLnBrk="1" hangingPunct="1"/>
            <a:r>
              <a:rPr lang="en-IN" b="1" smtClean="0">
                <a:latin typeface="Book Antiqua" pitchFamily="18" charset="0"/>
              </a:rPr>
              <a:t>ECONOMIC GROWTH FORUM - OBJECTIVES</a:t>
            </a:r>
          </a:p>
          <a:p>
            <a:pPr marL="571500" indent="-571500" algn="ctr" eaLnBrk="1" hangingPunct="1"/>
            <a:endParaRPr lang="en-IN" sz="2400" smtClean="0"/>
          </a:p>
        </p:txBody>
      </p:sp>
      <p:sp>
        <p:nvSpPr>
          <p:cNvPr id="6" name="Content Placeholder 2"/>
          <p:cNvSpPr txBox="1">
            <a:spLocks/>
          </p:cNvSpPr>
          <p:nvPr/>
        </p:nvSpPr>
        <p:spPr bwMode="auto">
          <a:xfrm>
            <a:off x="628650" y="1938338"/>
            <a:ext cx="8196263" cy="4462462"/>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sz="2000" b="1" dirty="0">
                <a:latin typeface="Book Antiqua" pitchFamily="18" charset="0"/>
                <a:cs typeface="+mn-cs"/>
              </a:rPr>
              <a:t>Main Objective – </a:t>
            </a:r>
            <a:r>
              <a:rPr lang="en-US" sz="2000" b="1" dirty="0" smtClean="0">
                <a:latin typeface="Book Antiqua" pitchFamily="18" charset="0"/>
                <a:cs typeface="+mn-cs"/>
              </a:rPr>
              <a:t>Sustain </a:t>
            </a:r>
            <a:r>
              <a:rPr lang="en-US" sz="2000" b="1" dirty="0">
                <a:latin typeface="Book Antiqua" pitchFamily="18" charset="0"/>
                <a:cs typeface="+mn-cs"/>
              </a:rPr>
              <a:t>and </a:t>
            </a:r>
            <a:r>
              <a:rPr lang="en-US" sz="2000" b="1" dirty="0" smtClean="0">
                <a:latin typeface="Book Antiqua" pitchFamily="18" charset="0"/>
                <a:cs typeface="+mn-cs"/>
              </a:rPr>
              <a:t>Accelerate </a:t>
            </a:r>
            <a:r>
              <a:rPr lang="en-US" sz="2000" b="1" dirty="0">
                <a:latin typeface="Book Antiqua" pitchFamily="18" charset="0"/>
                <a:cs typeface="+mn-cs"/>
              </a:rPr>
              <a:t>Uganda’s Economic Growth Momentum</a:t>
            </a:r>
          </a:p>
          <a:p>
            <a:pPr marL="971550" lvl="1" indent="-514350" algn="just">
              <a:lnSpc>
                <a:spcPct val="90000"/>
              </a:lnSpc>
              <a:spcBef>
                <a:spcPts val="1000"/>
              </a:spcBef>
              <a:buFont typeface="+mj-lt"/>
              <a:buAutoNum type="romanLcPeriod"/>
              <a:defRPr/>
            </a:pPr>
            <a:r>
              <a:rPr lang="en-US" sz="2000" dirty="0">
                <a:latin typeface="Book Antiqua" pitchFamily="18" charset="0"/>
                <a:cs typeface="+mn-cs"/>
              </a:rPr>
              <a:t>Reflect on the state of the economy – with a focus on recent trends in economic growth.</a:t>
            </a:r>
          </a:p>
          <a:p>
            <a:pPr marL="971550" lvl="1" indent="-514350" algn="just">
              <a:lnSpc>
                <a:spcPct val="90000"/>
              </a:lnSpc>
              <a:spcBef>
                <a:spcPts val="1000"/>
              </a:spcBef>
              <a:buFont typeface="+mj-lt"/>
              <a:buAutoNum type="romanLcPeriod"/>
              <a:defRPr/>
            </a:pPr>
            <a:r>
              <a:rPr lang="en-US" sz="2000" dirty="0">
                <a:latin typeface="Book Antiqua" pitchFamily="18" charset="0"/>
                <a:cs typeface="+mn-cs"/>
              </a:rPr>
              <a:t>Review performance and policy implementation of previous recommendations from the last two Economic Growth forums.</a:t>
            </a:r>
          </a:p>
          <a:p>
            <a:pPr marL="971550" lvl="1" indent="-514350" algn="just">
              <a:lnSpc>
                <a:spcPct val="90000"/>
              </a:lnSpc>
              <a:spcBef>
                <a:spcPts val="1000"/>
              </a:spcBef>
              <a:buFont typeface="+mj-lt"/>
              <a:buAutoNum type="romanLcPeriod"/>
              <a:defRPr/>
            </a:pPr>
            <a:r>
              <a:rPr lang="en-US" sz="2000" dirty="0">
                <a:latin typeface="Book Antiqua" pitchFamily="18" charset="0"/>
                <a:cs typeface="+mn-cs"/>
              </a:rPr>
              <a:t>Discuss </a:t>
            </a:r>
            <a:r>
              <a:rPr lang="en-US" sz="2000" dirty="0" smtClean="0">
                <a:latin typeface="Book Antiqua" pitchFamily="18" charset="0"/>
                <a:cs typeface="+mn-cs"/>
              </a:rPr>
              <a:t>the country’s future economic prospects and key constraints to an inclusive growth path</a:t>
            </a:r>
            <a:endParaRPr lang="en-US" sz="2000" dirty="0">
              <a:latin typeface="Book Antiqua" pitchFamily="18" charset="0"/>
              <a:cs typeface="+mn-cs"/>
            </a:endParaRPr>
          </a:p>
          <a:p>
            <a:pPr marL="971550" lvl="1" indent="-514350" algn="just">
              <a:lnSpc>
                <a:spcPct val="90000"/>
              </a:lnSpc>
              <a:spcBef>
                <a:spcPts val="1000"/>
              </a:spcBef>
              <a:buFont typeface="+mj-lt"/>
              <a:buAutoNum type="romanLcPeriod"/>
              <a:defRPr/>
            </a:pPr>
            <a:r>
              <a:rPr lang="en-US" sz="2000" dirty="0" smtClean="0">
                <a:latin typeface="Book Antiqua" pitchFamily="18" charset="0"/>
                <a:cs typeface="+mn-cs"/>
              </a:rPr>
              <a:t>Identify key actionable policy solutions that can be adopted in the Government’s budget strategy (in the short term) and in the broader growth strategy (in the medium term) to achieve accelerated and inclusive growth.</a:t>
            </a: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buFontTx/>
              <a:buAutoNum type="romanLcPeriod"/>
              <a:defRPr/>
            </a:pPr>
            <a:endParaRPr lang="en-US" sz="2000"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20</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marL="857250" lvl="1" indent="-400050" algn="just">
              <a:lnSpc>
                <a:spcPct val="90000"/>
              </a:lnSpc>
              <a:spcBef>
                <a:spcPts val="1000"/>
              </a:spcBef>
              <a:defRPr/>
            </a:pPr>
            <a:r>
              <a:rPr lang="en-US" dirty="0" smtClean="0">
                <a:solidFill>
                  <a:srgbClr val="FF0000"/>
                </a:solidFill>
                <a:latin typeface="Book Antiqua" pitchFamily="18" charset="0"/>
              </a:rPr>
              <a:t>                           </a:t>
            </a:r>
          </a:p>
          <a:p>
            <a:pPr marL="857250" lvl="1" indent="-400050" algn="just">
              <a:lnSpc>
                <a:spcPct val="90000"/>
              </a:lnSpc>
              <a:spcBef>
                <a:spcPts val="1000"/>
              </a:spcBef>
              <a:buFontTx/>
              <a:buAutoNum type="romanLcPeriod" startAt="5"/>
              <a:defRPr/>
            </a:pPr>
            <a:r>
              <a:rPr lang="en-US" sz="2000" dirty="0" smtClean="0">
                <a:solidFill>
                  <a:srgbClr val="FF0000"/>
                </a:solidFill>
                <a:latin typeface="Book Antiqua" pitchFamily="18" charset="0"/>
              </a:rPr>
              <a:t>Import substitution and export promotion - (Potential to enhance economic growth and employment creation)</a:t>
            </a:r>
          </a:p>
          <a:p>
            <a:pPr marL="857250" lvl="1" indent="-400050" algn="just">
              <a:lnSpc>
                <a:spcPct val="90000"/>
              </a:lnSpc>
              <a:spcBef>
                <a:spcPts val="1000"/>
              </a:spcBef>
              <a:buAutoNum type="romanLcPeriod" startAt="5"/>
              <a:defRPr/>
            </a:pPr>
            <a:endParaRPr lang="en-US" sz="2000" dirty="0" smtClean="0">
              <a:solidFill>
                <a:srgbClr val="FF0000"/>
              </a:solidFill>
              <a:latin typeface="Book Antiqua" pitchFamily="18" charset="0"/>
            </a:endParaRP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 Examine linkages between import substitution and export promotion</a:t>
            </a: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Examine how best to support businesses in tapping into domestic, regional and global markets</a:t>
            </a: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Explore recent trends and challenges of Uganda’s export performance</a:t>
            </a: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Opportunities to diversify into higher value products for export</a:t>
            </a:r>
          </a:p>
          <a:p>
            <a:pPr marL="857250" lvl="1" indent="-400050" algn="just">
              <a:lnSpc>
                <a:spcPct val="90000"/>
              </a:lnSpc>
              <a:spcBef>
                <a:spcPts val="1000"/>
              </a:spcBef>
              <a:buAutoNum type="romanLcPeriod" startAt="5"/>
              <a:defRPr/>
            </a:pPr>
            <a:endParaRPr lang="en-US" sz="2000" dirty="0" smtClean="0">
              <a:solidFill>
                <a:srgbClr val="FF0000"/>
              </a:solidFill>
              <a:latin typeface="Book Antiqua" pitchFamily="18" charset="0"/>
            </a:endParaRPr>
          </a:p>
          <a:p>
            <a:pPr marL="857250" lvl="1" indent="-400050" algn="just">
              <a:lnSpc>
                <a:spcPct val="90000"/>
              </a:lnSpc>
              <a:spcBef>
                <a:spcPts val="1000"/>
              </a:spcBef>
              <a:defRPr/>
            </a:pPr>
            <a:endParaRPr lang="en-US" dirty="0" smtClean="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1241EBE3-4E60-4FD1-BA93-F74998451E7F}" type="slidenum">
              <a:rPr lang="en-US" sz="2400" b="1" smtClean="0">
                <a:solidFill>
                  <a:schemeClr val="tx1"/>
                </a:solidFill>
                <a:latin typeface="Book Antiqua" pitchFamily="18" charset="0"/>
              </a:rPr>
              <a:pPr/>
              <a:t>21</a:t>
            </a:fld>
            <a:endParaRPr lang="en-US" sz="2400" b="1" smtClean="0">
              <a:solidFill>
                <a:schemeClr val="tx1"/>
              </a:solidFill>
              <a:latin typeface="Book Antiqua" pitchFamily="18" charset="0"/>
            </a:endParaRPr>
          </a:p>
        </p:txBody>
      </p:sp>
      <p:sp>
        <p:nvSpPr>
          <p:cNvPr id="23555" name="Content Placeholder 2"/>
          <p:cNvSpPr>
            <a:spLocks noGrp="1"/>
          </p:cNvSpPr>
          <p:nvPr>
            <p:ph idx="1"/>
          </p:nvPr>
        </p:nvSpPr>
        <p:spPr>
          <a:xfrm>
            <a:off x="276225" y="1204913"/>
            <a:ext cx="8591550" cy="705774"/>
          </a:xfrm>
        </p:spPr>
        <p:txBody>
          <a:bodyPr/>
          <a:lstStyle/>
          <a:p>
            <a:pPr marL="571500" indent="-571500" algn="ctr" eaLnBrk="1" hangingPunct="1"/>
            <a:r>
              <a:rPr lang="en-GB" sz="2000" b="1" dirty="0" smtClean="0">
                <a:solidFill>
                  <a:srgbClr val="000000"/>
                </a:solidFill>
                <a:latin typeface="Book Antiqua" pitchFamily="18" charset="0"/>
              </a:rPr>
              <a:t>KEY POLICIES/STRATEGIES TO ACCELERATE THE ECONOMIC GROWTH MOMENTUM</a:t>
            </a:r>
          </a:p>
          <a:p>
            <a:pPr marL="571500" indent="-571500" algn="just" eaLnBrk="1" hangingPunct="1"/>
            <a:endParaRPr lang="en-IN" sz="1600" dirty="0" smtClean="0"/>
          </a:p>
        </p:txBody>
      </p:sp>
      <p:sp>
        <p:nvSpPr>
          <p:cNvPr id="6" name="Content Placeholder 2"/>
          <p:cNvSpPr txBox="1">
            <a:spLocks/>
          </p:cNvSpPr>
          <p:nvPr/>
        </p:nvSpPr>
        <p:spPr bwMode="auto">
          <a:xfrm>
            <a:off x="628650" y="1790699"/>
            <a:ext cx="8196263" cy="4621213"/>
          </a:xfrm>
          <a:prstGeom prst="rect">
            <a:avLst/>
          </a:prstGeom>
          <a:noFill/>
          <a:ln w="9525">
            <a:noFill/>
            <a:miter lim="800000"/>
            <a:headEnd/>
            <a:tailEnd/>
          </a:ln>
        </p:spPr>
        <p:txBody>
          <a:bodyPr/>
          <a:lstStyle/>
          <a:p>
            <a:pPr marL="857250" lvl="1" indent="-400050" algn="just">
              <a:lnSpc>
                <a:spcPct val="90000"/>
              </a:lnSpc>
              <a:spcBef>
                <a:spcPts val="1000"/>
              </a:spcBef>
              <a:defRPr/>
            </a:pPr>
            <a:r>
              <a:rPr lang="en-US" dirty="0" smtClean="0">
                <a:solidFill>
                  <a:srgbClr val="FF0000"/>
                </a:solidFill>
                <a:latin typeface="Book Antiqua" pitchFamily="18" charset="0"/>
              </a:rPr>
              <a:t>                           </a:t>
            </a:r>
          </a:p>
          <a:p>
            <a:pPr marL="857250" lvl="1" indent="-400050" algn="just">
              <a:lnSpc>
                <a:spcPct val="90000"/>
              </a:lnSpc>
              <a:spcBef>
                <a:spcPts val="1000"/>
              </a:spcBef>
              <a:defRPr/>
            </a:pPr>
            <a:r>
              <a:rPr lang="en-US" dirty="0" smtClean="0">
                <a:solidFill>
                  <a:srgbClr val="FF0000"/>
                </a:solidFill>
                <a:latin typeface="Book Antiqua" pitchFamily="18" charset="0"/>
              </a:rPr>
              <a:t>vi</a:t>
            </a:r>
            <a:r>
              <a:rPr lang="en-US" sz="2000" dirty="0" smtClean="0">
                <a:solidFill>
                  <a:srgbClr val="FF0000"/>
                </a:solidFill>
                <a:latin typeface="Book Antiqua" pitchFamily="18" charset="0"/>
              </a:rPr>
              <a:t>	Education and Skills for Growth </a:t>
            </a:r>
          </a:p>
          <a:p>
            <a:pPr marL="857250" lvl="1" indent="-400050" algn="just">
              <a:lnSpc>
                <a:spcPct val="90000"/>
              </a:lnSpc>
              <a:spcBef>
                <a:spcPts val="1000"/>
              </a:spcBef>
              <a:defRPr/>
            </a:pPr>
            <a:r>
              <a:rPr lang="en-US" sz="2000" dirty="0" smtClean="0">
                <a:latin typeface="Book Antiqua" pitchFamily="18" charset="0"/>
              </a:rPr>
              <a:t>Investment in human capital and skills  - critical for Uganda’s long-term growth</a:t>
            </a:r>
          </a:p>
          <a:p>
            <a:pPr marL="1314450" lvl="2" indent="-400050" algn="just">
              <a:lnSpc>
                <a:spcPct val="90000"/>
              </a:lnSpc>
              <a:spcBef>
                <a:spcPts val="1000"/>
              </a:spcBef>
              <a:buFont typeface="Wingdings" pitchFamily="2" charset="2"/>
              <a:buChar char="ü"/>
              <a:defRPr/>
            </a:pPr>
            <a:endParaRPr lang="en-US" sz="2000" dirty="0" smtClean="0">
              <a:latin typeface="Book Antiqua" pitchFamily="18" charset="0"/>
            </a:endParaRP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Explore interventions that offer promise in raising education outcomes</a:t>
            </a: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Options for vocational training to better match workers with productive employment</a:t>
            </a:r>
          </a:p>
          <a:p>
            <a:pPr marL="1314450" lvl="2" indent="-400050" algn="just">
              <a:lnSpc>
                <a:spcPct val="90000"/>
              </a:lnSpc>
              <a:spcBef>
                <a:spcPts val="1000"/>
              </a:spcBef>
              <a:buFont typeface="Wingdings" pitchFamily="2" charset="2"/>
              <a:buChar char="ü"/>
              <a:defRPr/>
            </a:pPr>
            <a:r>
              <a:rPr lang="en-US" sz="2000" dirty="0" smtClean="0">
                <a:latin typeface="Book Antiqua" pitchFamily="18" charset="0"/>
              </a:rPr>
              <a:t>Skills that will be needed by Ugandans to gain employment in the country’s future high growth sectors</a:t>
            </a:r>
          </a:p>
          <a:p>
            <a:pPr marL="1314450" lvl="2" indent="-400050" algn="just">
              <a:lnSpc>
                <a:spcPct val="90000"/>
              </a:lnSpc>
              <a:spcBef>
                <a:spcPts val="1000"/>
              </a:spcBef>
              <a:defRPr/>
            </a:pPr>
            <a:r>
              <a:rPr lang="en-US" sz="2000" dirty="0" smtClean="0">
                <a:latin typeface="Book Antiqua" pitchFamily="18" charset="0"/>
              </a:rPr>
              <a:t>	e.g.	Human capital requirements in sectors that require digital technologies ( digital economy)</a:t>
            </a:r>
          </a:p>
          <a:p>
            <a:pPr marL="857250" lvl="1" indent="-400050" algn="just">
              <a:lnSpc>
                <a:spcPct val="90000"/>
              </a:lnSpc>
              <a:spcBef>
                <a:spcPts val="1000"/>
              </a:spcBef>
              <a:buFont typeface="Wingdings" pitchFamily="2" charset="2"/>
              <a:buChar char="ü"/>
              <a:defRPr/>
            </a:pPr>
            <a:endParaRPr lang="en-US" dirty="0" smtClean="0">
              <a:solidFill>
                <a:srgbClr val="FF0000"/>
              </a:solidFill>
              <a:latin typeface="Book Antiqua" pitchFamily="18" charset="0"/>
            </a:endParaRPr>
          </a:p>
          <a:p>
            <a:pPr marL="857250" lvl="1" indent="-400050" algn="just">
              <a:lnSpc>
                <a:spcPct val="90000"/>
              </a:lnSpc>
              <a:spcBef>
                <a:spcPts val="1000"/>
              </a:spcBef>
              <a:defRPr/>
            </a:pPr>
            <a:endParaRPr lang="en-US" dirty="0" smtClean="0">
              <a:solidFill>
                <a:srgbClr val="FF0000"/>
              </a:solidFill>
              <a:latin typeface="Book Antiqua" pitchFamily="18" charset="0"/>
            </a:endParaRPr>
          </a:p>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defRPr/>
            </a:pPr>
            <a:endParaRPr lang="en-US" dirty="0">
              <a:latin typeface="Book Antiqua" pitchFamily="18" charset="0"/>
              <a:cs typeface="+mn-cs"/>
            </a:endParaRP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2DEC7FAB-B9D9-47DF-9338-2A0BA8DED932}" type="slidenum">
              <a:rPr lang="en-US" sz="2400" b="1" smtClean="0">
                <a:solidFill>
                  <a:schemeClr val="tx1"/>
                </a:solidFill>
                <a:latin typeface="Book Antiqua" pitchFamily="18" charset="0"/>
              </a:rPr>
              <a:pPr/>
              <a:t>22</a:t>
            </a:fld>
            <a:endParaRPr lang="en-US" sz="2400" b="1" smtClean="0">
              <a:solidFill>
                <a:schemeClr val="tx1"/>
              </a:solidFill>
              <a:latin typeface="Book Antiqua" pitchFamily="18" charset="0"/>
            </a:endParaRPr>
          </a:p>
        </p:txBody>
      </p:sp>
      <p:sp>
        <p:nvSpPr>
          <p:cNvPr id="29699" name="Content Placeholder 2"/>
          <p:cNvSpPr>
            <a:spLocks noGrp="1"/>
          </p:cNvSpPr>
          <p:nvPr>
            <p:ph idx="1"/>
          </p:nvPr>
        </p:nvSpPr>
        <p:spPr>
          <a:xfrm>
            <a:off x="276225" y="1306513"/>
            <a:ext cx="8591550" cy="550862"/>
          </a:xfrm>
        </p:spPr>
        <p:txBody>
          <a:bodyPr/>
          <a:lstStyle/>
          <a:p>
            <a:pPr marL="571500" indent="-571500" algn="ctr" eaLnBrk="1" hangingPunct="1"/>
            <a:r>
              <a:rPr lang="en-US" sz="2400" b="1" smtClean="0">
                <a:solidFill>
                  <a:srgbClr val="FF0000"/>
                </a:solidFill>
                <a:latin typeface="Book Antiqua" pitchFamily="18" charset="0"/>
              </a:rPr>
              <a:t>CONCLUSION</a:t>
            </a:r>
            <a:endParaRPr lang="en-IN" sz="2400" smtClean="0">
              <a:solidFill>
                <a:srgbClr val="FF0000"/>
              </a:solidFill>
            </a:endParaRPr>
          </a:p>
        </p:txBody>
      </p:sp>
      <p:sp>
        <p:nvSpPr>
          <p:cNvPr id="29700" name="Content Placeholder 2"/>
          <p:cNvSpPr txBox="1">
            <a:spLocks/>
          </p:cNvSpPr>
          <p:nvPr/>
        </p:nvSpPr>
        <p:spPr bwMode="auto">
          <a:xfrm>
            <a:off x="590550" y="1733797"/>
            <a:ext cx="8196263" cy="4628903"/>
          </a:xfrm>
          <a:prstGeom prst="rect">
            <a:avLst/>
          </a:prstGeom>
          <a:noFill/>
          <a:ln w="9525">
            <a:noFill/>
            <a:miter lim="800000"/>
            <a:headEnd/>
            <a:tailEnd/>
          </a:ln>
        </p:spPr>
        <p:txBody>
          <a:bodyPr/>
          <a:lstStyle/>
          <a:p>
            <a:pPr marL="342900" indent="-342900" algn="just">
              <a:lnSpc>
                <a:spcPct val="90000"/>
              </a:lnSpc>
              <a:spcBef>
                <a:spcPts val="1000"/>
              </a:spcBef>
              <a:buFont typeface="Wingdings" pitchFamily="2" charset="2"/>
              <a:buChar char="v"/>
            </a:pPr>
            <a:r>
              <a:rPr lang="en-US" sz="2000" b="1" dirty="0">
                <a:latin typeface="Book Antiqua" pitchFamily="18" charset="0"/>
              </a:rPr>
              <a:t>Recovery in growth performance. </a:t>
            </a:r>
          </a:p>
          <a:p>
            <a:pPr marL="800100" lvl="1" indent="-342900" algn="just">
              <a:lnSpc>
                <a:spcPct val="90000"/>
              </a:lnSpc>
              <a:spcBef>
                <a:spcPts val="1000"/>
              </a:spcBef>
              <a:buFont typeface="Wingdings" pitchFamily="2" charset="2"/>
              <a:buChar char="ü"/>
            </a:pPr>
            <a:r>
              <a:rPr lang="en-US" sz="2000" dirty="0">
                <a:latin typeface="Book Antiqua" pitchFamily="18" charset="0"/>
              </a:rPr>
              <a:t>The economy experienced serious challenges </a:t>
            </a:r>
            <a:r>
              <a:rPr lang="en-US" sz="2000" dirty="0" smtClean="0">
                <a:latin typeface="Book Antiqua" pitchFamily="18" charset="0"/>
              </a:rPr>
              <a:t>that resulted in a slowdown in growth to </a:t>
            </a:r>
            <a:r>
              <a:rPr lang="en-US" sz="2000" dirty="0">
                <a:latin typeface="Book Antiqua" pitchFamily="18" charset="0"/>
              </a:rPr>
              <a:t>an average of</a:t>
            </a:r>
            <a:r>
              <a:rPr lang="en-GB" sz="2000" dirty="0">
                <a:latin typeface="Book Antiqua" pitchFamily="18" charset="0"/>
              </a:rPr>
              <a:t> 4.4% between FY 2011/12 and FY 2016/17. </a:t>
            </a:r>
          </a:p>
          <a:p>
            <a:pPr marL="800100" lvl="1" indent="-342900" algn="just">
              <a:lnSpc>
                <a:spcPct val="90000"/>
              </a:lnSpc>
              <a:spcBef>
                <a:spcPts val="1000"/>
              </a:spcBef>
              <a:buFont typeface="Wingdings" pitchFamily="2" charset="2"/>
              <a:buChar char="ü"/>
            </a:pPr>
            <a:r>
              <a:rPr lang="en-GB" sz="2000" dirty="0">
                <a:latin typeface="Book Antiqua" pitchFamily="18" charset="0"/>
              </a:rPr>
              <a:t>However, the economy has since recovered registering an average growth of above 6% in the last two financial years.</a:t>
            </a:r>
          </a:p>
          <a:p>
            <a:pPr marL="800100" lvl="1" indent="-342900" algn="just">
              <a:lnSpc>
                <a:spcPct val="90000"/>
              </a:lnSpc>
              <a:spcBef>
                <a:spcPts val="1000"/>
              </a:spcBef>
              <a:buFont typeface="Wingdings" pitchFamily="2" charset="2"/>
              <a:buChar char="ü"/>
            </a:pPr>
            <a:endParaRPr lang="en-US" sz="2000" b="1" dirty="0">
              <a:latin typeface="Book Antiqua" pitchFamily="18" charset="0"/>
            </a:endParaRPr>
          </a:p>
          <a:p>
            <a:pPr marL="342900" indent="-342900" algn="just">
              <a:lnSpc>
                <a:spcPct val="90000"/>
              </a:lnSpc>
              <a:spcBef>
                <a:spcPts val="1000"/>
              </a:spcBef>
              <a:buFont typeface="Wingdings" pitchFamily="2" charset="2"/>
              <a:buChar char="v"/>
            </a:pPr>
            <a:r>
              <a:rPr lang="en-GB" sz="2000" b="1" dirty="0">
                <a:latin typeface="Book Antiqua" pitchFamily="18" charset="0"/>
              </a:rPr>
              <a:t>The current challenge is sustaining and accelerating growth </a:t>
            </a:r>
            <a:r>
              <a:rPr lang="en-GB" sz="2000" dirty="0">
                <a:latin typeface="Book Antiqua" pitchFamily="18" charset="0"/>
              </a:rPr>
              <a:t>further while ensuring that it is </a:t>
            </a:r>
            <a:r>
              <a:rPr lang="en-GB" sz="2000" dirty="0" smtClean="0">
                <a:latin typeface="Book Antiqua" pitchFamily="18" charset="0"/>
              </a:rPr>
              <a:t>inclusive.</a:t>
            </a:r>
            <a:endParaRPr lang="en-GB" sz="2000" dirty="0">
              <a:latin typeface="Book Antiqua" pitchFamily="18" charset="0"/>
            </a:endParaRPr>
          </a:p>
          <a:p>
            <a:pPr marL="342900" indent="-342900" algn="just">
              <a:lnSpc>
                <a:spcPct val="90000"/>
              </a:lnSpc>
              <a:spcBef>
                <a:spcPts val="1000"/>
              </a:spcBef>
              <a:buFont typeface="Wingdings" pitchFamily="2" charset="2"/>
              <a:buChar char="v"/>
            </a:pPr>
            <a:r>
              <a:rPr lang="en-GB" sz="2000" dirty="0" smtClean="0">
                <a:latin typeface="Book Antiqua" pitchFamily="18" charset="0"/>
              </a:rPr>
              <a:t>At the end this forum, we expect to come up with actionable policies/strategies that will inform the FY 2020/21 budget and NDP III that will enable Uganda’s economy to achieve faster growth as predicted by ourselves and different researchers. </a:t>
            </a:r>
            <a:endParaRPr lang="en-US" sz="2200" dirty="0">
              <a:latin typeface="Book Antiqua"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75201A77-5F2F-42F5-BB96-29FDA575B827}" type="slidenum">
              <a:rPr lang="en-US" sz="2400" b="1" smtClean="0">
                <a:solidFill>
                  <a:schemeClr val="tx1"/>
                </a:solidFill>
                <a:latin typeface="Book Antiqua" pitchFamily="18" charset="0"/>
              </a:rPr>
              <a:pPr/>
              <a:t>23</a:t>
            </a:fld>
            <a:endParaRPr lang="en-US" sz="2400" b="1" smtClean="0">
              <a:solidFill>
                <a:schemeClr val="tx1"/>
              </a:solidFill>
              <a:latin typeface="Book Antiqua" pitchFamily="18" charset="0"/>
            </a:endParaRPr>
          </a:p>
        </p:txBody>
      </p:sp>
      <p:sp>
        <p:nvSpPr>
          <p:cNvPr id="30723" name="Content Placeholder 2"/>
          <p:cNvSpPr>
            <a:spLocks noGrp="1"/>
          </p:cNvSpPr>
          <p:nvPr>
            <p:ph idx="1"/>
          </p:nvPr>
        </p:nvSpPr>
        <p:spPr>
          <a:xfrm>
            <a:off x="276225" y="1306513"/>
            <a:ext cx="8591550" cy="550862"/>
          </a:xfrm>
        </p:spPr>
        <p:txBody>
          <a:bodyPr/>
          <a:lstStyle/>
          <a:p>
            <a:pPr marL="571500" indent="-571500" algn="ctr" eaLnBrk="1" hangingPunct="1"/>
            <a:endParaRPr lang="en-IN" sz="2400" smtClean="0"/>
          </a:p>
        </p:txBody>
      </p:sp>
      <p:sp>
        <p:nvSpPr>
          <p:cNvPr id="30724" name="Content Placeholder 2"/>
          <p:cNvSpPr txBox="1">
            <a:spLocks/>
          </p:cNvSpPr>
          <p:nvPr/>
        </p:nvSpPr>
        <p:spPr bwMode="auto">
          <a:xfrm>
            <a:off x="590550" y="1870075"/>
            <a:ext cx="8196263" cy="4492625"/>
          </a:xfrm>
          <a:prstGeom prst="rect">
            <a:avLst/>
          </a:prstGeom>
          <a:noFill/>
          <a:ln w="9525">
            <a:noFill/>
            <a:miter lim="800000"/>
            <a:headEnd/>
            <a:tailEnd/>
          </a:ln>
        </p:spPr>
        <p:txBody>
          <a:bodyPr/>
          <a:lstStyle/>
          <a:p>
            <a:pPr marL="342900" indent="-342900" algn="just">
              <a:lnSpc>
                <a:spcPct val="90000"/>
              </a:lnSpc>
              <a:spcBef>
                <a:spcPts val="1000"/>
              </a:spcBef>
            </a:pPr>
            <a:endParaRPr lang="en-US" sz="2200">
              <a:latin typeface="Book Antiqua" pitchFamily="18" charset="0"/>
            </a:endParaRPr>
          </a:p>
          <a:p>
            <a:pPr marL="342900" indent="-342900" algn="just">
              <a:lnSpc>
                <a:spcPct val="90000"/>
              </a:lnSpc>
              <a:spcBef>
                <a:spcPts val="1000"/>
              </a:spcBef>
            </a:pPr>
            <a:endParaRPr lang="en-US" sz="2200">
              <a:latin typeface="Book Antiqua" pitchFamily="18" charset="0"/>
            </a:endParaRPr>
          </a:p>
          <a:p>
            <a:pPr marL="342900" indent="-342900" algn="just">
              <a:lnSpc>
                <a:spcPct val="90000"/>
              </a:lnSpc>
              <a:spcBef>
                <a:spcPts val="1000"/>
              </a:spcBef>
            </a:pPr>
            <a:endParaRPr lang="en-US" sz="2200">
              <a:latin typeface="Book Antiqua" pitchFamily="18" charset="0"/>
            </a:endParaRPr>
          </a:p>
          <a:p>
            <a:pPr marL="342900" indent="-342900" algn="ctr">
              <a:lnSpc>
                <a:spcPct val="90000"/>
              </a:lnSpc>
              <a:spcBef>
                <a:spcPts val="1000"/>
              </a:spcBef>
            </a:pPr>
            <a:r>
              <a:rPr lang="en-US" sz="4800">
                <a:latin typeface="Book Antiqua" pitchFamily="18" charset="0"/>
              </a:rPr>
              <a:t>THANK YOU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63BDA4EB-6483-46D8-B208-1EAD99C96C49}" type="slidenum">
              <a:rPr lang="en-US" sz="2400" b="1" smtClean="0">
                <a:solidFill>
                  <a:schemeClr val="tx1"/>
                </a:solidFill>
                <a:latin typeface="Book Antiqua" pitchFamily="18" charset="0"/>
              </a:rPr>
              <a:pPr/>
              <a:t>3</a:t>
            </a:fld>
            <a:endParaRPr lang="en-US" sz="2400" b="1" smtClean="0">
              <a:solidFill>
                <a:schemeClr val="tx1"/>
              </a:solidFill>
              <a:latin typeface="Book Antiqua" pitchFamily="18" charset="0"/>
            </a:endParaRPr>
          </a:p>
        </p:txBody>
      </p:sp>
      <p:sp>
        <p:nvSpPr>
          <p:cNvPr id="5123" name="Content Placeholder 2"/>
          <p:cNvSpPr>
            <a:spLocks noGrp="1"/>
          </p:cNvSpPr>
          <p:nvPr>
            <p:ph idx="1"/>
          </p:nvPr>
        </p:nvSpPr>
        <p:spPr>
          <a:xfrm>
            <a:off x="276225" y="1306513"/>
            <a:ext cx="8591550" cy="544512"/>
          </a:xfrm>
        </p:spPr>
        <p:txBody>
          <a:bodyPr/>
          <a:lstStyle/>
          <a:p>
            <a:pPr marL="571500" indent="-571500" algn="ctr" eaLnBrk="1" hangingPunct="1"/>
            <a:r>
              <a:rPr lang="en-IN" sz="3600" dirty="0" smtClean="0">
                <a:latin typeface="Book Antiqua" pitchFamily="18" charset="0"/>
              </a:rPr>
              <a:t>OUTLINE</a:t>
            </a:r>
          </a:p>
          <a:p>
            <a:pPr marL="571500" indent="-571500" algn="ctr" eaLnBrk="1" hangingPunct="1"/>
            <a:endParaRPr lang="en-IN" sz="2400" dirty="0" smtClean="0"/>
          </a:p>
        </p:txBody>
      </p:sp>
      <p:sp>
        <p:nvSpPr>
          <p:cNvPr id="6" name="Content Placeholder 2"/>
          <p:cNvSpPr txBox="1">
            <a:spLocks/>
          </p:cNvSpPr>
          <p:nvPr/>
        </p:nvSpPr>
        <p:spPr bwMode="auto">
          <a:xfrm>
            <a:off x="628650" y="1938338"/>
            <a:ext cx="8196263" cy="4462462"/>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Uganda’s </a:t>
            </a:r>
            <a:r>
              <a:rPr lang="en-US" sz="2000" dirty="0">
                <a:latin typeface="Book Antiqua" pitchFamily="18" charset="0"/>
                <a:cs typeface="+mn-cs"/>
              </a:rPr>
              <a:t>Recent Growth Performance:  </a:t>
            </a:r>
            <a:r>
              <a:rPr lang="en-US" sz="2000" dirty="0" smtClean="0">
                <a:latin typeface="Book Antiqua" pitchFamily="18" charset="0"/>
                <a:cs typeface="+mn-cs"/>
              </a:rPr>
              <a:t> </a:t>
            </a:r>
            <a:endParaRPr lang="en-US" sz="2000" dirty="0">
              <a:latin typeface="Book Antiqua" pitchFamily="18" charset="0"/>
              <a:cs typeface="+mn-cs"/>
            </a:endParaRPr>
          </a:p>
          <a:p>
            <a:pPr marL="742950" lvl="1" indent="-285750" algn="just">
              <a:lnSpc>
                <a:spcPct val="90000"/>
              </a:lnSpc>
              <a:spcBef>
                <a:spcPts val="1000"/>
              </a:spcBef>
              <a:buFont typeface="Wingdings" pitchFamily="2" charset="2"/>
              <a:buChar char="Ø"/>
              <a:defRPr/>
            </a:pPr>
            <a:r>
              <a:rPr lang="en-US" sz="2000" dirty="0">
                <a:latin typeface="Book Antiqua" pitchFamily="18" charset="0"/>
                <a:cs typeface="+mn-cs"/>
              </a:rPr>
              <a:t>2011/12 – 2016/17 – Period of slowdown in economic growth </a:t>
            </a:r>
          </a:p>
          <a:p>
            <a:pPr marL="742950" lvl="1" indent="-285750" algn="just">
              <a:lnSpc>
                <a:spcPct val="90000"/>
              </a:lnSpc>
              <a:spcBef>
                <a:spcPts val="1000"/>
              </a:spcBef>
              <a:buFont typeface="Wingdings" pitchFamily="2" charset="2"/>
              <a:buChar char="Ø"/>
              <a:defRPr/>
            </a:pPr>
            <a:r>
              <a:rPr lang="en-US" sz="2000" dirty="0">
                <a:latin typeface="Book Antiqua" pitchFamily="18" charset="0"/>
                <a:cs typeface="+mn-cs"/>
              </a:rPr>
              <a:t>2017/18 – 2018/19 – Period strong economic growth rebound</a:t>
            </a:r>
          </a:p>
          <a:p>
            <a:pPr marL="283464" lvl="1" indent="-285750" algn="just">
              <a:lnSpc>
                <a:spcPct val="90000"/>
              </a:lnSpc>
              <a:spcBef>
                <a:spcPts val="2400"/>
              </a:spcBef>
              <a:buFont typeface="Wingdings" panose="05000000000000000000" pitchFamily="2" charset="2"/>
              <a:buChar char="v"/>
              <a:defRPr/>
            </a:pPr>
            <a:r>
              <a:rPr lang="en-IN" sz="2000" dirty="0">
                <a:latin typeface="Book Antiqua" panose="02040602050305030304" pitchFamily="18" charset="0"/>
                <a:cs typeface="+mn-cs"/>
              </a:rPr>
              <a:t>Economic Growth Rebound – What were the Key Sectors/Explanatory Factors?</a:t>
            </a:r>
          </a:p>
          <a:p>
            <a:pPr marL="283464" lvl="1" indent="-285750" algn="just">
              <a:lnSpc>
                <a:spcPct val="90000"/>
              </a:lnSpc>
              <a:spcBef>
                <a:spcPts val="2400"/>
              </a:spcBef>
              <a:buFont typeface="Wingdings" panose="05000000000000000000" pitchFamily="2" charset="2"/>
              <a:buChar char="v"/>
              <a:defRPr/>
            </a:pPr>
            <a:r>
              <a:rPr lang="en-IN" sz="2000" dirty="0">
                <a:latin typeface="Book Antiqua" panose="02040602050305030304" pitchFamily="18" charset="0"/>
                <a:cs typeface="+mn-cs"/>
              </a:rPr>
              <a:t>Key barriers to achieving faster economic growth </a:t>
            </a:r>
            <a:endParaRPr lang="en-IN" sz="2000" dirty="0" smtClean="0">
              <a:latin typeface="Book Antiqua" panose="02040602050305030304" pitchFamily="18" charset="0"/>
              <a:cs typeface="+mn-cs"/>
            </a:endParaRPr>
          </a:p>
          <a:p>
            <a:pPr marL="283464" lvl="1" indent="-285750" algn="just">
              <a:lnSpc>
                <a:spcPct val="90000"/>
              </a:lnSpc>
              <a:spcBef>
                <a:spcPts val="2400"/>
              </a:spcBef>
              <a:buFont typeface="Wingdings" panose="05000000000000000000" pitchFamily="2" charset="2"/>
              <a:buChar char="v"/>
              <a:defRPr/>
            </a:pPr>
            <a:r>
              <a:rPr lang="en-IN" sz="2000" dirty="0" smtClean="0">
                <a:latin typeface="Book Antiqua" panose="02040602050305030304" pitchFamily="18" charset="0"/>
                <a:cs typeface="+mn-cs"/>
              </a:rPr>
              <a:t>What are Uganda’s  future Economic Growth Prospects?</a:t>
            </a:r>
            <a:endParaRPr lang="en-IN" sz="2000" dirty="0">
              <a:latin typeface="Book Antiqua" panose="02040602050305030304" pitchFamily="18" charset="0"/>
              <a:cs typeface="+mn-cs"/>
            </a:endParaRPr>
          </a:p>
          <a:p>
            <a:pPr marL="283464" lvl="1" indent="-285750" algn="just">
              <a:lnSpc>
                <a:spcPct val="90000"/>
              </a:lnSpc>
              <a:spcBef>
                <a:spcPts val="2400"/>
              </a:spcBef>
              <a:buFont typeface="Wingdings" panose="05000000000000000000" pitchFamily="2" charset="2"/>
              <a:buChar char="v"/>
              <a:defRPr/>
            </a:pPr>
            <a:r>
              <a:rPr lang="en-IN" sz="2000" dirty="0">
                <a:latin typeface="Book Antiqua" panose="02040602050305030304" pitchFamily="18" charset="0"/>
                <a:cs typeface="+mn-cs"/>
              </a:rPr>
              <a:t>Key policies/strategies to sustain and accelerate the Growth </a:t>
            </a:r>
            <a:r>
              <a:rPr lang="en-IN" sz="2000" dirty="0" smtClean="0">
                <a:latin typeface="Book Antiqua" panose="02040602050305030304" pitchFamily="18" charset="0"/>
                <a:cs typeface="+mn-cs"/>
              </a:rPr>
              <a:t>Momentum while ensuring that it is inclusive.</a:t>
            </a: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defRPr/>
            </a:pPr>
            <a:endParaRPr lang="en-US" sz="2000" dirty="0">
              <a:latin typeface="Book Antiqua" pitchFamily="18" charset="0"/>
              <a:cs typeface="+mn-cs"/>
            </a:endParaRPr>
          </a:p>
          <a:p>
            <a:pPr marL="571500" indent="-571500" algn="just">
              <a:lnSpc>
                <a:spcPct val="90000"/>
              </a:lnSpc>
              <a:spcBef>
                <a:spcPts val="1000"/>
              </a:spcBef>
              <a:buFontTx/>
              <a:buAutoNum type="romanLcPeriod"/>
              <a:defRPr/>
            </a:pPr>
            <a:endParaRPr lang="en-US" sz="2000"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E0C15358-23BF-4A01-A00F-6354D8E3B653}" type="slidenum">
              <a:rPr lang="en-US" sz="2400" b="1" smtClean="0">
                <a:solidFill>
                  <a:schemeClr val="tx1"/>
                </a:solidFill>
                <a:latin typeface="Book Antiqua" pitchFamily="18" charset="0"/>
              </a:rPr>
              <a:pPr/>
              <a:t>4</a:t>
            </a:fld>
            <a:endParaRPr lang="en-US" sz="2400" b="1" smtClean="0">
              <a:solidFill>
                <a:schemeClr val="tx1"/>
              </a:solidFill>
              <a:latin typeface="Book Antiqua" pitchFamily="18" charset="0"/>
            </a:endParaRPr>
          </a:p>
        </p:txBody>
      </p:sp>
      <p:sp>
        <p:nvSpPr>
          <p:cNvPr id="6147" name="Content Placeholder 2"/>
          <p:cNvSpPr>
            <a:spLocks noGrp="1"/>
          </p:cNvSpPr>
          <p:nvPr>
            <p:ph idx="1"/>
          </p:nvPr>
        </p:nvSpPr>
        <p:spPr>
          <a:xfrm>
            <a:off x="276225" y="1306513"/>
            <a:ext cx="8591550" cy="1770062"/>
          </a:xfrm>
        </p:spPr>
        <p:txBody>
          <a:bodyPr/>
          <a:lstStyle/>
          <a:p>
            <a:pPr marL="285750" indent="-285750" algn="just" eaLnBrk="1" hangingPunct="1">
              <a:buFont typeface="Wingdings" pitchFamily="2" charset="2"/>
              <a:buChar char="v"/>
            </a:pPr>
            <a:r>
              <a:rPr lang="en-IN" sz="2200" b="1" dirty="0" smtClean="0">
                <a:latin typeface="Book Antiqua" pitchFamily="18" charset="0"/>
              </a:rPr>
              <a:t>TRACKING  UGANDA’S ECONOMIC GROWTH TRAJECTORY 2011/12 – 2018/19</a:t>
            </a:r>
            <a:r>
              <a:rPr lang="en-US" sz="2400" dirty="0" smtClean="0">
                <a:latin typeface="Book Antiqua" pitchFamily="18" charset="0"/>
              </a:rPr>
              <a:t> </a:t>
            </a:r>
          </a:p>
          <a:p>
            <a:pPr marL="742950" lvl="1" indent="-285750" algn="just" eaLnBrk="1" hangingPunct="1">
              <a:buFont typeface="Wingdings" pitchFamily="2" charset="2"/>
              <a:buChar char="Ø"/>
            </a:pPr>
            <a:r>
              <a:rPr lang="en-US" sz="1600" dirty="0" smtClean="0">
                <a:latin typeface="Book Antiqua" pitchFamily="18" charset="0"/>
              </a:rPr>
              <a:t>Economic growth averaged at 4.4% between FY 2011/12 and FY 2016/17. </a:t>
            </a:r>
          </a:p>
          <a:p>
            <a:pPr marL="742950" lvl="1" indent="-285750" algn="just" eaLnBrk="1" hangingPunct="1">
              <a:buFont typeface="Wingdings" pitchFamily="2" charset="2"/>
              <a:buChar char="Ø"/>
            </a:pPr>
            <a:r>
              <a:rPr lang="en-US" sz="1600" dirty="0" smtClean="0">
                <a:latin typeface="Book Antiqua" pitchFamily="18" charset="0"/>
              </a:rPr>
              <a:t>However, the economy has since recovered registering an average growth of above 6% in the last two financial years</a:t>
            </a:r>
            <a:endParaRPr lang="en-IN" sz="1600" b="1" dirty="0" smtClean="0">
              <a:latin typeface="Book Antiqua" pitchFamily="18" charset="0"/>
            </a:endParaRPr>
          </a:p>
        </p:txBody>
      </p:sp>
      <p:sp>
        <p:nvSpPr>
          <p:cNvPr id="6" name="Content Placeholder 2"/>
          <p:cNvSpPr txBox="1">
            <a:spLocks/>
          </p:cNvSpPr>
          <p:nvPr/>
        </p:nvSpPr>
        <p:spPr bwMode="auto">
          <a:xfrm>
            <a:off x="309563" y="1681163"/>
            <a:ext cx="8655050" cy="4540250"/>
          </a:xfrm>
          <a:prstGeom prst="rect">
            <a:avLst/>
          </a:prstGeom>
          <a:noFill/>
          <a:ln w="9525">
            <a:noFill/>
            <a:miter lim="800000"/>
            <a:headEnd/>
            <a:tailEnd/>
          </a:ln>
        </p:spPr>
        <p:txBody>
          <a:bodyPr/>
          <a:lstStyle/>
          <a:p>
            <a:pPr algn="just">
              <a:lnSpc>
                <a:spcPct val="90000"/>
              </a:lnSpc>
              <a:spcBef>
                <a:spcPts val="1000"/>
              </a:spcBef>
              <a:defRPr/>
            </a:pPr>
            <a:endParaRPr lang="en-IN" sz="2000" dirty="0">
              <a:latin typeface="Book Antiqua" pitchFamily="18" charset="0"/>
              <a:cs typeface="+mn-cs"/>
            </a:endParaRPr>
          </a:p>
          <a:p>
            <a:pPr algn="just">
              <a:lnSpc>
                <a:spcPct val="90000"/>
              </a:lnSpc>
              <a:spcBef>
                <a:spcPts val="1000"/>
              </a:spcBef>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algn="just">
              <a:lnSpc>
                <a:spcPct val="90000"/>
              </a:lnSpc>
              <a:spcBef>
                <a:spcPts val="1000"/>
              </a:spcBef>
              <a:defRPr/>
            </a:pPr>
            <a:r>
              <a:rPr lang="en-US" sz="2000" dirty="0">
                <a:latin typeface="Book Antiqua" pitchFamily="18" charset="0"/>
                <a:cs typeface="+mn-cs"/>
              </a:rPr>
              <a:t>   </a:t>
            </a: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571500" indent="-571500" algn="just">
              <a:lnSpc>
                <a:spcPct val="90000"/>
              </a:lnSpc>
              <a:spcBef>
                <a:spcPts val="1000"/>
              </a:spcBef>
              <a:buFontTx/>
              <a:buAutoNum type="romanLcPeriod"/>
              <a:defRPr/>
            </a:pPr>
            <a:endParaRPr lang="en-US" sz="2000" dirty="0">
              <a:latin typeface="Book Antiqua" pitchFamily="18" charset="0"/>
              <a:cs typeface="+mn-cs"/>
            </a:endParaRPr>
          </a:p>
        </p:txBody>
      </p:sp>
      <p:graphicFrame>
        <p:nvGraphicFramePr>
          <p:cNvPr id="6149" name="Chart 6"/>
          <p:cNvGraphicFramePr>
            <a:graphicFrameLocks/>
          </p:cNvGraphicFramePr>
          <p:nvPr/>
        </p:nvGraphicFramePr>
        <p:xfrm>
          <a:off x="652463" y="2854325"/>
          <a:ext cx="7104062" cy="3568700"/>
        </p:xfrm>
        <a:graphic>
          <a:graphicData uri="http://schemas.openxmlformats.org/presentationml/2006/ole">
            <mc:AlternateContent xmlns:mc="http://schemas.openxmlformats.org/markup-compatibility/2006">
              <mc:Choice xmlns:v="urn:schemas-microsoft-com:vml" Requires="v">
                <p:oleObj spid="_x0000_s6160" r:id="rId3" imgW="7102456" imgH="3572566" progId="Excel.Sheet.8">
                  <p:embed/>
                </p:oleObj>
              </mc:Choice>
              <mc:Fallback>
                <p:oleObj r:id="rId3" imgW="7102456" imgH="3572566" progId="Excel.Sheet.8">
                  <p:embed/>
                  <p:pic>
                    <p:nvPicPr>
                      <p:cNvPr id="0" name="Char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463" y="2854325"/>
                        <a:ext cx="7104062" cy="3568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DD26C30F-4B47-4E1A-B9CD-F95E6C41E326}" type="slidenum">
              <a:rPr lang="en-US" sz="2400" b="1" smtClean="0">
                <a:solidFill>
                  <a:schemeClr val="tx1"/>
                </a:solidFill>
                <a:latin typeface="Book Antiqua" pitchFamily="18" charset="0"/>
              </a:rPr>
              <a:pPr/>
              <a:t>5</a:t>
            </a:fld>
            <a:endParaRPr lang="en-US" sz="2400" b="1" smtClean="0">
              <a:solidFill>
                <a:schemeClr val="tx1"/>
              </a:solidFill>
              <a:latin typeface="Book Antiqua" pitchFamily="18" charset="0"/>
            </a:endParaRPr>
          </a:p>
        </p:txBody>
      </p:sp>
      <p:sp>
        <p:nvSpPr>
          <p:cNvPr id="7171" name="Content Placeholder 2"/>
          <p:cNvSpPr>
            <a:spLocks noGrp="1"/>
          </p:cNvSpPr>
          <p:nvPr>
            <p:ph idx="1"/>
          </p:nvPr>
        </p:nvSpPr>
        <p:spPr>
          <a:xfrm>
            <a:off x="550863" y="1338263"/>
            <a:ext cx="8304212" cy="806450"/>
          </a:xfrm>
        </p:spPr>
        <p:txBody>
          <a:bodyPr/>
          <a:lstStyle/>
          <a:p>
            <a:pPr marL="571500" lvl="1" indent="-571500" algn="ctr" eaLnBrk="1" hangingPunct="1">
              <a:spcBef>
                <a:spcPts val="1000"/>
              </a:spcBef>
            </a:pPr>
            <a:r>
              <a:rPr lang="en-IN" b="1" smtClean="0">
                <a:latin typeface="Book Antiqua" pitchFamily="18" charset="0"/>
              </a:rPr>
              <a:t>Economic Growth Rebound – What were the Key Sectors/Explanatory Factors?</a:t>
            </a:r>
          </a:p>
          <a:p>
            <a:pPr marL="571500" indent="-571500" algn="ctr" eaLnBrk="1" hangingPunct="1"/>
            <a:r>
              <a:rPr lang="en-IN" sz="2400" b="1" smtClean="0">
                <a:latin typeface="Book Antiqua" pitchFamily="18" charset="0"/>
              </a:rPr>
              <a:t> </a:t>
            </a:r>
          </a:p>
        </p:txBody>
      </p:sp>
      <p:sp>
        <p:nvSpPr>
          <p:cNvPr id="6" name="Content Placeholder 2"/>
          <p:cNvSpPr txBox="1">
            <a:spLocks/>
          </p:cNvSpPr>
          <p:nvPr/>
        </p:nvSpPr>
        <p:spPr bwMode="auto">
          <a:xfrm>
            <a:off x="660400" y="2200275"/>
            <a:ext cx="8194675" cy="4200525"/>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pic>
        <p:nvPicPr>
          <p:cNvPr id="7" name="Chart 6"/>
          <p:cNvPicPr>
            <a:picLocks noChangeArrowheads="1"/>
          </p:cNvPicPr>
          <p:nvPr/>
        </p:nvPicPr>
        <p:blipFill>
          <a:blip r:embed="rId2" cstate="print"/>
          <a:srcRect/>
          <a:stretch>
            <a:fillRect/>
          </a:stretch>
        </p:blipFill>
        <p:spPr bwMode="auto">
          <a:xfrm>
            <a:off x="660400" y="2113808"/>
            <a:ext cx="7794625" cy="419015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DD26C30F-4B47-4E1A-B9CD-F95E6C41E326}" type="slidenum">
              <a:rPr lang="en-US" sz="2400" b="1" smtClean="0">
                <a:solidFill>
                  <a:schemeClr val="tx1"/>
                </a:solidFill>
                <a:latin typeface="Book Antiqua" pitchFamily="18" charset="0"/>
              </a:rPr>
              <a:pPr/>
              <a:t>6</a:t>
            </a:fld>
            <a:endParaRPr lang="en-US" sz="2400" b="1" smtClean="0">
              <a:solidFill>
                <a:schemeClr val="tx1"/>
              </a:solidFill>
              <a:latin typeface="Book Antiqua" pitchFamily="18" charset="0"/>
            </a:endParaRPr>
          </a:p>
        </p:txBody>
      </p:sp>
      <p:sp>
        <p:nvSpPr>
          <p:cNvPr id="7171" name="Content Placeholder 2"/>
          <p:cNvSpPr>
            <a:spLocks noGrp="1"/>
          </p:cNvSpPr>
          <p:nvPr>
            <p:ph idx="1"/>
          </p:nvPr>
        </p:nvSpPr>
        <p:spPr>
          <a:xfrm>
            <a:off x="550863" y="1338263"/>
            <a:ext cx="8304212" cy="806450"/>
          </a:xfrm>
        </p:spPr>
        <p:txBody>
          <a:bodyPr/>
          <a:lstStyle/>
          <a:p>
            <a:pPr marL="571500" lvl="1" indent="-571500" algn="ctr" eaLnBrk="1" hangingPunct="1">
              <a:spcBef>
                <a:spcPts val="1000"/>
              </a:spcBef>
            </a:pPr>
            <a:r>
              <a:rPr lang="en-IN" b="1" dirty="0" smtClean="0">
                <a:latin typeface="Book Antiqua" pitchFamily="18" charset="0"/>
              </a:rPr>
              <a:t>Economic Growth Rebound – What were the Key Sectors/Explanatory Factors?</a:t>
            </a:r>
          </a:p>
          <a:p>
            <a:pPr marL="571500" indent="-571500" algn="ctr" eaLnBrk="1" hangingPunct="1"/>
            <a:r>
              <a:rPr lang="en-IN" sz="2400" b="1" dirty="0" smtClean="0">
                <a:latin typeface="Book Antiqua" pitchFamily="18" charset="0"/>
              </a:rPr>
              <a:t> </a:t>
            </a:r>
          </a:p>
        </p:txBody>
      </p:sp>
      <p:sp>
        <p:nvSpPr>
          <p:cNvPr id="6" name="Content Placeholder 2"/>
          <p:cNvSpPr txBox="1">
            <a:spLocks/>
          </p:cNvSpPr>
          <p:nvPr/>
        </p:nvSpPr>
        <p:spPr bwMode="auto">
          <a:xfrm>
            <a:off x="660400" y="2200275"/>
            <a:ext cx="8194675" cy="4200525"/>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dirty="0">
                <a:solidFill>
                  <a:srgbClr val="FF0000"/>
                </a:solidFill>
                <a:latin typeface="Book Antiqua" pitchFamily="18" charset="0"/>
                <a:cs typeface="+mn-cs"/>
              </a:rPr>
              <a:t>Productivity was at heart of the slowdown in growth and productivity gain was </a:t>
            </a:r>
            <a:r>
              <a:rPr lang="en-US" dirty="0" smtClean="0">
                <a:solidFill>
                  <a:srgbClr val="FF0000"/>
                </a:solidFill>
                <a:latin typeface="Book Antiqua" pitchFamily="18" charset="0"/>
                <a:cs typeface="+mn-cs"/>
              </a:rPr>
              <a:t>key </a:t>
            </a:r>
            <a:r>
              <a:rPr lang="en-US" dirty="0">
                <a:solidFill>
                  <a:srgbClr val="FF0000"/>
                </a:solidFill>
                <a:latin typeface="Book Antiqua" pitchFamily="18" charset="0"/>
                <a:cs typeface="+mn-cs"/>
              </a:rPr>
              <a:t>in the </a:t>
            </a:r>
            <a:r>
              <a:rPr lang="en-US" dirty="0" smtClean="0">
                <a:solidFill>
                  <a:srgbClr val="FF0000"/>
                </a:solidFill>
                <a:latin typeface="Book Antiqua" pitchFamily="18" charset="0"/>
                <a:cs typeface="+mn-cs"/>
              </a:rPr>
              <a:t>recovery.</a:t>
            </a:r>
            <a:endParaRPr lang="en-US" dirty="0">
              <a:solidFill>
                <a:srgbClr val="FF0000"/>
              </a:solidFill>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pic>
        <p:nvPicPr>
          <p:cNvPr id="33794" name="Picture 2"/>
          <p:cNvPicPr>
            <a:picLocks noChangeAspect="1" noChangeArrowheads="1"/>
          </p:cNvPicPr>
          <p:nvPr/>
        </p:nvPicPr>
        <p:blipFill>
          <a:blip r:embed="rId2" cstate="print"/>
          <a:srcRect/>
          <a:stretch>
            <a:fillRect/>
          </a:stretch>
        </p:blipFill>
        <p:spPr bwMode="auto">
          <a:xfrm>
            <a:off x="561975" y="2752725"/>
            <a:ext cx="8113713" cy="3733800"/>
          </a:xfrm>
          <a:prstGeom prst="rect">
            <a:avLst/>
          </a:prstGeom>
          <a:noFill/>
          <a:ln w="9525">
            <a:noFill/>
            <a:miter lim="800000"/>
            <a:headEnd/>
            <a:tailEnd/>
          </a:ln>
        </p:spPr>
      </p:pic>
      <p:sp>
        <p:nvSpPr>
          <p:cNvPr id="7" name="Oval 6"/>
          <p:cNvSpPr/>
          <p:nvPr/>
        </p:nvSpPr>
        <p:spPr>
          <a:xfrm>
            <a:off x="7232073" y="4536374"/>
            <a:ext cx="807522" cy="178129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DD26C30F-4B47-4E1A-B9CD-F95E6C41E326}" type="slidenum">
              <a:rPr lang="en-US" sz="2400" b="1" smtClean="0">
                <a:solidFill>
                  <a:schemeClr val="tx1"/>
                </a:solidFill>
                <a:latin typeface="Book Antiqua" pitchFamily="18" charset="0"/>
              </a:rPr>
              <a:pPr/>
              <a:t>7</a:t>
            </a:fld>
            <a:endParaRPr lang="en-US" sz="2400" b="1" smtClean="0">
              <a:solidFill>
                <a:schemeClr val="tx1"/>
              </a:solidFill>
              <a:latin typeface="Book Antiqua" pitchFamily="18" charset="0"/>
            </a:endParaRPr>
          </a:p>
        </p:txBody>
      </p:sp>
      <p:sp>
        <p:nvSpPr>
          <p:cNvPr id="7171" name="Content Placeholder 2"/>
          <p:cNvSpPr>
            <a:spLocks noGrp="1"/>
          </p:cNvSpPr>
          <p:nvPr>
            <p:ph idx="1"/>
          </p:nvPr>
        </p:nvSpPr>
        <p:spPr>
          <a:xfrm>
            <a:off x="550863" y="1338263"/>
            <a:ext cx="8304212" cy="806450"/>
          </a:xfrm>
        </p:spPr>
        <p:txBody>
          <a:bodyPr/>
          <a:lstStyle/>
          <a:p>
            <a:pPr marL="571500" lvl="1" indent="-571500" algn="ctr" eaLnBrk="1" hangingPunct="1">
              <a:spcBef>
                <a:spcPts val="1000"/>
              </a:spcBef>
            </a:pPr>
            <a:r>
              <a:rPr lang="en-IN" b="1" dirty="0" smtClean="0">
                <a:latin typeface="Book Antiqua" pitchFamily="18" charset="0"/>
              </a:rPr>
              <a:t>Economic Growth Rebound – What were the Key Sectors/Explanatory Factors?</a:t>
            </a:r>
          </a:p>
          <a:p>
            <a:pPr marL="571500" indent="-571500" algn="ctr" eaLnBrk="1" hangingPunct="1"/>
            <a:r>
              <a:rPr lang="en-IN" sz="2400" b="1" dirty="0" smtClean="0">
                <a:latin typeface="Book Antiqua" pitchFamily="18" charset="0"/>
              </a:rPr>
              <a:t> </a:t>
            </a:r>
          </a:p>
        </p:txBody>
      </p:sp>
      <p:sp>
        <p:nvSpPr>
          <p:cNvPr id="6" name="Content Placeholder 2"/>
          <p:cNvSpPr txBox="1">
            <a:spLocks/>
          </p:cNvSpPr>
          <p:nvPr/>
        </p:nvSpPr>
        <p:spPr bwMode="auto">
          <a:xfrm>
            <a:off x="660400" y="2200275"/>
            <a:ext cx="8194675" cy="4200525"/>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rPr>
              <a:t>Recovery in the Global and Regional economies</a:t>
            </a: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Improvement in macroeconomic environment</a:t>
            </a: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Rising Domestic Demand</a:t>
            </a: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rPr>
              <a:t>Recovery in private sector activity – pick up in private sector credit</a:t>
            </a: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Key Sectors</a:t>
            </a:r>
          </a:p>
          <a:p>
            <a:pPr marL="742950" lvl="1" indent="-285750" algn="just">
              <a:lnSpc>
                <a:spcPct val="90000"/>
              </a:lnSpc>
              <a:spcBef>
                <a:spcPts val="1000"/>
              </a:spcBef>
              <a:buFont typeface="Wingdings" pitchFamily="2" charset="2"/>
              <a:buChar char="Ø"/>
              <a:defRPr/>
            </a:pPr>
            <a:r>
              <a:rPr lang="en-US" sz="2000" dirty="0" smtClean="0">
                <a:latin typeface="Book Antiqua" pitchFamily="18" charset="0"/>
                <a:cs typeface="+mn-cs"/>
              </a:rPr>
              <a:t>Agriculture – Food crops, Fishing and Agriculture support services</a:t>
            </a:r>
          </a:p>
          <a:p>
            <a:pPr marL="742950" lvl="1" indent="-285750" algn="just">
              <a:lnSpc>
                <a:spcPct val="90000"/>
              </a:lnSpc>
              <a:spcBef>
                <a:spcPts val="1000"/>
              </a:spcBef>
              <a:buFont typeface="Wingdings" pitchFamily="2" charset="2"/>
              <a:buChar char="Ø"/>
              <a:defRPr/>
            </a:pPr>
            <a:r>
              <a:rPr lang="en-US" sz="2000" dirty="0" smtClean="0">
                <a:latin typeface="Book Antiqua" pitchFamily="18" charset="0"/>
                <a:cs typeface="+mn-cs"/>
              </a:rPr>
              <a:t>Industry – Mining and Quarrying, Electricity, Construction</a:t>
            </a:r>
          </a:p>
          <a:p>
            <a:pPr marL="742950" lvl="1" indent="-285750" algn="just">
              <a:lnSpc>
                <a:spcPct val="90000"/>
              </a:lnSpc>
              <a:spcBef>
                <a:spcPts val="1000"/>
              </a:spcBef>
              <a:buFont typeface="Wingdings" pitchFamily="2" charset="2"/>
              <a:buChar char="Ø"/>
              <a:defRPr/>
            </a:pPr>
            <a:r>
              <a:rPr lang="en-US" sz="2000" dirty="0" smtClean="0">
                <a:latin typeface="Book Antiqua" pitchFamily="18" charset="0"/>
                <a:cs typeface="+mn-cs"/>
              </a:rPr>
              <a:t>Services – Trade and Repairs, Accommodation and Food Service Activities, Real Estate Activities</a:t>
            </a:r>
          </a:p>
          <a:p>
            <a:pPr marL="285750" indent="-285750" algn="just">
              <a:lnSpc>
                <a:spcPct val="90000"/>
              </a:lnSpc>
              <a:spcBef>
                <a:spcPts val="1000"/>
              </a:spcBef>
              <a:buFont typeface="Wingdings" panose="05000000000000000000" pitchFamily="2" charset="2"/>
              <a:buChar char="v"/>
              <a:defRPr/>
            </a:pPr>
            <a:endParaRPr lang="en-US" sz="2000"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DD26C30F-4B47-4E1A-B9CD-F95E6C41E326}" type="slidenum">
              <a:rPr lang="en-US" sz="2400" b="1" smtClean="0">
                <a:solidFill>
                  <a:schemeClr val="tx1"/>
                </a:solidFill>
                <a:latin typeface="Book Antiqua" pitchFamily="18" charset="0"/>
              </a:rPr>
              <a:pPr/>
              <a:t>8</a:t>
            </a:fld>
            <a:endParaRPr lang="en-US" sz="2400" b="1" smtClean="0">
              <a:solidFill>
                <a:schemeClr val="tx1"/>
              </a:solidFill>
              <a:latin typeface="Book Antiqua" pitchFamily="18" charset="0"/>
            </a:endParaRPr>
          </a:p>
        </p:txBody>
      </p:sp>
      <p:sp>
        <p:nvSpPr>
          <p:cNvPr id="7171" name="Content Placeholder 2"/>
          <p:cNvSpPr>
            <a:spLocks noGrp="1"/>
          </p:cNvSpPr>
          <p:nvPr>
            <p:ph idx="1"/>
          </p:nvPr>
        </p:nvSpPr>
        <p:spPr>
          <a:xfrm>
            <a:off x="550863" y="1338263"/>
            <a:ext cx="8304212" cy="806450"/>
          </a:xfrm>
        </p:spPr>
        <p:txBody>
          <a:bodyPr/>
          <a:lstStyle/>
          <a:p>
            <a:pPr marL="571500" lvl="1" indent="-571500" algn="ctr" eaLnBrk="1" hangingPunct="1">
              <a:spcBef>
                <a:spcPts val="1000"/>
              </a:spcBef>
            </a:pPr>
            <a:r>
              <a:rPr lang="en-IN" b="1" dirty="0" smtClean="0">
                <a:latin typeface="Book Antiqua" pitchFamily="18" charset="0"/>
              </a:rPr>
              <a:t>Economic Growth Rebound – What were the Key Sectors/Explanatory Factors?</a:t>
            </a:r>
          </a:p>
          <a:p>
            <a:pPr marL="571500" indent="-571500" algn="ctr" eaLnBrk="1" hangingPunct="1"/>
            <a:r>
              <a:rPr lang="en-IN" sz="2400" b="1" dirty="0" smtClean="0">
                <a:latin typeface="Book Antiqua" pitchFamily="18" charset="0"/>
              </a:rPr>
              <a:t> </a:t>
            </a:r>
          </a:p>
        </p:txBody>
      </p:sp>
      <p:sp>
        <p:nvSpPr>
          <p:cNvPr id="6" name="Content Placeholder 2"/>
          <p:cNvSpPr txBox="1">
            <a:spLocks/>
          </p:cNvSpPr>
          <p:nvPr/>
        </p:nvSpPr>
        <p:spPr bwMode="auto">
          <a:xfrm>
            <a:off x="660400" y="2200275"/>
            <a:ext cx="8194675" cy="4200525"/>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3712341625"/>
              </p:ext>
            </p:extLst>
          </p:nvPr>
        </p:nvGraphicFramePr>
        <p:xfrm>
          <a:off x="640079" y="2095490"/>
          <a:ext cx="7848600" cy="4239881"/>
        </p:xfrm>
        <a:graphic>
          <a:graphicData uri="http://schemas.openxmlformats.org/drawingml/2006/table">
            <a:tbl>
              <a:tblPr/>
              <a:tblGrid>
                <a:gridCol w="3676806">
                  <a:extLst>
                    <a:ext uri="{9D8B030D-6E8A-4147-A177-3AD203B41FA5}">
                      <a16:colId xmlns:a16="http://schemas.microsoft.com/office/drawing/2014/main" val="20000"/>
                    </a:ext>
                  </a:extLst>
                </a:gridCol>
                <a:gridCol w="1390598">
                  <a:extLst>
                    <a:ext uri="{9D8B030D-6E8A-4147-A177-3AD203B41FA5}">
                      <a16:colId xmlns:a16="http://schemas.microsoft.com/office/drawing/2014/main" val="20001"/>
                    </a:ext>
                  </a:extLst>
                </a:gridCol>
                <a:gridCol w="1390598">
                  <a:extLst>
                    <a:ext uri="{9D8B030D-6E8A-4147-A177-3AD203B41FA5}">
                      <a16:colId xmlns:a16="http://schemas.microsoft.com/office/drawing/2014/main" val="20002"/>
                    </a:ext>
                  </a:extLst>
                </a:gridCol>
                <a:gridCol w="1390598">
                  <a:extLst>
                    <a:ext uri="{9D8B030D-6E8A-4147-A177-3AD203B41FA5}">
                      <a16:colId xmlns:a16="http://schemas.microsoft.com/office/drawing/2014/main" val="20003"/>
                    </a:ext>
                  </a:extLst>
                </a:gridCol>
              </a:tblGrid>
              <a:tr h="485095">
                <a:tc>
                  <a:txBody>
                    <a:bodyPr/>
                    <a:lstStyle/>
                    <a:p>
                      <a:pPr marL="0" marR="0">
                        <a:lnSpc>
                          <a:spcPct val="107000"/>
                        </a:lnSpc>
                        <a:spcBef>
                          <a:spcPts val="0"/>
                        </a:spcBef>
                        <a:spcAft>
                          <a:spcPts val="0"/>
                        </a:spcAft>
                      </a:pPr>
                      <a:r>
                        <a:rPr lang="en-US" sz="1600" b="1" dirty="0">
                          <a:latin typeface="Calibri"/>
                          <a:ea typeface="Calibri"/>
                          <a:cs typeface="Times New Roman"/>
                        </a:rPr>
                        <a:t>SECTORS</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dirty="0">
                          <a:latin typeface="Calibri"/>
                          <a:ea typeface="Calibri"/>
                          <a:cs typeface="Times New Roman"/>
                        </a:rPr>
                        <a:t>2005/06 - 2010/11</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dirty="0">
                          <a:latin typeface="Calibri"/>
                          <a:ea typeface="Calibri"/>
                          <a:cs typeface="Times New Roman"/>
                        </a:rPr>
                        <a:t>2011/12 - 2016/17</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dirty="0">
                          <a:latin typeface="Calibri"/>
                          <a:ea typeface="Calibri"/>
                          <a:cs typeface="Times New Roman"/>
                        </a:rPr>
                        <a:t>2017/18 - 2018/19</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710">
                <a:tc>
                  <a:txBody>
                    <a:bodyPr/>
                    <a:lstStyle/>
                    <a:p>
                      <a:pPr marL="0" marR="0">
                        <a:lnSpc>
                          <a:spcPct val="107000"/>
                        </a:lnSpc>
                        <a:spcBef>
                          <a:spcPts val="0"/>
                        </a:spcBef>
                        <a:spcAft>
                          <a:spcPts val="0"/>
                        </a:spcAft>
                      </a:pPr>
                      <a:r>
                        <a:rPr lang="en-US" sz="1600" b="1" dirty="0">
                          <a:latin typeface="Calibri"/>
                          <a:ea typeface="Calibri"/>
                          <a:cs typeface="Times New Roman"/>
                        </a:rPr>
                        <a:t>AGRICULTURE</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1.8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a:latin typeface="Calibri"/>
                          <a:ea typeface="Calibri"/>
                          <a:cs typeface="Times New Roman"/>
                        </a:rPr>
                        <a:t>2.0</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3.8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8710">
                <a:tc>
                  <a:txBody>
                    <a:bodyPr/>
                    <a:lstStyle/>
                    <a:p>
                      <a:pPr marL="342900" marR="0" lvl="0" indent="-342900">
                        <a:lnSpc>
                          <a:spcPct val="107000"/>
                        </a:lnSpc>
                        <a:spcBef>
                          <a:spcPts val="0"/>
                        </a:spcBef>
                        <a:spcAft>
                          <a:spcPts val="0"/>
                        </a:spcAft>
                        <a:buFont typeface="Wingdings"/>
                        <a:buChar char=""/>
                      </a:pPr>
                      <a:r>
                        <a:rPr lang="en-US" sz="1600" dirty="0">
                          <a:latin typeface="Calibri"/>
                          <a:ea typeface="Calibri"/>
                          <a:cs typeface="Times New Roman"/>
                        </a:rPr>
                        <a:t>Food crops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latin typeface="Calibri"/>
                          <a:ea typeface="Calibri"/>
                          <a:cs typeface="Times New Roman"/>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8710">
                <a:tc>
                  <a:txBody>
                    <a:bodyPr/>
                    <a:lstStyle/>
                    <a:p>
                      <a:pPr marL="342900" marR="0" lvl="0" indent="-342900">
                        <a:lnSpc>
                          <a:spcPct val="107000"/>
                        </a:lnSpc>
                        <a:spcBef>
                          <a:spcPts val="0"/>
                        </a:spcBef>
                        <a:spcAft>
                          <a:spcPts val="0"/>
                        </a:spcAft>
                        <a:buFont typeface="Wingdings"/>
                        <a:buChar char=""/>
                      </a:pPr>
                      <a:r>
                        <a:rPr lang="en-US" sz="1600" dirty="0">
                          <a:latin typeface="Calibri"/>
                          <a:ea typeface="Calibri"/>
                          <a:cs typeface="Times New Roman"/>
                        </a:rPr>
                        <a:t>Fishing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8710">
                <a:tc>
                  <a:txBody>
                    <a:bodyPr/>
                    <a:lstStyle/>
                    <a:p>
                      <a:pPr marL="342900" marR="0" lvl="0" indent="-342900">
                        <a:lnSpc>
                          <a:spcPct val="107000"/>
                        </a:lnSpc>
                        <a:spcBef>
                          <a:spcPts val="0"/>
                        </a:spcBef>
                        <a:spcAft>
                          <a:spcPts val="0"/>
                        </a:spcAft>
                        <a:buFont typeface="Wingdings"/>
                        <a:buChar char=""/>
                      </a:pPr>
                      <a:r>
                        <a:rPr lang="en-US" sz="1600" dirty="0">
                          <a:latin typeface="Calibri"/>
                          <a:ea typeface="Calibri"/>
                          <a:cs typeface="Times New Roman"/>
                        </a:rPr>
                        <a:t>Agriculture Support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2.4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6053">
                <a:tc>
                  <a:txBody>
                    <a:bodyPr/>
                    <a:lstStyle/>
                    <a:p>
                      <a:pPr marL="0" marR="0">
                        <a:lnSpc>
                          <a:spcPct val="107000"/>
                        </a:lnSpc>
                        <a:spcBef>
                          <a:spcPts val="0"/>
                        </a:spcBef>
                        <a:spcAft>
                          <a:spcPts val="0"/>
                        </a:spcAft>
                      </a:pPr>
                      <a:r>
                        <a:rPr lang="en-US" sz="1600" b="1">
                          <a:latin typeface="Calibri"/>
                          <a:ea typeface="Calibri"/>
                          <a:cs typeface="Times New Roman"/>
                        </a:rPr>
                        <a:t>INDUSTRY</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9.7</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4.5</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6.0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8710">
                <a:tc>
                  <a:txBody>
                    <a:bodyPr/>
                    <a:lstStyle/>
                    <a:p>
                      <a:pPr marL="342900" marR="0" lvl="0" indent="-342900">
                        <a:lnSpc>
                          <a:spcPct val="107000"/>
                        </a:lnSpc>
                        <a:spcBef>
                          <a:spcPts val="0"/>
                        </a:spcBef>
                        <a:spcAft>
                          <a:spcPts val="0"/>
                        </a:spcAft>
                        <a:buFont typeface="Wingdings"/>
                        <a:buChar char=""/>
                      </a:pPr>
                      <a:r>
                        <a:rPr lang="en-US" sz="1600" dirty="0" smtClean="0">
                          <a:latin typeface="Calibri"/>
                          <a:ea typeface="Calibri"/>
                          <a:cs typeface="Times New Roman"/>
                        </a:rPr>
                        <a:t>Mining &amp; quarrying</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19.8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8710">
                <a:tc>
                  <a:txBody>
                    <a:bodyPr/>
                    <a:lstStyle/>
                    <a:p>
                      <a:pPr marL="342900" marR="0" lvl="0" indent="-342900">
                        <a:lnSpc>
                          <a:spcPct val="107000"/>
                        </a:lnSpc>
                        <a:spcBef>
                          <a:spcPts val="0"/>
                        </a:spcBef>
                        <a:spcAft>
                          <a:spcPts val="0"/>
                        </a:spcAft>
                        <a:buFont typeface="Wingdings"/>
                        <a:buChar char=""/>
                      </a:pPr>
                      <a:r>
                        <a:rPr lang="en-US" sz="1600">
                          <a:latin typeface="Calibri"/>
                          <a:ea typeface="Calibri"/>
                          <a:cs typeface="Times New Roman"/>
                        </a:rPr>
                        <a:t>Electricity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8710">
                <a:tc>
                  <a:txBody>
                    <a:bodyPr/>
                    <a:lstStyle/>
                    <a:p>
                      <a:pPr marL="342900" marR="0" lvl="0" indent="-342900">
                        <a:lnSpc>
                          <a:spcPct val="107000"/>
                        </a:lnSpc>
                        <a:spcBef>
                          <a:spcPts val="0"/>
                        </a:spcBef>
                        <a:spcAft>
                          <a:spcPts val="0"/>
                        </a:spcAft>
                        <a:buFont typeface="Wingdings"/>
                        <a:buChar char=""/>
                      </a:pPr>
                      <a:r>
                        <a:rPr lang="en-US" sz="1600" dirty="0" smtClean="0">
                          <a:latin typeface="Calibri"/>
                          <a:ea typeface="Calibri"/>
                          <a:cs typeface="Times New Roman"/>
                        </a:rPr>
                        <a:t>Construction</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8710">
                <a:tc>
                  <a:txBody>
                    <a:bodyPr/>
                    <a:lstStyle/>
                    <a:p>
                      <a:pPr marL="0" marR="0">
                        <a:lnSpc>
                          <a:spcPct val="107000"/>
                        </a:lnSpc>
                        <a:spcBef>
                          <a:spcPts val="0"/>
                        </a:spcBef>
                        <a:spcAft>
                          <a:spcPts val="0"/>
                        </a:spcAft>
                      </a:pPr>
                      <a:r>
                        <a:rPr lang="en-US" sz="1600" b="1">
                          <a:latin typeface="Calibri"/>
                          <a:ea typeface="Calibri"/>
                          <a:cs typeface="Times New Roman"/>
                        </a:rPr>
                        <a:t>SERVICES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9.6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5.2</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latin typeface="Calibri"/>
                          <a:ea typeface="Calibri"/>
                          <a:cs typeface="Times New Roman"/>
                        </a:rPr>
                        <a:t>7.5</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8710">
                <a:tc>
                  <a:txBody>
                    <a:bodyPr/>
                    <a:lstStyle/>
                    <a:p>
                      <a:pPr marL="342900" marR="0" lvl="0" indent="-342900">
                        <a:lnSpc>
                          <a:spcPct val="107000"/>
                        </a:lnSpc>
                        <a:spcBef>
                          <a:spcPts val="0"/>
                        </a:spcBef>
                        <a:spcAft>
                          <a:spcPts val="0"/>
                        </a:spcAft>
                        <a:buFont typeface="Wingdings"/>
                        <a:buChar char=""/>
                      </a:pPr>
                      <a:r>
                        <a:rPr lang="en-US" sz="1600">
                          <a:latin typeface="Calibri"/>
                          <a:ea typeface="Calibri"/>
                          <a:cs typeface="Times New Roman"/>
                        </a:rPr>
                        <a:t>Trade and Repairs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9.7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93977">
                <a:tc>
                  <a:txBody>
                    <a:bodyPr/>
                    <a:lstStyle/>
                    <a:p>
                      <a:pPr marL="342900" marR="0" lvl="0" indent="-342900">
                        <a:lnSpc>
                          <a:spcPct val="107000"/>
                        </a:lnSpc>
                        <a:spcBef>
                          <a:spcPts val="0"/>
                        </a:spcBef>
                        <a:spcAft>
                          <a:spcPts val="0"/>
                        </a:spcAft>
                        <a:buFont typeface="Wingdings"/>
                        <a:buChar char=""/>
                      </a:pPr>
                      <a:r>
                        <a:rPr lang="en-US" sz="1600">
                          <a:latin typeface="Calibri"/>
                          <a:ea typeface="Calibri"/>
                          <a:cs typeface="Times New Roman"/>
                        </a:rPr>
                        <a:t>Accommodation and Food Service Activities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8710">
                <a:tc>
                  <a:txBody>
                    <a:bodyPr/>
                    <a:lstStyle/>
                    <a:p>
                      <a:pPr marL="342900" marR="0" lvl="0" indent="-342900">
                        <a:lnSpc>
                          <a:spcPct val="107000"/>
                        </a:lnSpc>
                        <a:spcBef>
                          <a:spcPts val="0"/>
                        </a:spcBef>
                        <a:spcAft>
                          <a:spcPts val="0"/>
                        </a:spcAft>
                        <a:buFont typeface="Wingdings"/>
                        <a:buChar char=""/>
                      </a:pPr>
                      <a:r>
                        <a:rPr lang="en-US" sz="1600">
                          <a:latin typeface="Calibri"/>
                          <a:ea typeface="Calibri"/>
                          <a:cs typeface="Times New Roman"/>
                        </a:rPr>
                        <a:t>Real Estate Activities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latin typeface="Calibri"/>
                          <a:ea typeface="Calibri"/>
                          <a:cs typeface="Times New Roman"/>
                        </a:rPr>
                        <a:t>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8710">
                <a:tc>
                  <a:txBody>
                    <a:bodyPr/>
                    <a:lstStyle/>
                    <a:p>
                      <a:pPr marL="342900" marR="0" lvl="0" indent="-342900">
                        <a:lnSpc>
                          <a:spcPct val="107000"/>
                        </a:lnSpc>
                        <a:spcBef>
                          <a:spcPts val="0"/>
                        </a:spcBef>
                        <a:spcAft>
                          <a:spcPts val="0"/>
                        </a:spcAft>
                        <a:buFont typeface="Wingdings"/>
                        <a:buNone/>
                      </a:pPr>
                      <a:r>
                        <a:rPr lang="en-US" sz="1600" b="1" dirty="0" smtClean="0">
                          <a:solidFill>
                            <a:srgbClr val="FF0000"/>
                          </a:solidFill>
                          <a:latin typeface="Calibri"/>
                          <a:ea typeface="Calibri"/>
                          <a:cs typeface="Times New Roman"/>
                        </a:rPr>
                        <a:t>Total GDP Growth</a:t>
                      </a:r>
                      <a:endParaRPr lang="en-US" sz="1600" b="1" dirty="0">
                        <a:solidFill>
                          <a:srgbClr val="FF00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smtClean="0">
                          <a:solidFill>
                            <a:srgbClr val="FF0000"/>
                          </a:solidFill>
                          <a:latin typeface="Calibri"/>
                          <a:ea typeface="Calibri"/>
                          <a:cs typeface="Times New Roman"/>
                        </a:rPr>
                        <a:t>7.3</a:t>
                      </a:r>
                      <a:endParaRPr lang="en-US" sz="1600" b="1" dirty="0">
                        <a:solidFill>
                          <a:srgbClr val="FF00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smtClean="0">
                          <a:solidFill>
                            <a:srgbClr val="FF0000"/>
                          </a:solidFill>
                          <a:latin typeface="Calibri"/>
                          <a:ea typeface="Calibri"/>
                          <a:cs typeface="Times New Roman"/>
                        </a:rPr>
                        <a:t>4.4</a:t>
                      </a:r>
                      <a:endParaRPr lang="en-US" sz="1600" b="1" dirty="0">
                        <a:solidFill>
                          <a:srgbClr val="FF00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smtClean="0">
                          <a:solidFill>
                            <a:srgbClr val="FF0000"/>
                          </a:solidFill>
                          <a:latin typeface="Calibri"/>
                          <a:ea typeface="Calibri"/>
                          <a:cs typeface="Times New Roman"/>
                        </a:rPr>
                        <a:t>6.2</a:t>
                      </a:r>
                      <a:endParaRPr lang="en-US" sz="1600" b="1" dirty="0">
                        <a:solidFill>
                          <a:srgbClr val="FF00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a:spLocks noGrp="1"/>
          </p:cNvSpPr>
          <p:nvPr>
            <p:ph type="sldNum" sz="quarter" idx="12"/>
          </p:nvPr>
        </p:nvSpPr>
        <p:spPr bwMode="auto">
          <a:xfrm>
            <a:off x="7086600" y="6492875"/>
            <a:ext cx="2057400" cy="365125"/>
          </a:xfrm>
          <a:noFill/>
          <a:ln>
            <a:miter lim="800000"/>
            <a:headEnd/>
            <a:tailEnd/>
          </a:ln>
        </p:spPr>
        <p:txBody>
          <a:bodyPr/>
          <a:lstStyle/>
          <a:p>
            <a:fld id="{B5403A72-4D26-4290-90D6-BA84F18815F0}" type="slidenum">
              <a:rPr lang="en-US" sz="2400" b="1" smtClean="0">
                <a:solidFill>
                  <a:schemeClr val="tx1"/>
                </a:solidFill>
                <a:latin typeface="Book Antiqua" pitchFamily="18" charset="0"/>
              </a:rPr>
              <a:pPr/>
              <a:t>9</a:t>
            </a:fld>
            <a:endParaRPr lang="en-US" sz="2400" b="1" smtClean="0">
              <a:solidFill>
                <a:schemeClr val="tx1"/>
              </a:solidFill>
              <a:latin typeface="Book Antiqua" pitchFamily="18" charset="0"/>
            </a:endParaRPr>
          </a:p>
        </p:txBody>
      </p:sp>
      <p:sp>
        <p:nvSpPr>
          <p:cNvPr id="8195" name="Content Placeholder 2"/>
          <p:cNvSpPr>
            <a:spLocks noGrp="1"/>
          </p:cNvSpPr>
          <p:nvPr>
            <p:ph idx="1"/>
          </p:nvPr>
        </p:nvSpPr>
        <p:spPr>
          <a:xfrm>
            <a:off x="550863" y="1338263"/>
            <a:ext cx="8304212" cy="681037"/>
          </a:xfrm>
        </p:spPr>
        <p:txBody>
          <a:bodyPr/>
          <a:lstStyle/>
          <a:p>
            <a:pPr marL="571500" indent="-571500" algn="ctr" eaLnBrk="1" hangingPunct="1"/>
            <a:r>
              <a:rPr lang="en-IN" sz="2400" b="1" dirty="0" smtClean="0">
                <a:latin typeface="Book Antiqua" pitchFamily="18" charset="0"/>
              </a:rPr>
              <a:t>KEY BARRIERS TO ACHIEVING FASTER ECONOMIC GROWTH </a:t>
            </a:r>
          </a:p>
        </p:txBody>
      </p:sp>
      <p:sp>
        <p:nvSpPr>
          <p:cNvPr id="6" name="Content Placeholder 2"/>
          <p:cNvSpPr txBox="1">
            <a:spLocks/>
          </p:cNvSpPr>
          <p:nvPr/>
        </p:nvSpPr>
        <p:spPr bwMode="auto">
          <a:xfrm>
            <a:off x="660400" y="2130425"/>
            <a:ext cx="8194675" cy="4270375"/>
          </a:xfrm>
          <a:prstGeom prst="rect">
            <a:avLst/>
          </a:prstGeom>
          <a:noFill/>
          <a:ln w="9525">
            <a:noFill/>
            <a:miter lim="800000"/>
            <a:headEnd/>
            <a:tailEnd/>
          </a:ln>
        </p:spPr>
        <p:txBody>
          <a:bodyPr/>
          <a:lstStyle/>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Despite improvement in the last two years, contribution of productivity growth to overall economic growth is still low compared to the mid-2000s. Productivity Growth was a result of economic reforms undertaken previously in the l990s and early 2000s.</a:t>
            </a:r>
          </a:p>
          <a:p>
            <a:pPr marL="285750" indent="-285750" algn="just">
              <a:lnSpc>
                <a:spcPct val="90000"/>
              </a:lnSpc>
              <a:spcBef>
                <a:spcPts val="1000"/>
              </a:spcBef>
              <a:buFont typeface="Wingdings" panose="05000000000000000000" pitchFamily="2" charset="2"/>
              <a:buChar char="v"/>
              <a:defRPr/>
            </a:pPr>
            <a:endParaRPr lang="en-US" sz="2000"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Although a lot of effort has been directed at increasing investments, Uganda’s investment to GDP ratio is relatively low compared to fast growing developing countries.</a:t>
            </a:r>
          </a:p>
          <a:p>
            <a:pPr marL="285750" indent="-285750" algn="just">
              <a:lnSpc>
                <a:spcPct val="90000"/>
              </a:lnSpc>
              <a:spcBef>
                <a:spcPts val="1000"/>
              </a:spcBef>
              <a:buFont typeface="Wingdings" panose="05000000000000000000" pitchFamily="2" charset="2"/>
              <a:buChar char="v"/>
              <a:defRPr/>
            </a:pPr>
            <a:endParaRPr lang="en-US" sz="2000"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r>
              <a:rPr lang="en-US" sz="2000" dirty="0" smtClean="0">
                <a:latin typeface="Book Antiqua" pitchFamily="18" charset="0"/>
                <a:cs typeface="+mn-cs"/>
              </a:rPr>
              <a:t>Uganda’s total investment as a percentage of GDP has averaged at about 25.7%  in the last two years compared to 27.4% in 2012/13.</a:t>
            </a:r>
          </a:p>
          <a:p>
            <a:pPr marL="285750" indent="-285750" algn="just">
              <a:lnSpc>
                <a:spcPct val="90000"/>
              </a:lnSpc>
              <a:spcBef>
                <a:spcPts val="1000"/>
              </a:spcBef>
              <a:buFont typeface="Wingdings" panose="05000000000000000000" pitchFamily="2" charset="2"/>
              <a:buChar char="v"/>
              <a:defRPr/>
            </a:pPr>
            <a:endParaRPr lang="en-US" sz="2000" dirty="0" smtClean="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sz="2000"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marL="285750" indent="-285750" algn="just">
              <a:lnSpc>
                <a:spcPct val="90000"/>
              </a:lnSpc>
              <a:spcBef>
                <a:spcPts val="1000"/>
              </a:spcBef>
              <a:buFont typeface="Wingdings" panose="05000000000000000000" pitchFamily="2" charset="2"/>
              <a:buChar char="v"/>
              <a:defRPr/>
            </a:pPr>
            <a:endParaRPr lang="en-US" dirty="0">
              <a:latin typeface="Book Antiqua" pitchFamily="18" charset="0"/>
              <a:cs typeface="+mn-cs"/>
            </a:endParaRPr>
          </a:p>
          <a:p>
            <a:pPr algn="just">
              <a:lnSpc>
                <a:spcPct val="90000"/>
              </a:lnSpc>
              <a:spcBef>
                <a:spcPts val="1000"/>
              </a:spcBef>
              <a:defRPr/>
            </a:pPr>
            <a:r>
              <a:rPr lang="en-US" dirty="0">
                <a:latin typeface="Book Antiqua" pitchFamily="18" charset="0"/>
                <a:cs typeface="+mn-cs"/>
              </a:rPr>
              <a:t>   </a:t>
            </a:r>
          </a:p>
          <a:p>
            <a:pPr marL="571500" indent="-571500" algn="just">
              <a:lnSpc>
                <a:spcPct val="90000"/>
              </a:lnSpc>
              <a:spcBef>
                <a:spcPts val="1000"/>
              </a:spcBef>
              <a:buFontTx/>
              <a:buAutoNum type="romanLcPeriod"/>
              <a:defRPr/>
            </a:pPr>
            <a:endParaRPr lang="en-US" dirty="0">
              <a:latin typeface="Book Antiqua" pitchFamily="18" charset="0"/>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10068</TotalTime>
  <Words>1267</Words>
  <Application>Microsoft Office PowerPoint</Application>
  <PresentationFormat>On-screen Show (4:3)</PresentationFormat>
  <Paragraphs>318</Paragraphs>
  <Slides>23</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1" baseType="lpstr">
      <vt:lpstr>Arial</vt:lpstr>
      <vt:lpstr>Book Antiqua</vt:lpstr>
      <vt:lpstr>Calibri</vt:lpstr>
      <vt:lpstr>Calibri Light</vt:lpstr>
      <vt:lpstr>Times New Roman</vt:lpstr>
      <vt:lpstr>Wingdings</vt:lpstr>
      <vt:lpstr>Office Theme</vt:lpstr>
      <vt:lpstr>Лист Microsoft Excel 97-2003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CABINET MEMORANDUM CT (2014)….  CELEBRATIONS MARKING 50 YEARS OF UGANDA’S INDEPENDENCE</dc:title>
  <dc:creator>Rosette</dc:creator>
  <cp:lastModifiedBy>Caroline Namukwaya</cp:lastModifiedBy>
  <cp:revision>631</cp:revision>
  <cp:lastPrinted>2019-08-21T15:59:03Z</cp:lastPrinted>
  <dcterms:created xsi:type="dcterms:W3CDTF">2014-05-22T13:36:47Z</dcterms:created>
  <dcterms:modified xsi:type="dcterms:W3CDTF">2019-08-21T16:07:41Z</dcterms:modified>
</cp:coreProperties>
</file>