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15"/>
  </p:notesMasterIdLst>
  <p:handoutMasterIdLst>
    <p:handoutMasterId r:id="rId16"/>
  </p:handoutMasterIdLst>
  <p:sldIdLst>
    <p:sldId id="357" r:id="rId2"/>
    <p:sldId id="294" r:id="rId3"/>
    <p:sldId id="435" r:id="rId4"/>
    <p:sldId id="422" r:id="rId5"/>
    <p:sldId id="424" r:id="rId6"/>
    <p:sldId id="431" r:id="rId7"/>
    <p:sldId id="432" r:id="rId8"/>
    <p:sldId id="433" r:id="rId9"/>
    <p:sldId id="434" r:id="rId10"/>
    <p:sldId id="420" r:id="rId11"/>
    <p:sldId id="393" r:id="rId12"/>
    <p:sldId id="440" r:id="rId13"/>
    <p:sldId id="389" r:id="rId14"/>
  </p:sldIdLst>
  <p:sldSz cx="9144000" cy="6858000" type="screen4x3"/>
  <p:notesSz cx="7010400" cy="9296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CBF0"/>
    <a:srgbClr val="DFF3EB"/>
    <a:srgbClr val="1D47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>
      <p:cViewPr varScale="1">
        <p:scale>
          <a:sx n="88" d="100"/>
          <a:sy n="88" d="100"/>
        </p:scale>
        <p:origin x="1195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3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2585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E48DC91-8060-458F-B2BD-33A243176C4B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4DB8E3-E8AF-4D99-ACB4-1C685D52F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08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E46C632-D95F-42B6-A3D2-AB3A58D47973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892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12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55608" indent="-290497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63574" indent="-231762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30273" indent="-231762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95384" indent="-231762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52559" indent="-23176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09734" indent="-23176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66908" indent="-23176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924083" indent="-23176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AD2D765A-41B5-4376-B594-27132D7A04F9}" type="slidenum">
              <a:rPr lang="en-GB" altLang="en-US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1965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3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69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4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341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5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932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6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932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7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932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8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932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9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932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4A890FE-C464-47FF-9A54-4F109F8A237B}" type="slidenum">
              <a:rPr lang="en-US" altLang="en-US" smtClean="0">
                <a:solidFill>
                  <a:srgbClr val="000000"/>
                </a:solidFill>
              </a:rPr>
              <a:pPr/>
              <a:t>11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93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8074" y="0"/>
            <a:ext cx="9149011" cy="292727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19200" y="3000881"/>
            <a:ext cx="6858000" cy="584775"/>
          </a:xfr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75000"/>
                </a:schemeClr>
              </a:gs>
            </a:gsLst>
            <a:lin ang="0" scaled="1"/>
          </a:gradFill>
          <a:ln w="47625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>
            <a:lvl1pPr algn="ctr">
              <a:defRPr sz="3200" b="1" baseline="0">
                <a:solidFill>
                  <a:schemeClr val="accent5">
                    <a:lumMod val="1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en-US" noProof="0" dirty="0" smtClean="0"/>
              <a:t>Role and Mandate of UTB</a:t>
            </a:r>
            <a:endParaRPr lang="ru-RU" noProof="0" dirty="0" smtClean="0"/>
          </a:p>
        </p:txBody>
      </p:sp>
      <p:sp>
        <p:nvSpPr>
          <p:cNvPr id="26112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286000" y="4336621"/>
            <a:ext cx="4395788" cy="830997"/>
          </a:xfr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 w="22225" cmpd="dbl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2400" b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noProof="0" dirty="0" smtClean="0"/>
              <a:t>Presented by: Bradford OCHIENG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B"/>
              </a:clrFrom>
              <a:clrTo>
                <a:srgbClr val="FF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4" y="103309"/>
            <a:ext cx="1286972" cy="1325908"/>
          </a:xfrm>
          <a:prstGeom prst="rect">
            <a:avLst/>
          </a:prstGeom>
        </p:spPr>
      </p:pic>
      <p:sp>
        <p:nvSpPr>
          <p:cNvPr id="8" name="Rectangle 14"/>
          <p:cNvSpPr>
            <a:spLocks noChangeArrowheads="1"/>
          </p:cNvSpPr>
          <p:nvPr userDrawn="1"/>
        </p:nvSpPr>
        <p:spPr bwMode="auto">
          <a:xfrm>
            <a:off x="1468453" y="298648"/>
            <a:ext cx="5791200" cy="968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UGANDA TOURISM</a:t>
            </a:r>
            <a:r>
              <a:rPr lang="en-US" sz="2600" b="1" baseline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 BOARD</a:t>
            </a:r>
            <a:endParaRPr lang="en-US" sz="2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>
              <a:defRPr/>
            </a:pPr>
            <a:endParaRPr lang="en-US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9" name="Picture 8"/>
          <p:cNvPicPr preferRelativeResize="0"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8473"/>
            <a:ext cx="9144000" cy="91866"/>
          </a:xfrm>
          <a:prstGeom prst="rect">
            <a:avLst/>
          </a:prstGeom>
        </p:spPr>
      </p:pic>
      <p:pic>
        <p:nvPicPr>
          <p:cNvPr id="12" name="Picture 11"/>
          <p:cNvPicPr preferRelativeResize="0"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8334"/>
            <a:ext cx="9144000" cy="91866"/>
          </a:xfrm>
          <a:prstGeom prst="rect">
            <a:avLst/>
          </a:prstGeom>
        </p:spPr>
      </p:pic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382852" y="6321623"/>
            <a:ext cx="4398948" cy="307777"/>
          </a:xfrm>
          <a:prstGeom prst="rect">
            <a:avLst/>
          </a:prstGeom>
        </p:spPr>
        <p:txBody>
          <a:bodyPr wrap="square" lIns="45720" rIns="45720" anchor="ctr" anchorCtr="0">
            <a:spAutoFit/>
          </a:bodyPr>
          <a:lstStyle>
            <a:lvl1pPr algn="ctr" eaLnBrk="1" latinLnBrk="0" hangingPunct="1">
              <a:defRPr kumimoji="0" sz="14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dirty="0" smtClean="0"/>
              <a:t>Web: www.visituganda.com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8" t="5848" r="7002" b="6838"/>
          <a:stretch/>
        </p:blipFill>
        <p:spPr>
          <a:xfrm>
            <a:off x="4364053" y="1295400"/>
            <a:ext cx="415894" cy="425813"/>
          </a:xfrm>
          <a:prstGeom prst="ellipse">
            <a:avLst/>
          </a:prstGeom>
        </p:spPr>
      </p:pic>
      <p:sp>
        <p:nvSpPr>
          <p:cNvPr id="20" name="Rectangle 4"/>
          <p:cNvSpPr txBox="1">
            <a:spLocks noChangeArrowheads="1"/>
          </p:cNvSpPr>
          <p:nvPr userDrawn="1"/>
        </p:nvSpPr>
        <p:spPr bwMode="auto">
          <a:xfrm>
            <a:off x="3004183" y="5883413"/>
            <a:ext cx="3135634" cy="400110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 w="22225" cmpd="dbl">
            <a:solidFill>
              <a:schemeClr val="accent1">
                <a:lumMod val="50000"/>
              </a:schemeClr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50000"/>
                </a:schemeClr>
              </a:buClr>
              <a:buFontTx/>
              <a:buNone/>
              <a:defRPr sz="2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914400" indent="-4508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50000"/>
                </a:schemeClr>
              </a:buClr>
              <a:buFont typeface="Wingdings 2" panose="05020102010507070707" pitchFamily="18" charset="2"/>
              <a:buChar char=""/>
              <a:defRPr sz="2400" b="1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50000"/>
                </a:schemeClr>
              </a:buClr>
              <a:buFont typeface="Wingdings 2" panose="05020102010507070707" pitchFamily="18" charset="2"/>
              <a:buChar char=""/>
              <a:defRPr sz="22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55763" indent="-3968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50000"/>
                </a:schemeClr>
              </a:buClr>
              <a:buFont typeface="Wingdings 2" panose="05020102010507070707" pitchFamily="18" charset="2"/>
              <a:buChar char=""/>
              <a:defRPr sz="20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50000"/>
                </a:schemeClr>
              </a:buClr>
              <a:buFont typeface="Wingdings 2" panose="05020102010507070707" pitchFamily="18" charset="2"/>
              <a:buChar char=""/>
              <a:defRPr sz="1800" kern="120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June 26, </a:t>
            </a:r>
            <a:r>
              <a:rPr lang="en-US" sz="2000" baseline="0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  <a:endParaRPr lang="en-US" sz="2000" dirty="0" smtClean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11" descr="G:\Bradford\logo utb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07653"/>
            <a:ext cx="1866187" cy="125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44600" y="1981200"/>
            <a:ext cx="6769100" cy="3048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1576" y="6596390"/>
            <a:ext cx="44751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9829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1688974"/>
            <a:ext cx="1800225" cy="464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1625349"/>
            <a:ext cx="5248275" cy="4775451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15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1576" y="6596390"/>
            <a:ext cx="44751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  <p:sp>
        <p:nvSpPr>
          <p:cNvPr id="6" name="Title 1"/>
          <p:cNvSpPr txBox="1">
            <a:spLocks/>
          </p:cNvSpPr>
          <p:nvPr userDrawn="1"/>
        </p:nvSpPr>
        <p:spPr bwMode="auto">
          <a:xfrm>
            <a:off x="1691776" y="355600"/>
            <a:ext cx="65532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911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1981200"/>
            <a:ext cx="7200900" cy="4324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791" y="6400791"/>
            <a:ext cx="335005" cy="335005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15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1576" y="6525803"/>
            <a:ext cx="4475148" cy="307777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4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idx="13"/>
          </p:nvPr>
        </p:nvSpPr>
        <p:spPr>
          <a:xfrm>
            <a:off x="1691776" y="355600"/>
            <a:ext cx="6553200" cy="508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16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04800"/>
            <a:ext cx="6553200" cy="508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5706" y="2286000"/>
            <a:ext cx="6884987" cy="3382586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 marL="1947863" indent="-292100"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438400" y="6574795"/>
            <a:ext cx="4419600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  <p:sp>
        <p:nvSpPr>
          <p:cNvPr id="7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793" y="6400793"/>
            <a:ext cx="320726" cy="320726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15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151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8600"/>
            <a:ext cx="6679280" cy="609601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9493" y="2514600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362200" y="6548887"/>
            <a:ext cx="47037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51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564" y="1672762"/>
            <a:ext cx="3524250" cy="4078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2758" y="1664741"/>
            <a:ext cx="3524250" cy="4266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402689" y="6596390"/>
            <a:ext cx="44751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  <p:sp>
        <p:nvSpPr>
          <p:cNvPr id="6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574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399"/>
            <a:ext cx="6390774" cy="90257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1576" y="6596390"/>
            <a:ext cx="44751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  <p:sp>
        <p:nvSpPr>
          <p:cNvPr id="8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049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200" b="1"/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1576" y="6596390"/>
            <a:ext cx="44751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943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438400" y="6596390"/>
            <a:ext cx="43989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  <p:sp>
        <p:nvSpPr>
          <p:cNvPr id="3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691776" y="355600"/>
            <a:ext cx="6553200" cy="508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817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559" y="1524900"/>
            <a:ext cx="320125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5209" y="152717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8559" y="3505200"/>
            <a:ext cx="3201254" cy="2895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200" b="1"/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1576" y="6596390"/>
            <a:ext cx="44751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 bwMode="auto">
          <a:xfrm>
            <a:off x="1691776" y="355600"/>
            <a:ext cx="65532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273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5" y="1569210"/>
            <a:ext cx="2949575" cy="151048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57650" y="1934958"/>
            <a:ext cx="4629150" cy="393403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6" y="3254817"/>
            <a:ext cx="2949575" cy="314598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 noChangeAspect="1"/>
          </p:cNvSpPr>
          <p:nvPr>
            <p:ph type="sldNum" sz="quarter" idx="12"/>
          </p:nvPr>
        </p:nvSpPr>
        <p:spPr>
          <a:xfrm>
            <a:off x="8686800" y="6400800"/>
            <a:ext cx="278892" cy="278892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1576" y="6596390"/>
            <a:ext cx="44751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Web: www.ppda.go.ug; Email: info@ppda.go.ug</a:t>
            </a:r>
            <a:endParaRPr lang="en-GB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 bwMode="auto">
          <a:xfrm>
            <a:off x="1691776" y="355600"/>
            <a:ext cx="65532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366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675" y="-1189"/>
            <a:ext cx="9172978" cy="201766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91776" y="355600"/>
            <a:ext cx="65532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UGANDA TOURISM BOARD</a:t>
            </a:r>
            <a:endParaRPr lang="ru-RU" dirty="0" smtClean="0"/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2286000"/>
            <a:ext cx="67691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 smtClean="0"/>
          </a:p>
        </p:txBody>
      </p:sp>
      <p:pic>
        <p:nvPicPr>
          <p:cNvPr id="4" name="Picture 3"/>
          <p:cNvPicPr preferRelativeResize="0">
            <a:picLocks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0101"/>
            <a:ext cx="9144000" cy="91866"/>
          </a:xfrm>
          <a:prstGeom prst="rect">
            <a:avLst/>
          </a:prstGeom>
        </p:spPr>
      </p:pic>
      <p:pic>
        <p:nvPicPr>
          <p:cNvPr id="5" name="Picture 4"/>
          <p:cNvPicPr preferRelativeResize="0">
            <a:picLocks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7312"/>
            <a:ext cx="9144000" cy="918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8" t="5848" r="7002" b="6838"/>
          <a:stretch/>
        </p:blipFill>
        <p:spPr>
          <a:xfrm>
            <a:off x="4364053" y="1066800"/>
            <a:ext cx="415894" cy="425813"/>
          </a:xfrm>
          <a:prstGeom prst="ellipse">
            <a:avLst/>
          </a:prstGeom>
        </p:spPr>
      </p:pic>
      <p:sp>
        <p:nvSpPr>
          <p:cNvPr id="7" name="Slide Number Placeholder 5"/>
          <p:cNvSpPr>
            <a:spLocks noGrp="1" noChangeAspect="1"/>
          </p:cNvSpPr>
          <p:nvPr>
            <p:ph type="sldNum" sz="quarter" idx="4"/>
          </p:nvPr>
        </p:nvSpPr>
        <p:spPr>
          <a:xfrm>
            <a:off x="8686786" y="6400786"/>
            <a:ext cx="362560" cy="36256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txBody>
          <a:bodyPr lIns="27432" tIns="27432" rIns="27432" bIns="27432" anchor="ctr" anchorCtr="0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D7C5D169-BD29-4F8A-8F6A-7478E6F2D93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391576" y="6548886"/>
            <a:ext cx="4475148" cy="26161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 eaLnBrk="1" latinLnBrk="0" hangingPunct="1">
              <a:defRPr kumimoji="0" sz="11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GB" dirty="0" smtClean="0"/>
              <a:t>Web: www.ppda.go.ug; Email: info@ppda.go.ug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clrChange>
              <a:clrFrom>
                <a:srgbClr val="FFFEFB"/>
              </a:clrFrom>
              <a:clrTo>
                <a:srgbClr val="FF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" y="20808"/>
            <a:ext cx="1117634" cy="1151446"/>
          </a:xfrm>
          <a:prstGeom prst="rect">
            <a:avLst/>
          </a:prstGeom>
        </p:spPr>
      </p:pic>
      <p:pic>
        <p:nvPicPr>
          <p:cNvPr id="2050" name="Picture 11" descr="G:\Bradford\logo utb.jp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364" y="78102"/>
            <a:ext cx="1427636" cy="1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panose="020B0604020202020204" pitchFamily="34" charset="0"/>
        </a:defRPr>
      </a:lvl9pPr>
    </p:titleStyle>
    <p:bodyStyle>
      <a:lvl1pPr marL="463550" indent="-4635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Font typeface="Wingdings" panose="05000000000000000000" pitchFamily="2" charset="2"/>
        <a:buChar char="v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914400" indent="-4508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Font typeface="Wingdings 2" panose="05020102010507070707" pitchFamily="18" charset="2"/>
        <a:buChar char=""/>
        <a:defRPr sz="2400" b="1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Font typeface="Wingdings 2" panose="05020102010507070707" pitchFamily="18" charset="2"/>
        <a:buChar char=""/>
        <a:defRPr sz="2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55763" indent="-396875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Font typeface="Wingdings 2" panose="05020102010507070707" pitchFamily="18" charset="2"/>
        <a:buChar char="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Font typeface="Wingdings 2" panose="05020102010507070707" pitchFamily="18" charset="2"/>
        <a:buChar char=""/>
        <a:defRPr sz="1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6400"/>
            <a:ext cx="8991600" cy="534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30629" y="6019800"/>
            <a:ext cx="8991600" cy="954107"/>
          </a:xfrm>
        </p:spPr>
        <p:txBody>
          <a:bodyPr/>
          <a:lstStyle/>
          <a:p>
            <a:r>
              <a:rPr lang="en-GB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Uganda’s Tourism: Performance and Policy Implementation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898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04800"/>
            <a:ext cx="5486400" cy="508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Challenges</a:t>
            </a:r>
            <a:endParaRPr lang="en-US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D169-BD29-4F8A-8F6A-7478E6F2D93F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6" name="Content Placeholder 2">
            <a:extLst/>
          </p:cNvPr>
          <p:cNvSpPr>
            <a:spLocks noGrp="1"/>
          </p:cNvSpPr>
          <p:nvPr>
            <p:ph sz="quarter" idx="1"/>
          </p:nvPr>
        </p:nvSpPr>
        <p:spPr>
          <a:xfrm>
            <a:off x="22517" y="1311312"/>
            <a:ext cx="8855119" cy="5546688"/>
          </a:xfrm>
        </p:spPr>
        <p:txBody>
          <a:bodyPr>
            <a:noAutofit/>
          </a:bodyPr>
          <a:lstStyle/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GB" sz="1900" b="1" dirty="0" smtClean="0">
                <a:solidFill>
                  <a:schemeClr val="accent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</a:t>
            </a:r>
            <a:r>
              <a:rPr lang="en-GB" sz="1900" b="1" dirty="0">
                <a:solidFill>
                  <a:schemeClr val="accent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competitiveness of Uganda as a Tourist </a:t>
            </a:r>
            <a:r>
              <a:rPr lang="en-GB" sz="1900" b="1" dirty="0" smtClean="0">
                <a:solidFill>
                  <a:schemeClr val="accent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Destination (106</a:t>
            </a:r>
            <a:r>
              <a:rPr lang="en-GB" sz="1900" b="1" baseline="30000" dirty="0" smtClean="0">
                <a:solidFill>
                  <a:schemeClr val="accent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GB" sz="1900" b="1" dirty="0" smtClean="0">
                <a:solidFill>
                  <a:schemeClr val="accent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out of 136 countries – WTTC Report 2017)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GB" sz="1900" b="1" dirty="0" smtClean="0">
                <a:solidFill>
                  <a:schemeClr val="accent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 and Hygiene (130</a:t>
            </a:r>
            <a:r>
              <a:rPr lang="en-GB" sz="1900" b="1" baseline="30000" dirty="0" smtClean="0">
                <a:solidFill>
                  <a:schemeClr val="accent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GB" sz="1900" b="1" dirty="0" smtClean="0">
                <a:solidFill>
                  <a:schemeClr val="accent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out of 136)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GB" sz="1900" b="1" dirty="0">
                <a:solidFill>
                  <a:schemeClr val="accent4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Limited product knowledge of destination Uganda in all markets, even the domestic </a:t>
            </a:r>
            <a:r>
              <a:rPr lang="en-GB" sz="1900" b="1" dirty="0" smtClean="0">
                <a:solidFill>
                  <a:schemeClr val="accent4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one: Over reliance on Gorilla and Chimps</a:t>
            </a:r>
            <a:endParaRPr lang="en-US" sz="1900" dirty="0">
              <a:solidFill>
                <a:schemeClr val="accent4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Limited Incentive Regime including high cost of capital in the sector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Inadequate IT readiness: 116/136 position (WTTC, 2017)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Limited MICE venues for international standards </a:t>
            </a:r>
            <a:r>
              <a:rPr lang="en-US" sz="1900" dirty="0" err="1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esp</a:t>
            </a: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 for large meetings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Lack of Statistics for both product and location level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Inadequate Domestic Tourism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Infrastructure limitations and limited affordable accommodation </a:t>
            </a: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facilities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Ease of doing business 2019: Uganda @ </a:t>
            </a:r>
            <a:r>
              <a:rPr lang="en-US" sz="1900" dirty="0" smtClean="0">
                <a:solidFill>
                  <a:srgbClr val="C00000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no. 127</a:t>
            </a:r>
            <a:r>
              <a:rPr lang="en-US" sz="1900" dirty="0" smtClean="0">
                <a:solidFill>
                  <a:schemeClr val="accent4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; previous 122: </a:t>
            </a:r>
            <a:r>
              <a:rPr lang="en-US" sz="1900" dirty="0" smtClean="0">
                <a:solidFill>
                  <a:srgbClr val="C00000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Rwanda 29</a:t>
            </a:r>
            <a:r>
              <a:rPr lang="en-US" sz="1900" baseline="30000" dirty="0" smtClean="0">
                <a:solidFill>
                  <a:srgbClr val="C00000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th</a:t>
            </a:r>
            <a:r>
              <a:rPr lang="en-US" sz="1900" dirty="0" smtClean="0">
                <a:solidFill>
                  <a:srgbClr val="C00000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; Kenya 61</a:t>
            </a:r>
            <a:r>
              <a:rPr lang="en-US" sz="1900" baseline="30000" dirty="0" smtClean="0">
                <a:solidFill>
                  <a:srgbClr val="C00000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st</a:t>
            </a:r>
            <a:r>
              <a:rPr lang="en-US" sz="1900" dirty="0" smtClean="0">
                <a:solidFill>
                  <a:srgbClr val="C00000"/>
                </a:solidFill>
                <a:latin typeface="Arial Black" panose="020B0A04020102020204" pitchFamily="34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lang="en-US" sz="1900" dirty="0" smtClean="0">
              <a:solidFill>
                <a:srgbClr val="C00000"/>
              </a:solidFill>
              <a:latin typeface="Arial Black" panose="020B0A04020102020204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85800" lvl="2" indent="0" algn="just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endParaRPr lang="en-US" sz="1900" dirty="0">
              <a:solidFill>
                <a:schemeClr val="accent4"/>
              </a:solidFill>
              <a:latin typeface="Arial Black" panose="020B0A04020102020204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2" algn="just">
              <a:lnSpc>
                <a:spcPct val="150000"/>
              </a:lnSpc>
              <a:buFont typeface="Wingdings" panose="05000000000000000000" pitchFamily="2" charset="2"/>
              <a:buChar char=""/>
              <a:defRPr/>
            </a:pPr>
            <a:endParaRPr lang="en-US" sz="1900" dirty="0">
              <a:solidFill>
                <a:schemeClr val="accent4"/>
              </a:solidFill>
              <a:latin typeface="Arial Black" panose="020B0A04020102020204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2" algn="just">
              <a:lnSpc>
                <a:spcPct val="200000"/>
              </a:lnSpc>
              <a:buFont typeface="Wingdings" panose="05000000000000000000" pitchFamily="2" charset="2"/>
              <a:buChar char=""/>
              <a:defRPr/>
            </a:pPr>
            <a:endParaRPr lang="en-US" sz="1900" dirty="0">
              <a:solidFill>
                <a:schemeClr val="accent4"/>
              </a:solidFill>
              <a:latin typeface="Arial Black" panose="020B0A04020102020204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2" algn="just">
              <a:lnSpc>
                <a:spcPct val="200000"/>
              </a:lnSpc>
              <a:buFont typeface="Wingdings" panose="05000000000000000000" pitchFamily="2" charset="2"/>
              <a:buChar char=""/>
              <a:defRPr/>
            </a:pPr>
            <a:endParaRPr lang="en-US" sz="1900" dirty="0">
              <a:solidFill>
                <a:schemeClr val="accent4"/>
              </a:solidFill>
              <a:latin typeface="Arial Black" panose="020B0A04020102020204" pitchFamily="34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2" algn="just">
              <a:buFont typeface="Wingdings" panose="05000000000000000000" pitchFamily="2" charset="2"/>
              <a:buChar char=""/>
              <a:defRPr/>
            </a:pPr>
            <a:endParaRPr lang="en-US" sz="1900" dirty="0">
              <a:solidFill>
                <a:schemeClr val="accent4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67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ctr" eaLnBrk="1" hangingPunct="1"/>
            <a:r>
              <a:rPr lang="en-US" altLang="en-US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Way Forward</a:t>
            </a:r>
            <a:endParaRPr lang="en-US" alt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0" y="1371600"/>
            <a:ext cx="8915400" cy="5410200"/>
          </a:xfrm>
        </p:spPr>
        <p:txBody>
          <a:bodyPr/>
          <a:lstStyle/>
          <a:p>
            <a:pPr marL="388143" lvl="1" indent="-342900" algn="just">
              <a:buFont typeface="Wingdings" panose="05000000000000000000" pitchFamily="2" charset="2"/>
              <a:buChar char="v"/>
            </a:pPr>
            <a:r>
              <a:rPr lang="en-US" altLang="en-US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Product audits and portfolios </a:t>
            </a:r>
            <a:r>
              <a:rPr lang="en-US" altLang="en-US" sz="22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will be conducted and developed for Northern Uganda, Karamoja, L. Victoria and R. Nile.</a:t>
            </a:r>
          </a:p>
          <a:p>
            <a:pPr marL="388143" lvl="1" indent="-342900" algn="just">
              <a:buFont typeface="Wingdings" panose="05000000000000000000" pitchFamily="2" charset="2"/>
              <a:buChar char="v"/>
            </a:pPr>
            <a:r>
              <a:rPr lang="en-US" altLang="en-US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Classification process </a:t>
            </a:r>
            <a:r>
              <a:rPr lang="en-US" altLang="en-US" sz="22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 hotel and accommodation establishments will be digitized in FY 2019/20</a:t>
            </a:r>
          </a:p>
          <a:p>
            <a:pPr marL="388143" lvl="1" indent="-342900" algn="just">
              <a:buFont typeface="Wingdings" panose="05000000000000000000" pitchFamily="2" charset="2"/>
              <a:buChar char="v"/>
            </a:pPr>
            <a:r>
              <a:rPr lang="en-GB" sz="2200" dirty="0">
                <a:solidFill>
                  <a:srgbClr val="C00000"/>
                </a:solidFill>
                <a:latin typeface="Arial Black" panose="020B0A04020102020204" pitchFamily="34" charset="0"/>
              </a:rPr>
              <a:t>Branding of Destination Uganda</a:t>
            </a:r>
            <a:r>
              <a:rPr lang="en-GB" sz="2200" dirty="0">
                <a:latin typeface="Arial Black" panose="020B0A04020102020204" pitchFamily="34" charset="0"/>
              </a:rPr>
              <a:t>: UTB will establish and roll out new POA brand which will improve/help focus and garner more recognition of destination Uganda since it enhances the country’s </a:t>
            </a:r>
            <a:r>
              <a:rPr lang="en-GB" sz="2200" dirty="0" smtClean="0">
                <a:latin typeface="Arial Black" panose="020B0A04020102020204" pitchFamily="34" charset="0"/>
              </a:rPr>
              <a:t>visibility.</a:t>
            </a:r>
          </a:p>
          <a:p>
            <a:pPr marL="388143" lvl="1" indent="-342900" algn="just">
              <a:buFont typeface="Wingdings" panose="05000000000000000000" pitchFamily="2" charset="2"/>
              <a:buChar char="v"/>
            </a:pPr>
            <a:r>
              <a:rPr lang="en-GB" sz="2200" dirty="0">
                <a:solidFill>
                  <a:srgbClr val="C00000"/>
                </a:solidFill>
                <a:latin typeface="Arial Black" panose="020B0A04020102020204" pitchFamily="34" charset="0"/>
              </a:rPr>
              <a:t>Development of Product Development and Diversification Strategy</a:t>
            </a:r>
            <a:r>
              <a:rPr lang="en-GB" sz="2200" dirty="0">
                <a:latin typeface="Arial Black" panose="020B0A04020102020204" pitchFamily="34" charset="0"/>
              </a:rPr>
              <a:t>: UTB will develop and implement a product development strategy in collaboration with </a:t>
            </a:r>
            <a:r>
              <a:rPr lang="en-GB" sz="2200" dirty="0" err="1">
                <a:latin typeface="Arial Black" panose="020B0A04020102020204" pitchFamily="34" charset="0"/>
              </a:rPr>
              <a:t>MoTWA</a:t>
            </a:r>
            <a:r>
              <a:rPr lang="en-GB" sz="2200" dirty="0">
                <a:latin typeface="Arial Black" panose="020B0A04020102020204" pitchFamily="34" charset="0"/>
              </a:rPr>
              <a:t>, UWA, regional clusters, community based associations, select government entities and private sector</a:t>
            </a:r>
            <a:endParaRPr lang="en-US" altLang="en-US" sz="22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3688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ctr" eaLnBrk="1" hangingPunct="1"/>
            <a:r>
              <a:rPr lang="en-US" altLang="en-US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Way Forward….</a:t>
            </a:r>
            <a:endParaRPr lang="en-US" alt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0" y="1371600"/>
            <a:ext cx="8915400" cy="5410200"/>
          </a:xfrm>
        </p:spPr>
        <p:txBody>
          <a:bodyPr/>
          <a:lstStyle/>
          <a:p>
            <a:pPr marL="388143" lvl="1" indent="-342900" algn="just">
              <a:buFont typeface="Wingdings" panose="05000000000000000000" pitchFamily="2" charset="2"/>
              <a:buChar char="v"/>
            </a:pPr>
            <a:r>
              <a:rPr lang="en-GB" sz="2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Leverage Technology in Tourism</a:t>
            </a:r>
            <a:r>
              <a:rPr lang="en-GB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</a:t>
            </a:r>
            <a:r>
              <a:rPr lang="en-GB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Use </a:t>
            </a:r>
            <a:r>
              <a:rPr lang="en-GB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of technology to enhance the marketing, advertising and promotion of the destination, improve data collection and digitization of tourism surveys, classification, licensing and registration of tourism enterprises/improve coordination of classification, inspections, data collection and dissemination between UTB and district officials/counterparts, crime prevention through immediate contact/access of clients to requisite entities, dissemination of tourism </a:t>
            </a:r>
            <a:r>
              <a:rPr lang="en-GB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information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388143" lvl="1" indent="-342900" algn="just">
              <a:buFont typeface="Wingdings" panose="05000000000000000000" pitchFamily="2" charset="2"/>
              <a:buChar char="v"/>
            </a:pPr>
            <a:r>
              <a:rPr lang="en-GB" sz="2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Promotion of Investments in Tourism</a:t>
            </a:r>
            <a:r>
              <a:rPr lang="en-GB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UTB will profile viable investment opportunities in the country for </a:t>
            </a:r>
            <a:r>
              <a:rPr lang="en-GB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promotion.</a:t>
            </a:r>
          </a:p>
          <a:p>
            <a:pPr marL="388143" lvl="1" indent="-342900" algn="just">
              <a:buFont typeface="Wingdings" panose="05000000000000000000" pitchFamily="2" charset="2"/>
              <a:buChar char="v"/>
            </a:pPr>
            <a:r>
              <a:rPr lang="en-GB" sz="2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M.I.C.E as a new product</a:t>
            </a:r>
            <a:r>
              <a:rPr lang="en-GB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Use MICE as a product for attracting investments and business tourists</a:t>
            </a:r>
          </a:p>
        </p:txBody>
      </p:sp>
    </p:spTree>
    <p:extLst>
      <p:ext uri="{BB962C8B-B14F-4D97-AF65-F5344CB8AC3E}">
        <p14:creationId xmlns:p14="http://schemas.microsoft.com/office/powerpoint/2010/main" val="10819389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28601"/>
            <a:ext cx="5562600" cy="8382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8AAA8D-B7F6-4D7E-9FBF-B4D4EB9926DB}" type="slidenum">
              <a:rPr lang="en-GB" altLang="en-US">
                <a:solidFill>
                  <a:srgbClr val="898989"/>
                </a:solidFill>
              </a:rPr>
              <a:pPr/>
              <a:t>13</a:t>
            </a:fld>
            <a:endParaRPr lang="en-GB" altLang="en-US" dirty="0">
              <a:solidFill>
                <a:srgbClr val="898989"/>
              </a:solidFill>
            </a:endParaRPr>
          </a:p>
        </p:txBody>
      </p:sp>
      <p:pic>
        <p:nvPicPr>
          <p:cNvPr id="6" name="Picture 8" descr="http://www.vincetours.co.ug/images/Uganda-Tourism-zx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371" y="1828800"/>
            <a:ext cx="5105400" cy="529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75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31356"/>
            <a:ext cx="6304756" cy="719138"/>
          </a:xfrm>
        </p:spPr>
        <p:txBody>
          <a:bodyPr/>
          <a:lstStyle/>
          <a:p>
            <a:pPr algn="ctr"/>
            <a:r>
              <a:rPr lang="en-GB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Presentation Menu</a:t>
            </a:r>
            <a:endParaRPr lang="uk-UA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133600"/>
            <a:ext cx="8534393" cy="4495800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Tourism for Growth: Key Objectives of Government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Tourism for </a:t>
            </a:r>
            <a:r>
              <a:rPr lang="en-GB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Growth: Recent </a:t>
            </a:r>
            <a:r>
              <a:rPr lang="en-GB" sz="24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Performance</a:t>
            </a:r>
            <a:endParaRPr lang="en-GB" sz="2400" b="1" dirty="0" smtClean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Tourism for </a:t>
            </a:r>
            <a:r>
              <a:rPr lang="en-GB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Growth: Policy Implementation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Recommendations from EGF I and II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Recommendations from EGF I and </a:t>
            </a:r>
            <a:r>
              <a:rPr lang="en-GB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II: Tracking Implementation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Challenges</a:t>
            </a:r>
            <a:endParaRPr lang="en-GB" sz="2400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Way Forward</a:t>
            </a:r>
            <a:endParaRPr lang="en-GB" sz="2200" b="1" dirty="0" smtClean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en-GB" sz="2200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endParaRPr lang="uk-UA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D169-BD29-4F8A-8F6A-7478E6F2D93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810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Tourism for Growth: </a:t>
            </a:r>
            <a:r>
              <a:rPr lang="en-GB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Objectives </a:t>
            </a:r>
            <a:r>
              <a:rPr lang="en-GB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of </a:t>
            </a:r>
            <a:r>
              <a:rPr lang="en-GB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Gov’t</a:t>
            </a:r>
            <a:endParaRPr lang="en-GB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65314" y="1447800"/>
            <a:ext cx="9067800" cy="5410200"/>
          </a:xfrm>
        </p:spPr>
        <p:txBody>
          <a:bodyPr/>
          <a:lstStyle/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 increase contribution of tourism to GDP from 9% in 2012/13 to 15% in 2019/20</a:t>
            </a:r>
            <a:endParaRPr lang="en-US" altLang="en-US" sz="21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 increase market share for tourism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 increase and diversify the stock of tourism products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 increase the stock and quality of human capital along the tourism value chain and create new jobs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 improve coordination, regulation and management of the tourism sector 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 increase conservation of natural and cultural heritage</a:t>
            </a:r>
          </a:p>
          <a:p>
            <a:pPr>
              <a:spcAft>
                <a:spcPts val="338"/>
              </a:spcAft>
            </a:pP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 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increase tourist satisfaction, stay and spend: 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Double </a:t>
            </a:r>
            <a:r>
              <a:rPr lang="en-U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foreign exchange earning from US$ 1.35 billion in 2015 to US$2.7 billion in </a:t>
            </a:r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2020)</a:t>
            </a:r>
            <a:endParaRPr lang="en-US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Aft>
                <a:spcPts val="338"/>
              </a:spcAft>
            </a:pPr>
            <a:endParaRPr lang="en-US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Aft>
                <a:spcPts val="338"/>
              </a:spcAft>
            </a:pPr>
            <a:endParaRPr lang="en-US" altLang="en-US" sz="2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098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GB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Tourism for Growth: </a:t>
            </a:r>
            <a:r>
              <a:rPr lang="en-GB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Policy Implementation</a:t>
            </a:r>
            <a:endParaRPr lang="en-GB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76200" y="1447800"/>
            <a:ext cx="9067800" cy="5410200"/>
          </a:xfrm>
        </p:spPr>
        <p:txBody>
          <a:bodyPr/>
          <a:lstStyle/>
          <a:p>
            <a:pPr marL="0" indent="0">
              <a:buNone/>
            </a:pPr>
            <a:r>
              <a:rPr lang="en-US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Recommendations from </a:t>
            </a:r>
            <a:r>
              <a:rPr lang="en-US" sz="17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Economic Growth Forum I</a:t>
            </a:r>
          </a:p>
          <a:p>
            <a:r>
              <a:rPr lang="en-GB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Increase market share for tourism by increasing and diversifying market products in the sector</a:t>
            </a:r>
          </a:p>
          <a:p>
            <a:r>
              <a:rPr lang="en-GB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Increase the stock of human capital along the tourism value chain</a:t>
            </a:r>
          </a:p>
          <a:p>
            <a:r>
              <a:rPr lang="en-GB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Improve coordination, regulation, and management of the tourism sector</a:t>
            </a:r>
          </a:p>
          <a:p>
            <a:pPr marL="0" indent="0">
              <a:buNone/>
            </a:pPr>
            <a:endParaRPr lang="en-GB" sz="1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Recommendations from </a:t>
            </a:r>
            <a:r>
              <a:rPr lang="en-US" sz="17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Economic Growth Forum II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Identify priority areas for development and investment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Increase public relations efforts and coordinate marketing efforts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Develop and upgrade priority infrastructure (e.g. roads, regional airports, energy and internet access near tourist sites)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Prioritize specific products to develop in order to diversify the sector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Protect and conserve wildlife by properly managing ecosystems, combating poaching, and ensuring community support in conservation efforts 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Decentralize tourism development</a:t>
            </a:r>
          </a:p>
          <a:p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Clarify the mandates of government institutions involved in tourism</a:t>
            </a:r>
          </a:p>
          <a:p>
            <a:pPr>
              <a:spcAft>
                <a:spcPts val="338"/>
              </a:spcAft>
            </a:pPr>
            <a:endParaRPr lang="en-US" altLang="en-US" sz="17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816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Recommendations from EGF I : Tracking Implementation</a:t>
            </a:r>
            <a:endParaRPr lang="en-GB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76200" y="1447800"/>
            <a:ext cx="9067800" cy="5410200"/>
          </a:xfrm>
        </p:spPr>
        <p:txBody>
          <a:bodyPr/>
          <a:lstStyle/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Coffee tourism was launched as a new product together with the construction of a community coffee house in Mt. Rwenzori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Refurbishment works were initiated for flagship tourism products i.e. the Equator, Source of the Nile and Mt. Rwenzori.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Product audit and tourism product portfolio developed for Greater Ankole Region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Agro tourism development guidelines developed as an initial step in development of agriculture as a tourism 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product </a:t>
            </a:r>
            <a:endParaRPr lang="en-US" altLang="en-US" sz="21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Established 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 partnership with LG and District Health Inspectors to conduct registration, sensitization and inspection of accommodation facilities across 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Uganda</a:t>
            </a:r>
          </a:p>
          <a:p>
            <a:pPr>
              <a:spcAft>
                <a:spcPts val="338"/>
              </a:spcAft>
            </a:pPr>
            <a:endParaRPr lang="en-US" altLang="en-US" sz="2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Aft>
                <a:spcPts val="338"/>
              </a:spcAft>
            </a:pPr>
            <a:endParaRPr lang="en-US" altLang="en-US" sz="2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3684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Recommendations from EGF I : Tracking Implementation</a:t>
            </a:r>
            <a:endParaRPr lang="en-GB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76200" y="2209800"/>
            <a:ext cx="9067800" cy="4648200"/>
          </a:xfrm>
        </p:spPr>
        <p:txBody>
          <a:bodyPr/>
          <a:lstStyle/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Digitized the registration and licensing process to save on costs of time and improve convenience in service delivery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Strengthened partnership with law enforcement and districts to weed out rogue tourism service providers  along the value 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chain. </a:t>
            </a:r>
            <a:endParaRPr lang="en-US" altLang="en-US" sz="21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Joint 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Tourism Security Committee 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constituted to support the arrest and prosecution of tourism fraud cases in the country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Regular capacity building programmes undertaken for tourism service providers across the country in adherence to minimum quality and service standards</a:t>
            </a:r>
          </a:p>
          <a:p>
            <a:pPr>
              <a:spcAft>
                <a:spcPts val="338"/>
              </a:spcAft>
            </a:pPr>
            <a:endParaRPr lang="en-US" altLang="en-US" sz="21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spcAft>
                <a:spcPts val="338"/>
              </a:spcAft>
              <a:buNone/>
            </a:pPr>
            <a:endParaRPr lang="en-US" altLang="en-US" sz="2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404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Recommendations from EGF II: Tracking Implementation</a:t>
            </a:r>
            <a:endParaRPr lang="en-GB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76200" y="1447800"/>
            <a:ext cx="9067800" cy="5410200"/>
          </a:xfrm>
        </p:spPr>
        <p:txBody>
          <a:bodyPr/>
          <a:lstStyle/>
          <a:p>
            <a:pPr marL="0" indent="0">
              <a:spcAft>
                <a:spcPts val="338"/>
              </a:spcAft>
              <a:buNone/>
            </a:pPr>
            <a:r>
              <a:rPr lang="en-US" altLang="en-US" sz="2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Priority areas identified for Development and Investment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Marine tourism i.e. L. Victoria &amp; R. Nile was zoned into 9 industrial parks for tourism investment 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The equator: 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 points identified for investment promotion and tourism development i.e. Ntusi, Kiruhura; L. George; Kikorongo – Kasese; Entebbe and Kayabwe – Masaka 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Road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Source of The Nile 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Hot Springs and Spa tourism i.e. Kitagata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Kagulu Hill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Souvenir and craft industry development 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Mt. Rwenzori Infrastructure development </a:t>
            </a:r>
          </a:p>
          <a:p>
            <a:pPr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Uganda Convention centers in Entebbe and Jinja</a:t>
            </a:r>
            <a:endParaRPr lang="en-US" altLang="en-US" sz="2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1492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Recommendations from EGF II: Tracking Implementation</a:t>
            </a:r>
            <a:endParaRPr lang="en-GB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76200" y="1447800"/>
            <a:ext cx="9067800" cy="5410200"/>
          </a:xfrm>
        </p:spPr>
        <p:txBody>
          <a:bodyPr/>
          <a:lstStyle/>
          <a:p>
            <a:pPr marL="0" indent="0">
              <a:spcAft>
                <a:spcPts val="338"/>
              </a:spcAft>
              <a:buNone/>
            </a:pP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en-US" alt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Increase </a:t>
            </a:r>
            <a:r>
              <a:rPr lang="en-US" altLang="en-U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public relations efforts and coordinate marketing efforts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  <a:endParaRPr lang="en-US" altLang="en-US" sz="20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Aft>
                <a:spcPts val="338"/>
              </a:spcAft>
            </a:pP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60 Media officials trained in responsible media reporting and patriotic journalism </a:t>
            </a:r>
          </a:p>
          <a:p>
            <a:pPr>
              <a:spcAft>
                <a:spcPts val="338"/>
              </a:spcAft>
            </a:pP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Partnerships formed with media houses for sponsorship and dissemination of tourism information through TV programs and newspaper articles</a:t>
            </a:r>
          </a:p>
          <a:p>
            <a:pPr>
              <a:spcAft>
                <a:spcPts val="338"/>
              </a:spcAft>
            </a:pP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Working with Embassies and MDRs in marketing/PR</a:t>
            </a:r>
          </a:p>
          <a:p>
            <a:pPr marL="0" indent="0">
              <a:spcAft>
                <a:spcPts val="338"/>
              </a:spcAft>
              <a:buNone/>
            </a:pP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</a:t>
            </a:r>
            <a:r>
              <a:rPr lang="en-US" alt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Develop </a:t>
            </a:r>
            <a:r>
              <a:rPr lang="en-US" altLang="en-U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and upgrade priority </a:t>
            </a:r>
            <a:r>
              <a:rPr lang="en-US" alt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infrastructure </a:t>
            </a:r>
          </a:p>
          <a:p>
            <a:pPr>
              <a:spcAft>
                <a:spcPts val="338"/>
              </a:spcAft>
            </a:pP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Tourism Roads: In FY 2019/20, an 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additional </a:t>
            </a:r>
            <a:r>
              <a:rPr lang="en-US" altLang="en-US" sz="2000" dirty="0" err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Ushs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57.8 </a:t>
            </a: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billion provided 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 UNRA to embark on the South-West </a:t>
            </a: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tourism circuit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Other tourism 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roads will be sequenced over the </a:t>
            </a: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medium and 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long term. </a:t>
            </a:r>
            <a:endParaRPr lang="en-US" altLang="en-US" sz="20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Aft>
                <a:spcPts val="338"/>
              </a:spcAft>
            </a:pP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Aerodromes: Support 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will be provided for rehabilitation of aerodromes to facilitate domestic </a:t>
            </a: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flights</a:t>
            </a:r>
            <a:r>
              <a:rPr lang="en-US" altLang="en-US" sz="2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altLang="en-US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 FY 2019/20.</a:t>
            </a:r>
          </a:p>
        </p:txBody>
      </p:sp>
    </p:spTree>
    <p:extLst>
      <p:ext uri="{BB962C8B-B14F-4D97-AF65-F5344CB8AC3E}">
        <p14:creationId xmlns:p14="http://schemas.microsoft.com/office/powerpoint/2010/main" val="3999975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41299" y="152400"/>
            <a:ext cx="6512719" cy="8382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Recommendations from EGF II: Tracking Implementation</a:t>
            </a:r>
            <a:endParaRPr lang="en-GB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76200" y="1371600"/>
            <a:ext cx="9067800" cy="5410200"/>
          </a:xfrm>
        </p:spPr>
        <p:txBody>
          <a:bodyPr/>
          <a:lstStyle/>
          <a:p>
            <a:pPr marL="0" indent="0" algn="just">
              <a:spcAft>
                <a:spcPts val="338"/>
              </a:spcAft>
              <a:buNone/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4. </a:t>
            </a:r>
            <a:r>
              <a:rPr lang="en-US" altLang="en-US" sz="2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Prioritize </a:t>
            </a:r>
            <a:r>
              <a:rPr lang="en-US" altLang="en-US" sz="2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specific products to develop in order to diversify the </a:t>
            </a:r>
            <a:r>
              <a:rPr lang="en-US" altLang="en-US" sz="2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sector</a:t>
            </a:r>
          </a:p>
          <a:p>
            <a:pPr algn="just"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The Equator; Source of the Nile; Mt. Rwenzori; Kagulu Hill; MICE; and Uganda Martyrs.</a:t>
            </a:r>
          </a:p>
          <a:p>
            <a:pPr marL="0" indent="0" algn="just">
              <a:spcAft>
                <a:spcPts val="338"/>
              </a:spcAft>
              <a:buNone/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Decentralize 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tourism development</a:t>
            </a:r>
            <a:endParaRPr lang="en-US" altLang="en-US" sz="21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just">
              <a:spcAft>
                <a:spcPts val="338"/>
              </a:spcAft>
            </a:pP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Empowerment of Regional clusters 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 tourism promotion and marketing of their respective regions through provision of promotional collateral, publicity of cultural and heritage events, product knowledge training, etc.</a:t>
            </a:r>
            <a:endParaRPr lang="en-US" altLang="en-US" sz="2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just">
              <a:spcAft>
                <a:spcPts val="338"/>
              </a:spcAft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LG initiated the recruitment 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of district tourism officers to help decentralization 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of tourism</a:t>
            </a:r>
          </a:p>
          <a:p>
            <a:pPr marL="0" indent="0" algn="just">
              <a:spcAft>
                <a:spcPts val="338"/>
              </a:spcAft>
              <a:buNone/>
            </a:pP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en-US" altLang="en-US" sz="2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Clarify </a:t>
            </a:r>
            <a:r>
              <a:rPr lang="en-US" altLang="en-US" sz="2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the mandates of government institutions involved in tourism</a:t>
            </a:r>
          </a:p>
          <a:p>
            <a:pPr algn="just">
              <a:spcAft>
                <a:spcPts val="338"/>
              </a:spcAft>
            </a:pP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The 2008 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Tourism Act is </a:t>
            </a:r>
            <a:r>
              <a:rPr lang="en-US" altLang="en-US" sz="21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currently under </a:t>
            </a:r>
            <a:r>
              <a:rPr lang="en-US" altLang="en-US" sz="2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review to support the clarification of the sector’s MDA mandates. </a:t>
            </a:r>
            <a:endParaRPr lang="en-US" altLang="en-US" sz="21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spcAft>
                <a:spcPts val="338"/>
              </a:spcAft>
              <a:buNone/>
            </a:pPr>
            <a:endParaRPr lang="en-US" altLang="en-US" sz="21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9316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template 8">
      <a:dk1>
        <a:srgbClr val="4D4D4D"/>
      </a:dk1>
      <a:lt1>
        <a:srgbClr val="FFFFFF"/>
      </a:lt1>
      <a:dk2>
        <a:srgbClr val="4D4D4D"/>
      </a:dk2>
      <a:lt2>
        <a:srgbClr val="1D47B2"/>
      </a:lt2>
      <a:accent1>
        <a:srgbClr val="4880D6"/>
      </a:accent1>
      <a:accent2>
        <a:srgbClr val="7F9FE5"/>
      </a:accent2>
      <a:accent3>
        <a:srgbClr val="FFFFFF"/>
      </a:accent3>
      <a:accent4>
        <a:srgbClr val="404040"/>
      </a:accent4>
      <a:accent5>
        <a:srgbClr val="B1C0E8"/>
      </a:accent5>
      <a:accent6>
        <a:srgbClr val="7290CF"/>
      </a:accent6>
      <a:hlink>
        <a:srgbClr val="A2B5F2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0099FF"/>
        </a:lt2>
        <a:accent1>
          <a:srgbClr val="003399"/>
        </a:accent1>
        <a:accent2>
          <a:srgbClr val="CCECFF"/>
        </a:accent2>
        <a:accent3>
          <a:srgbClr val="FFFFFF"/>
        </a:accent3>
        <a:accent4>
          <a:srgbClr val="404040"/>
        </a:accent4>
        <a:accent5>
          <a:srgbClr val="AAADCA"/>
        </a:accent5>
        <a:accent6>
          <a:srgbClr val="B9D6E7"/>
        </a:accent6>
        <a:hlink>
          <a:srgbClr val="6699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FF66CC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FFB8E2"/>
        </a:accent5>
        <a:accent6>
          <a:srgbClr val="5C8AE7"/>
        </a:accent6>
        <a:hlink>
          <a:srgbClr val="FFCC9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CC0000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E2AAAA"/>
        </a:accent5>
        <a:accent6>
          <a:srgbClr val="5C8AE7"/>
        </a:accent6>
        <a:hlink>
          <a:srgbClr val="33C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CC0000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E2AAAA"/>
        </a:accent5>
        <a:accent6>
          <a:srgbClr val="5C8AE7"/>
        </a:accent6>
        <a:hlink>
          <a:srgbClr val="99C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4D4D4D"/>
        </a:dk2>
        <a:lt2>
          <a:srgbClr val="2057D6"/>
        </a:lt2>
        <a:accent1>
          <a:srgbClr val="3D99F0"/>
        </a:accent1>
        <a:accent2>
          <a:srgbClr val="1280E4"/>
        </a:accent2>
        <a:accent3>
          <a:srgbClr val="FFFFFF"/>
        </a:accent3>
        <a:accent4>
          <a:srgbClr val="404040"/>
        </a:accent4>
        <a:accent5>
          <a:srgbClr val="AFCAF6"/>
        </a:accent5>
        <a:accent6>
          <a:srgbClr val="0F73CF"/>
        </a:accent6>
        <a:hlink>
          <a:srgbClr val="63AEF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4D4D4D"/>
        </a:dk2>
        <a:lt2>
          <a:srgbClr val="2057D6"/>
        </a:lt2>
        <a:accent1>
          <a:srgbClr val="3D99F0"/>
        </a:accent1>
        <a:accent2>
          <a:srgbClr val="1280E4"/>
        </a:accent2>
        <a:accent3>
          <a:srgbClr val="FFFFFF"/>
        </a:accent3>
        <a:accent4>
          <a:srgbClr val="404040"/>
        </a:accent4>
        <a:accent5>
          <a:srgbClr val="AFCAF6"/>
        </a:accent5>
        <a:accent6>
          <a:srgbClr val="0F73CF"/>
        </a:accent6>
        <a:hlink>
          <a:srgbClr val="63AEF3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4D4D4D"/>
        </a:dk2>
        <a:lt2>
          <a:srgbClr val="1D47B2"/>
        </a:lt2>
        <a:accent1>
          <a:srgbClr val="4880D6"/>
        </a:accent1>
        <a:accent2>
          <a:srgbClr val="7FACE4"/>
        </a:accent2>
        <a:accent3>
          <a:srgbClr val="FFFFFF"/>
        </a:accent3>
        <a:accent4>
          <a:srgbClr val="404040"/>
        </a:accent4>
        <a:accent5>
          <a:srgbClr val="B1C0E8"/>
        </a:accent5>
        <a:accent6>
          <a:srgbClr val="729BCF"/>
        </a:accent6>
        <a:hlink>
          <a:srgbClr val="A3C4F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4D4D4D"/>
        </a:dk2>
        <a:lt2>
          <a:srgbClr val="1D47B2"/>
        </a:lt2>
        <a:accent1>
          <a:srgbClr val="4880D6"/>
        </a:accent1>
        <a:accent2>
          <a:srgbClr val="7F9FE5"/>
        </a:accent2>
        <a:accent3>
          <a:srgbClr val="FFFFFF"/>
        </a:accent3>
        <a:accent4>
          <a:srgbClr val="404040"/>
        </a:accent4>
        <a:accent5>
          <a:srgbClr val="B1C0E8"/>
        </a:accent5>
        <a:accent6>
          <a:srgbClr val="7290CF"/>
        </a:accent6>
        <a:hlink>
          <a:srgbClr val="A2B5F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template-17</Template>
  <TotalTime>4708</TotalTime>
  <Words>1149</Words>
  <Application>Microsoft Office PowerPoint</Application>
  <PresentationFormat>On-screen Show (4:3)</PresentationFormat>
  <Paragraphs>106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Ebrima</vt:lpstr>
      <vt:lpstr>Segoe UI Black</vt:lpstr>
      <vt:lpstr>Times New Roman</vt:lpstr>
      <vt:lpstr>Wingdings</vt:lpstr>
      <vt:lpstr>Wingdings 2</vt:lpstr>
      <vt:lpstr>template</vt:lpstr>
      <vt:lpstr>Uganda’s Tourism: Performance and Policy Implementation</vt:lpstr>
      <vt:lpstr>Presentation Menu</vt:lpstr>
      <vt:lpstr>Tourism for Growth: Objectives of Gov’t</vt:lpstr>
      <vt:lpstr>Tourism for Growth: Policy Implementation</vt:lpstr>
      <vt:lpstr>Recommendations from EGF I : Tracking Implementation</vt:lpstr>
      <vt:lpstr>Recommendations from EGF I : Tracking Implementation</vt:lpstr>
      <vt:lpstr>Recommendations from EGF II: Tracking Implementation</vt:lpstr>
      <vt:lpstr>Recommendations from EGF II: Tracking Implementation</vt:lpstr>
      <vt:lpstr>Recommendations from EGF II: Tracking Implementation</vt:lpstr>
      <vt:lpstr>Challenges</vt:lpstr>
      <vt:lpstr>Way Forward</vt:lpstr>
      <vt:lpstr>Way Forward….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PPDA PowerPoint Presentation</dc:title>
  <dc:creator>Miroslav Alilovic</dc:creator>
  <cp:lastModifiedBy>DEPUTY CEO</cp:lastModifiedBy>
  <cp:revision>365</cp:revision>
  <cp:lastPrinted>2019-08-22T04:01:19Z</cp:lastPrinted>
  <dcterms:created xsi:type="dcterms:W3CDTF">2017-02-16T05:49:45Z</dcterms:created>
  <dcterms:modified xsi:type="dcterms:W3CDTF">2019-08-22T04:01:46Z</dcterms:modified>
</cp:coreProperties>
</file>