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56" r:id="rId5"/>
    <p:sldId id="257" r:id="rId6"/>
    <p:sldId id="933" r:id="rId7"/>
    <p:sldId id="266" r:id="rId8"/>
    <p:sldId id="261" r:id="rId9"/>
    <p:sldId id="929" r:id="rId10"/>
    <p:sldId id="418" r:id="rId11"/>
    <p:sldId id="934" r:id="rId12"/>
    <p:sldId id="920" r:id="rId13"/>
    <p:sldId id="926" r:id="rId14"/>
    <p:sldId id="931" r:id="rId15"/>
    <p:sldId id="928" r:id="rId16"/>
    <p:sldId id="930" r:id="rId17"/>
    <p:sldId id="267" r:id="rId18"/>
    <p:sldId id="884" r:id="rId19"/>
    <p:sldId id="268" r:id="rId20"/>
    <p:sldId id="296" r:id="rId21"/>
    <p:sldId id="275" r:id="rId22"/>
    <p:sldId id="301" r:id="rId23"/>
    <p:sldId id="914" r:id="rId24"/>
    <p:sldId id="93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6F9DF0-5408-4AAB-9BE0-32D0DB8E5159}" v="1282" dt="2019-08-21T13:37:31.5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Sekaggya-Bagarukayo" userId="4eb634f4-0993-4732-b9ee-5a8b9d0a5fb2" providerId="ADAL" clId="{F0F053F4-BB33-4F4B-83CA-C9E875DE77E1}"/>
    <pc:docChg chg="undo custSel mod addSld delSld modSld sldOrd">
      <pc:chgData name="Diana Sekaggya-Bagarukayo" userId="4eb634f4-0993-4732-b9ee-5a8b9d0a5fb2" providerId="ADAL" clId="{F0F053F4-BB33-4F4B-83CA-C9E875DE77E1}" dt="2019-08-21T13:37:31.560" v="1273" actId="20577"/>
      <pc:docMkLst>
        <pc:docMk/>
      </pc:docMkLst>
      <pc:sldChg chg="addSp delSp modSp add del mod setBg delDesignElem">
        <pc:chgData name="Diana Sekaggya-Bagarukayo" userId="4eb634f4-0993-4732-b9ee-5a8b9d0a5fb2" providerId="ADAL" clId="{F0F053F4-BB33-4F4B-83CA-C9E875DE77E1}" dt="2019-08-21T13:19:24.254" v="996"/>
        <pc:sldMkLst>
          <pc:docMk/>
          <pc:sldMk cId="1161182533" sldId="256"/>
        </pc:sldMkLst>
        <pc:spChg chg="mod">
          <ac:chgData name="Diana Sekaggya-Bagarukayo" userId="4eb634f4-0993-4732-b9ee-5a8b9d0a5fb2" providerId="ADAL" clId="{F0F053F4-BB33-4F4B-83CA-C9E875DE77E1}" dt="2019-08-21T13:15:30.930" v="984" actId="26606"/>
          <ac:spMkLst>
            <pc:docMk/>
            <pc:sldMk cId="1161182533" sldId="256"/>
            <ac:spMk id="2" creationId="{32AA9A8C-A1E7-4B91-BE97-09259B744190}"/>
          </ac:spMkLst>
        </pc:spChg>
        <pc:spChg chg="del">
          <ac:chgData name="Diana Sekaggya-Bagarukayo" userId="4eb634f4-0993-4732-b9ee-5a8b9d0a5fb2" providerId="ADAL" clId="{F0F053F4-BB33-4F4B-83CA-C9E875DE77E1}" dt="2019-08-21T00:22:08.385" v="948" actId="478"/>
          <ac:spMkLst>
            <pc:docMk/>
            <pc:sldMk cId="1161182533" sldId="256"/>
            <ac:spMk id="3" creationId="{A5BE49C0-7217-4388-8C2E-DED7D5C9BFA5}"/>
          </ac:spMkLst>
        </pc:spChg>
        <pc:spChg chg="add del">
          <ac:chgData name="Diana Sekaggya-Bagarukayo" userId="4eb634f4-0993-4732-b9ee-5a8b9d0a5fb2" providerId="ADAL" clId="{F0F053F4-BB33-4F4B-83CA-C9E875DE77E1}" dt="2019-08-21T13:13:51.095" v="976"/>
          <ac:spMkLst>
            <pc:docMk/>
            <pc:sldMk cId="1161182533" sldId="256"/>
            <ac:spMk id="4" creationId="{4775F852-4C2C-47CB-A0E7-21AEBDA0BCC0}"/>
          </ac:spMkLst>
        </pc:spChg>
        <pc:spChg chg="add del mod">
          <ac:chgData name="Diana Sekaggya-Bagarukayo" userId="4eb634f4-0993-4732-b9ee-5a8b9d0a5fb2" providerId="ADAL" clId="{F0F053F4-BB33-4F4B-83CA-C9E875DE77E1}" dt="2019-08-21T13:14:10.881" v="979" actId="478"/>
          <ac:spMkLst>
            <pc:docMk/>
            <pc:sldMk cId="1161182533" sldId="256"/>
            <ac:spMk id="5" creationId="{5CE86932-307F-4B36-B6C0-7A9600DBF4F1}"/>
          </ac:spMkLst>
        </pc:spChg>
        <pc:spChg chg="add del">
          <ac:chgData name="Diana Sekaggya-Bagarukayo" userId="4eb634f4-0993-4732-b9ee-5a8b9d0a5fb2" providerId="ADAL" clId="{F0F053F4-BB33-4F4B-83CA-C9E875DE77E1}" dt="2019-08-21T13:14:36.045" v="981"/>
          <ac:spMkLst>
            <pc:docMk/>
            <pc:sldMk cId="1161182533" sldId="256"/>
            <ac:spMk id="6" creationId="{60F5B38F-265D-48FF-9918-8022222EA0C2}"/>
          </ac:spMkLst>
        </pc:spChg>
        <pc:spChg chg="add del">
          <ac:chgData name="Diana Sekaggya-Bagarukayo" userId="4eb634f4-0993-4732-b9ee-5a8b9d0a5fb2" providerId="ADAL" clId="{F0F053F4-BB33-4F4B-83CA-C9E875DE77E1}" dt="2019-08-21T13:19:24.254" v="996"/>
          <ac:spMkLst>
            <pc:docMk/>
            <pc:sldMk cId="1161182533" sldId="256"/>
            <ac:spMk id="13" creationId="{2643BE6C-86B7-4AB9-91E8-9B5DB45AC8EA}"/>
          </ac:spMkLst>
        </pc:spChg>
        <pc:picChg chg="add mod">
          <ac:chgData name="Diana Sekaggya-Bagarukayo" userId="4eb634f4-0993-4732-b9ee-5a8b9d0a5fb2" providerId="ADAL" clId="{F0F053F4-BB33-4F4B-83CA-C9E875DE77E1}" dt="2019-08-21T13:15:41.311" v="986" actId="1076"/>
          <ac:picMkLst>
            <pc:docMk/>
            <pc:sldMk cId="1161182533" sldId="256"/>
            <ac:picMk id="8" creationId="{6CFCBE3F-490D-4F50-8212-E22C389D377E}"/>
          </ac:picMkLst>
        </pc:picChg>
      </pc:sldChg>
      <pc:sldChg chg="modSp add del">
        <pc:chgData name="Diana Sekaggya-Bagarukayo" userId="4eb634f4-0993-4732-b9ee-5a8b9d0a5fb2" providerId="ADAL" clId="{F0F053F4-BB33-4F4B-83CA-C9E875DE77E1}" dt="2019-08-21T13:16:03.705" v="987" actId="207"/>
        <pc:sldMkLst>
          <pc:docMk/>
          <pc:sldMk cId="256244754" sldId="257"/>
        </pc:sldMkLst>
        <pc:spChg chg="mod">
          <ac:chgData name="Diana Sekaggya-Bagarukayo" userId="4eb634f4-0993-4732-b9ee-5a8b9d0a5fb2" providerId="ADAL" clId="{F0F053F4-BB33-4F4B-83CA-C9E875DE77E1}" dt="2019-08-21T13:16:03.705" v="987" actId="207"/>
          <ac:spMkLst>
            <pc:docMk/>
            <pc:sldMk cId="256244754" sldId="257"/>
            <ac:spMk id="2" creationId="{5A8F79E7-1465-44A2-8209-FA6BA93966DD}"/>
          </ac:spMkLst>
        </pc:spChg>
        <pc:spChg chg="mod">
          <ac:chgData name="Diana Sekaggya-Bagarukayo" userId="4eb634f4-0993-4732-b9ee-5a8b9d0a5fb2" providerId="ADAL" clId="{F0F053F4-BB33-4F4B-83CA-C9E875DE77E1}" dt="2019-08-21T00:19:39.563" v="889" actId="20577"/>
          <ac:spMkLst>
            <pc:docMk/>
            <pc:sldMk cId="256244754" sldId="257"/>
            <ac:spMk id="3" creationId="{24B0C897-282B-4342-95C6-39BE55A0B754}"/>
          </ac:spMkLst>
        </pc:spChg>
      </pc:sldChg>
      <pc:sldChg chg="del">
        <pc:chgData name="Diana Sekaggya-Bagarukayo" userId="4eb634f4-0993-4732-b9ee-5a8b9d0a5fb2" providerId="ADAL" clId="{F0F053F4-BB33-4F4B-83CA-C9E875DE77E1}" dt="2019-08-20T23:14:55.737" v="1" actId="2696"/>
        <pc:sldMkLst>
          <pc:docMk/>
          <pc:sldMk cId="158454336" sldId="258"/>
        </pc:sldMkLst>
      </pc:sldChg>
      <pc:sldChg chg="del">
        <pc:chgData name="Diana Sekaggya-Bagarukayo" userId="4eb634f4-0993-4732-b9ee-5a8b9d0a5fb2" providerId="ADAL" clId="{F0F053F4-BB33-4F4B-83CA-C9E875DE77E1}" dt="2019-08-20T23:14:55.781" v="2" actId="2696"/>
        <pc:sldMkLst>
          <pc:docMk/>
          <pc:sldMk cId="1827523931" sldId="259"/>
        </pc:sldMkLst>
      </pc:sldChg>
      <pc:sldChg chg="del">
        <pc:chgData name="Diana Sekaggya-Bagarukayo" userId="4eb634f4-0993-4732-b9ee-5a8b9d0a5fb2" providerId="ADAL" clId="{F0F053F4-BB33-4F4B-83CA-C9E875DE77E1}" dt="2019-08-20T23:14:55.814" v="3" actId="2696"/>
        <pc:sldMkLst>
          <pc:docMk/>
          <pc:sldMk cId="712162391" sldId="260"/>
        </pc:sldMkLst>
      </pc:sldChg>
      <pc:sldChg chg="add">
        <pc:chgData name="Diana Sekaggya-Bagarukayo" userId="4eb634f4-0993-4732-b9ee-5a8b9d0a5fb2" providerId="ADAL" clId="{F0F053F4-BB33-4F4B-83CA-C9E875DE77E1}" dt="2019-08-20T23:33:35.444" v="141"/>
        <pc:sldMkLst>
          <pc:docMk/>
          <pc:sldMk cId="2910530948" sldId="261"/>
        </pc:sldMkLst>
      </pc:sldChg>
      <pc:sldChg chg="del">
        <pc:chgData name="Diana Sekaggya-Bagarukayo" userId="4eb634f4-0993-4732-b9ee-5a8b9d0a5fb2" providerId="ADAL" clId="{F0F053F4-BB33-4F4B-83CA-C9E875DE77E1}" dt="2019-08-20T23:14:55.834" v="4" actId="2696"/>
        <pc:sldMkLst>
          <pc:docMk/>
          <pc:sldMk cId="2946192086" sldId="261"/>
        </pc:sldMkLst>
      </pc:sldChg>
      <pc:sldChg chg="modSp add del">
        <pc:chgData name="Diana Sekaggya-Bagarukayo" userId="4eb634f4-0993-4732-b9ee-5a8b9d0a5fb2" providerId="ADAL" clId="{F0F053F4-BB33-4F4B-83CA-C9E875DE77E1}" dt="2019-08-21T00:08:06.229" v="651" actId="2696"/>
        <pc:sldMkLst>
          <pc:docMk/>
          <pc:sldMk cId="3039500382" sldId="262"/>
        </pc:sldMkLst>
        <pc:spChg chg="mod">
          <ac:chgData name="Diana Sekaggya-Bagarukayo" userId="4eb634f4-0993-4732-b9ee-5a8b9d0a5fb2" providerId="ADAL" clId="{F0F053F4-BB33-4F4B-83CA-C9E875DE77E1}" dt="2019-08-20T23:15:11.420" v="26" actId="20577"/>
          <ac:spMkLst>
            <pc:docMk/>
            <pc:sldMk cId="3039500382" sldId="262"/>
            <ac:spMk id="2" creationId="{161EB4A6-FB1F-4268-8F94-470BF0A5A2C5}"/>
          </ac:spMkLst>
        </pc:spChg>
      </pc:sldChg>
      <pc:sldChg chg="del">
        <pc:chgData name="Diana Sekaggya-Bagarukayo" userId="4eb634f4-0993-4732-b9ee-5a8b9d0a5fb2" providerId="ADAL" clId="{F0F053F4-BB33-4F4B-83CA-C9E875DE77E1}" dt="2019-08-20T23:14:55.885" v="5" actId="2696"/>
        <pc:sldMkLst>
          <pc:docMk/>
          <pc:sldMk cId="4227345064" sldId="263"/>
        </pc:sldMkLst>
      </pc:sldChg>
      <pc:sldChg chg="del">
        <pc:chgData name="Diana Sekaggya-Bagarukayo" userId="4eb634f4-0993-4732-b9ee-5a8b9d0a5fb2" providerId="ADAL" clId="{F0F053F4-BB33-4F4B-83CA-C9E875DE77E1}" dt="2019-08-20T23:14:55.236" v="0" actId="2696"/>
        <pc:sldMkLst>
          <pc:docMk/>
          <pc:sldMk cId="3161798941" sldId="264"/>
        </pc:sldMkLst>
      </pc:sldChg>
      <pc:sldChg chg="modSp add">
        <pc:chgData name="Diana Sekaggya-Bagarukayo" userId="4eb634f4-0993-4732-b9ee-5a8b9d0a5fb2" providerId="ADAL" clId="{F0F053F4-BB33-4F4B-83CA-C9E875DE77E1}" dt="2019-08-20T23:34:33.624" v="143" actId="6549"/>
        <pc:sldMkLst>
          <pc:docMk/>
          <pc:sldMk cId="2447738084" sldId="266"/>
        </pc:sldMkLst>
        <pc:spChg chg="mod">
          <ac:chgData name="Diana Sekaggya-Bagarukayo" userId="4eb634f4-0993-4732-b9ee-5a8b9d0a5fb2" providerId="ADAL" clId="{F0F053F4-BB33-4F4B-83CA-C9E875DE77E1}" dt="2019-08-20T23:34:33.624" v="143" actId="6549"/>
          <ac:spMkLst>
            <pc:docMk/>
            <pc:sldMk cId="2447738084" sldId="266"/>
            <ac:spMk id="10" creationId="{633C99AF-F462-4BFB-8C41-2FBAA303F09C}"/>
          </ac:spMkLst>
        </pc:spChg>
      </pc:sldChg>
      <pc:sldChg chg="add ord">
        <pc:chgData name="Diana Sekaggya-Bagarukayo" userId="4eb634f4-0993-4732-b9ee-5a8b9d0a5fb2" providerId="ADAL" clId="{F0F053F4-BB33-4F4B-83CA-C9E875DE77E1}" dt="2019-08-20T23:30:04.448" v="138"/>
        <pc:sldMkLst>
          <pc:docMk/>
          <pc:sldMk cId="2305719297" sldId="267"/>
        </pc:sldMkLst>
      </pc:sldChg>
      <pc:sldChg chg="modSp add">
        <pc:chgData name="Diana Sekaggya-Bagarukayo" userId="4eb634f4-0993-4732-b9ee-5a8b9d0a5fb2" providerId="ADAL" clId="{F0F053F4-BB33-4F4B-83CA-C9E875DE77E1}" dt="2019-08-20T23:22:38.549" v="133" actId="113"/>
        <pc:sldMkLst>
          <pc:docMk/>
          <pc:sldMk cId="2580036900" sldId="268"/>
        </pc:sldMkLst>
        <pc:graphicFrameChg chg="modGraphic">
          <ac:chgData name="Diana Sekaggya-Bagarukayo" userId="4eb634f4-0993-4732-b9ee-5a8b9d0a5fb2" providerId="ADAL" clId="{F0F053F4-BB33-4F4B-83CA-C9E875DE77E1}" dt="2019-08-20T23:22:38.549" v="133" actId="113"/>
          <ac:graphicFrameMkLst>
            <pc:docMk/>
            <pc:sldMk cId="2580036900" sldId="268"/>
            <ac:graphicFrameMk id="8" creationId="{246D3E5C-C67C-1549-A9A8-DA2DD8DDA724}"/>
          </ac:graphicFrameMkLst>
        </pc:graphicFrameChg>
        <pc:graphicFrameChg chg="mod modGraphic">
          <ac:chgData name="Diana Sekaggya-Bagarukayo" userId="4eb634f4-0993-4732-b9ee-5a8b9d0a5fb2" providerId="ADAL" clId="{F0F053F4-BB33-4F4B-83CA-C9E875DE77E1}" dt="2019-08-20T23:22:21.424" v="131" actId="207"/>
          <ac:graphicFrameMkLst>
            <pc:docMk/>
            <pc:sldMk cId="2580036900" sldId="268"/>
            <ac:graphicFrameMk id="9" creationId="{F7617E95-60BD-F241-A5D6-3FE5D1151F70}"/>
          </ac:graphicFrameMkLst>
        </pc:graphicFrameChg>
      </pc:sldChg>
      <pc:sldChg chg="add setBg">
        <pc:chgData name="Diana Sekaggya-Bagarukayo" userId="4eb634f4-0993-4732-b9ee-5a8b9d0a5fb2" providerId="ADAL" clId="{F0F053F4-BB33-4F4B-83CA-C9E875DE77E1}" dt="2019-08-21T13:17:50.925" v="990"/>
        <pc:sldMkLst>
          <pc:docMk/>
          <pc:sldMk cId="3513386335" sldId="275"/>
        </pc:sldMkLst>
      </pc:sldChg>
      <pc:sldChg chg="add">
        <pc:chgData name="Diana Sekaggya-Bagarukayo" userId="4eb634f4-0993-4732-b9ee-5a8b9d0a5fb2" providerId="ADAL" clId="{F0F053F4-BB33-4F4B-83CA-C9E875DE77E1}" dt="2019-08-20T23:20:07.374" v="72"/>
        <pc:sldMkLst>
          <pc:docMk/>
          <pc:sldMk cId="797273260" sldId="296"/>
        </pc:sldMkLst>
      </pc:sldChg>
      <pc:sldChg chg="add">
        <pc:chgData name="Diana Sekaggya-Bagarukayo" userId="4eb634f4-0993-4732-b9ee-5a8b9d0a5fb2" providerId="ADAL" clId="{F0F053F4-BB33-4F4B-83CA-C9E875DE77E1}" dt="2019-08-20T23:20:07.374" v="72"/>
        <pc:sldMkLst>
          <pc:docMk/>
          <pc:sldMk cId="0" sldId="301"/>
        </pc:sldMkLst>
      </pc:sldChg>
      <pc:sldChg chg="modSp add ord setBg">
        <pc:chgData name="Diana Sekaggya-Bagarukayo" userId="4eb634f4-0993-4732-b9ee-5a8b9d0a5fb2" providerId="ADAL" clId="{F0F053F4-BB33-4F4B-83CA-C9E875DE77E1}" dt="2019-08-21T00:04:35.909" v="634"/>
        <pc:sldMkLst>
          <pc:docMk/>
          <pc:sldMk cId="2367841283" sldId="418"/>
        </pc:sldMkLst>
        <pc:spChg chg="mod">
          <ac:chgData name="Diana Sekaggya-Bagarukayo" userId="4eb634f4-0993-4732-b9ee-5a8b9d0a5fb2" providerId="ADAL" clId="{F0F053F4-BB33-4F4B-83CA-C9E875DE77E1}" dt="2019-08-20T23:39:15.058" v="161" actId="122"/>
          <ac:spMkLst>
            <pc:docMk/>
            <pc:sldMk cId="2367841283" sldId="418"/>
            <ac:spMk id="2" creationId="{F1A256DF-C28F-C149-A50C-6309966B5CCE}"/>
          </ac:spMkLst>
        </pc:spChg>
      </pc:sldChg>
      <pc:sldChg chg="add">
        <pc:chgData name="Diana Sekaggya-Bagarukayo" userId="4eb634f4-0993-4732-b9ee-5a8b9d0a5fb2" providerId="ADAL" clId="{F0F053F4-BB33-4F4B-83CA-C9E875DE77E1}" dt="2019-08-20T23:30:09.639" v="139"/>
        <pc:sldMkLst>
          <pc:docMk/>
          <pc:sldMk cId="728266557" sldId="884"/>
        </pc:sldMkLst>
      </pc:sldChg>
      <pc:sldChg chg="add del">
        <pc:chgData name="Diana Sekaggya-Bagarukayo" userId="4eb634f4-0993-4732-b9ee-5a8b9d0a5fb2" providerId="ADAL" clId="{F0F053F4-BB33-4F4B-83CA-C9E875DE77E1}" dt="2019-08-20T23:24:05.450" v="134" actId="2696"/>
        <pc:sldMkLst>
          <pc:docMk/>
          <pc:sldMk cId="3231539456" sldId="890"/>
        </pc:sldMkLst>
      </pc:sldChg>
      <pc:sldChg chg="add del">
        <pc:chgData name="Diana Sekaggya-Bagarukayo" userId="4eb634f4-0993-4732-b9ee-5a8b9d0a5fb2" providerId="ADAL" clId="{F0F053F4-BB33-4F4B-83CA-C9E875DE77E1}" dt="2019-08-20T23:24:11.908" v="135" actId="2696"/>
        <pc:sldMkLst>
          <pc:docMk/>
          <pc:sldMk cId="484639645" sldId="891"/>
        </pc:sldMkLst>
      </pc:sldChg>
      <pc:sldChg chg="add">
        <pc:chgData name="Diana Sekaggya-Bagarukayo" userId="4eb634f4-0993-4732-b9ee-5a8b9d0a5fb2" providerId="ADAL" clId="{F0F053F4-BB33-4F4B-83CA-C9E875DE77E1}" dt="2019-08-20T23:28:06.732" v="137"/>
        <pc:sldMkLst>
          <pc:docMk/>
          <pc:sldMk cId="92725219" sldId="914"/>
        </pc:sldMkLst>
      </pc:sldChg>
      <pc:sldChg chg="add del">
        <pc:chgData name="Diana Sekaggya-Bagarukayo" userId="4eb634f4-0993-4732-b9ee-5a8b9d0a5fb2" providerId="ADAL" clId="{F0F053F4-BB33-4F4B-83CA-C9E875DE77E1}" dt="2019-08-21T13:26:02.168" v="1046" actId="2696"/>
        <pc:sldMkLst>
          <pc:docMk/>
          <pc:sldMk cId="1753780743" sldId="917"/>
        </pc:sldMkLst>
      </pc:sldChg>
      <pc:sldChg chg="add">
        <pc:chgData name="Diana Sekaggya-Bagarukayo" userId="4eb634f4-0993-4732-b9ee-5a8b9d0a5fb2" providerId="ADAL" clId="{F0F053F4-BB33-4F4B-83CA-C9E875DE77E1}" dt="2019-08-20T23:17:37.368" v="27"/>
        <pc:sldMkLst>
          <pc:docMk/>
          <pc:sldMk cId="3870941968" sldId="920"/>
        </pc:sldMkLst>
      </pc:sldChg>
      <pc:sldChg chg="add">
        <pc:chgData name="Diana Sekaggya-Bagarukayo" userId="4eb634f4-0993-4732-b9ee-5a8b9d0a5fb2" providerId="ADAL" clId="{F0F053F4-BB33-4F4B-83CA-C9E875DE77E1}" dt="2019-08-20T23:17:37.368" v="27"/>
        <pc:sldMkLst>
          <pc:docMk/>
          <pc:sldMk cId="1704147940" sldId="926"/>
        </pc:sldMkLst>
      </pc:sldChg>
      <pc:sldChg chg="add">
        <pc:chgData name="Diana Sekaggya-Bagarukayo" userId="4eb634f4-0993-4732-b9ee-5a8b9d0a5fb2" providerId="ADAL" clId="{F0F053F4-BB33-4F4B-83CA-C9E875DE77E1}" dt="2019-08-20T23:18:10.426" v="28"/>
        <pc:sldMkLst>
          <pc:docMk/>
          <pc:sldMk cId="2860936989" sldId="928"/>
        </pc:sldMkLst>
      </pc:sldChg>
      <pc:sldChg chg="delSp modSp add">
        <pc:chgData name="Diana Sekaggya-Bagarukayo" userId="4eb634f4-0993-4732-b9ee-5a8b9d0a5fb2" providerId="ADAL" clId="{F0F053F4-BB33-4F4B-83CA-C9E875DE77E1}" dt="2019-08-21T13:24:15.153" v="1045" actId="113"/>
        <pc:sldMkLst>
          <pc:docMk/>
          <pc:sldMk cId="3664612000" sldId="929"/>
        </pc:sldMkLst>
        <pc:spChg chg="mod">
          <ac:chgData name="Diana Sekaggya-Bagarukayo" userId="4eb634f4-0993-4732-b9ee-5a8b9d0a5fb2" providerId="ADAL" clId="{F0F053F4-BB33-4F4B-83CA-C9E875DE77E1}" dt="2019-08-21T13:24:15.153" v="1045" actId="113"/>
          <ac:spMkLst>
            <pc:docMk/>
            <pc:sldMk cId="3664612000" sldId="929"/>
            <ac:spMk id="2" creationId="{4A7CA69A-27B4-4157-8875-E38626766725}"/>
          </ac:spMkLst>
        </pc:spChg>
        <pc:spChg chg="del">
          <ac:chgData name="Diana Sekaggya-Bagarukayo" userId="4eb634f4-0993-4732-b9ee-5a8b9d0a5fb2" providerId="ADAL" clId="{F0F053F4-BB33-4F4B-83CA-C9E875DE77E1}" dt="2019-08-20T23:20:38.377" v="100" actId="478"/>
          <ac:spMkLst>
            <pc:docMk/>
            <pc:sldMk cId="3664612000" sldId="929"/>
            <ac:spMk id="3" creationId="{BBB72397-A34E-4E8A-B9D1-1051A624F797}"/>
          </ac:spMkLst>
        </pc:spChg>
      </pc:sldChg>
      <pc:sldChg chg="delSp modSp add">
        <pc:chgData name="Diana Sekaggya-Bagarukayo" userId="4eb634f4-0993-4732-b9ee-5a8b9d0a5fb2" providerId="ADAL" clId="{F0F053F4-BB33-4F4B-83CA-C9E875DE77E1}" dt="2019-08-21T13:27:10.696" v="1059" actId="207"/>
        <pc:sldMkLst>
          <pc:docMk/>
          <pc:sldMk cId="274170470" sldId="930"/>
        </pc:sldMkLst>
        <pc:spChg chg="mod">
          <ac:chgData name="Diana Sekaggya-Bagarukayo" userId="4eb634f4-0993-4732-b9ee-5a8b9d0a5fb2" providerId="ADAL" clId="{F0F053F4-BB33-4F4B-83CA-C9E875DE77E1}" dt="2019-08-21T13:27:10.696" v="1059" actId="207"/>
          <ac:spMkLst>
            <pc:docMk/>
            <pc:sldMk cId="274170470" sldId="930"/>
            <ac:spMk id="2" creationId="{14A23D15-74E6-4212-973E-15EE4E163B80}"/>
          </ac:spMkLst>
        </pc:spChg>
        <pc:spChg chg="del">
          <ac:chgData name="Diana Sekaggya-Bagarukayo" userId="4eb634f4-0993-4732-b9ee-5a8b9d0a5fb2" providerId="ADAL" clId="{F0F053F4-BB33-4F4B-83CA-C9E875DE77E1}" dt="2019-08-20T23:21:28.891" v="105" actId="478"/>
          <ac:spMkLst>
            <pc:docMk/>
            <pc:sldMk cId="274170470" sldId="930"/>
            <ac:spMk id="3" creationId="{E395C698-2764-49CC-8A40-2EFCADA7048A}"/>
          </ac:spMkLst>
        </pc:spChg>
      </pc:sldChg>
      <pc:sldChg chg="addSp modSp add">
        <pc:chgData name="Diana Sekaggya-Bagarukayo" userId="4eb634f4-0993-4732-b9ee-5a8b9d0a5fb2" providerId="ADAL" clId="{F0F053F4-BB33-4F4B-83CA-C9E875DE77E1}" dt="2019-08-21T13:26:41.441" v="1055" actId="12"/>
        <pc:sldMkLst>
          <pc:docMk/>
          <pc:sldMk cId="3169399190" sldId="931"/>
        </pc:sldMkLst>
        <pc:spChg chg="add mod">
          <ac:chgData name="Diana Sekaggya-Bagarukayo" userId="4eb634f4-0993-4732-b9ee-5a8b9d0a5fb2" providerId="ADAL" clId="{F0F053F4-BB33-4F4B-83CA-C9E875DE77E1}" dt="2019-08-21T13:26:41.441" v="1055" actId="12"/>
          <ac:spMkLst>
            <pc:docMk/>
            <pc:sldMk cId="3169399190" sldId="931"/>
            <ac:spMk id="2" creationId="{72C9679D-AC98-49D5-8E8C-7780C990708D}"/>
          </ac:spMkLst>
        </pc:spChg>
      </pc:sldChg>
      <pc:sldChg chg="addSp delSp modSp add">
        <pc:chgData name="Diana Sekaggya-Bagarukayo" userId="4eb634f4-0993-4732-b9ee-5a8b9d0a5fb2" providerId="ADAL" clId="{F0F053F4-BB33-4F4B-83CA-C9E875DE77E1}" dt="2019-08-21T13:31:11.163" v="1195" actId="14100"/>
        <pc:sldMkLst>
          <pc:docMk/>
          <pc:sldMk cId="3703132587" sldId="932"/>
        </pc:sldMkLst>
        <pc:spChg chg="mod">
          <ac:chgData name="Diana Sekaggya-Bagarukayo" userId="4eb634f4-0993-4732-b9ee-5a8b9d0a5fb2" providerId="ADAL" clId="{F0F053F4-BB33-4F4B-83CA-C9E875DE77E1}" dt="2019-08-21T13:28:21.127" v="1061" actId="207"/>
          <ac:spMkLst>
            <pc:docMk/>
            <pc:sldMk cId="3703132587" sldId="932"/>
            <ac:spMk id="2" creationId="{1A127491-CC7D-4A5E-B763-5026F53FD6B1}"/>
          </ac:spMkLst>
        </pc:spChg>
        <pc:spChg chg="add del mod">
          <ac:chgData name="Diana Sekaggya-Bagarukayo" userId="4eb634f4-0993-4732-b9ee-5a8b9d0a5fb2" providerId="ADAL" clId="{F0F053F4-BB33-4F4B-83CA-C9E875DE77E1}" dt="2019-08-21T13:31:11.163" v="1195" actId="14100"/>
          <ac:spMkLst>
            <pc:docMk/>
            <pc:sldMk cId="3703132587" sldId="932"/>
            <ac:spMk id="3" creationId="{8AECEC84-30DA-4D37-8FA3-753A48EC6D22}"/>
          </ac:spMkLst>
        </pc:spChg>
      </pc:sldChg>
      <pc:sldChg chg="addSp delSp modSp add">
        <pc:chgData name="Diana Sekaggya-Bagarukayo" userId="4eb634f4-0993-4732-b9ee-5a8b9d0a5fb2" providerId="ADAL" clId="{F0F053F4-BB33-4F4B-83CA-C9E875DE77E1}" dt="2019-08-21T13:37:31.560" v="1273" actId="20577"/>
        <pc:sldMkLst>
          <pc:docMk/>
          <pc:sldMk cId="94584801" sldId="933"/>
        </pc:sldMkLst>
        <pc:spChg chg="mod">
          <ac:chgData name="Diana Sekaggya-Bagarukayo" userId="4eb634f4-0993-4732-b9ee-5a8b9d0a5fb2" providerId="ADAL" clId="{F0F053F4-BB33-4F4B-83CA-C9E875DE77E1}" dt="2019-08-21T13:20:13.327" v="1003" actId="207"/>
          <ac:spMkLst>
            <pc:docMk/>
            <pc:sldMk cId="94584801" sldId="933"/>
            <ac:spMk id="2" creationId="{CD37105B-20C2-47B3-8F86-125AC3A4C2CE}"/>
          </ac:spMkLst>
        </pc:spChg>
        <pc:spChg chg="del">
          <ac:chgData name="Diana Sekaggya-Bagarukayo" userId="4eb634f4-0993-4732-b9ee-5a8b9d0a5fb2" providerId="ADAL" clId="{F0F053F4-BB33-4F4B-83CA-C9E875DE77E1}" dt="2019-08-21T00:02:30.965" v="630"/>
          <ac:spMkLst>
            <pc:docMk/>
            <pc:sldMk cId="94584801" sldId="933"/>
            <ac:spMk id="3" creationId="{AAC28B4F-5CFA-41D1-99A2-52AA2F84847D}"/>
          </ac:spMkLst>
        </pc:spChg>
        <pc:spChg chg="add del mod">
          <ac:chgData name="Diana Sekaggya-Bagarukayo" userId="4eb634f4-0993-4732-b9ee-5a8b9d0a5fb2" providerId="ADAL" clId="{F0F053F4-BB33-4F4B-83CA-C9E875DE77E1}" dt="2019-08-21T13:19:45.935" v="998"/>
          <ac:spMkLst>
            <pc:docMk/>
            <pc:sldMk cId="94584801" sldId="933"/>
            <ac:spMk id="5" creationId="{FBF1626B-D28A-4153-B60B-0A29B174C3F6}"/>
          </ac:spMkLst>
        </pc:spChg>
        <pc:spChg chg="add mod">
          <ac:chgData name="Diana Sekaggya-Bagarukayo" userId="4eb634f4-0993-4732-b9ee-5a8b9d0a5fb2" providerId="ADAL" clId="{F0F053F4-BB33-4F4B-83CA-C9E875DE77E1}" dt="2019-08-21T13:37:31.560" v="1273" actId="20577"/>
          <ac:spMkLst>
            <pc:docMk/>
            <pc:sldMk cId="94584801" sldId="933"/>
            <ac:spMk id="6" creationId="{56D29E01-763A-411A-A822-3F2361473626}"/>
          </ac:spMkLst>
        </pc:spChg>
        <pc:picChg chg="add mod modCrop">
          <ac:chgData name="Diana Sekaggya-Bagarukayo" userId="4eb634f4-0993-4732-b9ee-5a8b9d0a5fb2" providerId="ADAL" clId="{F0F053F4-BB33-4F4B-83CA-C9E875DE77E1}" dt="2019-08-21T13:22:00.821" v="1034" actId="14100"/>
          <ac:picMkLst>
            <pc:docMk/>
            <pc:sldMk cId="94584801" sldId="933"/>
            <ac:picMk id="4" creationId="{6CF365D7-F174-4A0B-9504-794D7575F8F0}"/>
          </ac:picMkLst>
        </pc:picChg>
      </pc:sldChg>
      <pc:sldChg chg="addSp modSp add ord">
        <pc:chgData name="Diana Sekaggya-Bagarukayo" userId="4eb634f4-0993-4732-b9ee-5a8b9d0a5fb2" providerId="ADAL" clId="{F0F053F4-BB33-4F4B-83CA-C9E875DE77E1}" dt="2019-08-21T13:23:45.517" v="1044" actId="1076"/>
        <pc:sldMkLst>
          <pc:docMk/>
          <pc:sldMk cId="3564477004" sldId="934"/>
        </pc:sldMkLst>
        <pc:picChg chg="add mod modCrop">
          <ac:chgData name="Diana Sekaggya-Bagarukayo" userId="4eb634f4-0993-4732-b9ee-5a8b9d0a5fb2" providerId="ADAL" clId="{F0F053F4-BB33-4F4B-83CA-C9E875DE77E1}" dt="2019-08-21T13:23:45.517" v="1044" actId="1076"/>
          <ac:picMkLst>
            <pc:docMk/>
            <pc:sldMk cId="3564477004" sldId="934"/>
            <ac:picMk id="3" creationId="{95D053CC-5C6C-4500-BB62-AAF01B955265}"/>
          </ac:picMkLst>
        </pc:pic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oleObject" Target="file:///E:\Martin\Projects\WB\Africa%202015\CN-Regional%20AAA%20on%20Quality%20Education\Topics\SSA%20Regional%20DB\scripts\analysis-digital%20economy\slides\Slides-ICT%20presentation-rev.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E:\Martin\Projects\WB\Africa%202015\CN-Regional%20AAA%20on%20Quality%20Education\Topics\SSA%20Regional%20DB\scripts\analysis-digital%20economy\slides\Slides-ICT%20presentation-rev.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E:\Martin\Projects\WB\Africa%202015\CN-Regional%20AAA%20on%20Quality%20Education\Topics\SSA%20Regional%20DB\scripts\analysis-digital%20economy\slides\Slides-ICT%20presentation-rev.xlsx"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2"/>
          <c:order val="2"/>
          <c:tx>
            <c:strRef>
              <c:f>'Slide INT Bandwidth (clusters)'!$G$4</c:f>
              <c:strCache>
                <c:ptCount val="1"/>
                <c:pt idx="0">
                  <c:v>compators</c:v>
                </c:pt>
              </c:strCache>
            </c:strRef>
          </c:tx>
          <c:spPr>
            <a:solidFill>
              <a:schemeClr val="accent5">
                <a:lumMod val="20000"/>
                <a:lumOff val="80000"/>
              </a:schemeClr>
            </a:solidFill>
            <a:ln w="28575">
              <a:noFill/>
            </a:ln>
          </c:spPr>
          <c:invertIfNegative val="0"/>
          <c:cat>
            <c:strRef>
              <c:f>'Slide INT Bandwidth (clusters)'!$D$5:$D$36</c:f>
              <c:strCache>
                <c:ptCount val="32"/>
                <c:pt idx="0">
                  <c:v>Korea, Rep.</c:v>
                </c:pt>
                <c:pt idx="1">
                  <c:v>Malaysia</c:v>
                </c:pt>
                <c:pt idx="2">
                  <c:v>Vietnam</c:v>
                </c:pt>
                <c:pt idx="3">
                  <c:v>India</c:v>
                </c:pt>
                <c:pt idx="4">
                  <c:v>South Africa</c:v>
                </c:pt>
                <c:pt idx="5">
                  <c:v>Namibia</c:v>
                </c:pt>
                <c:pt idx="6">
                  <c:v>Mauritius</c:v>
                </c:pt>
                <c:pt idx="7">
                  <c:v>Kenya</c:v>
                </c:pt>
                <c:pt idx="8">
                  <c:v>Botswana</c:v>
                </c:pt>
                <c:pt idx="9">
                  <c:v>Ghana</c:v>
                </c:pt>
                <c:pt idx="10">
                  <c:v>Rwanda</c:v>
                </c:pt>
                <c:pt idx="11">
                  <c:v>Senegal</c:v>
                </c:pt>
                <c:pt idx="12">
                  <c:v>Tanzania</c:v>
                </c:pt>
                <c:pt idx="13">
                  <c:v>Cote d'Ivoire</c:v>
                </c:pt>
                <c:pt idx="14">
                  <c:v>Lesotho</c:v>
                </c:pt>
                <c:pt idx="15">
                  <c:v>Uganda</c:v>
                </c:pt>
                <c:pt idx="16">
                  <c:v>Zimbabwe</c:v>
                </c:pt>
                <c:pt idx="17">
                  <c:v>Burkina Faso</c:v>
                </c:pt>
                <c:pt idx="18">
                  <c:v>Benin</c:v>
                </c:pt>
                <c:pt idx="19">
                  <c:v>Guinea</c:v>
                </c:pt>
                <c:pt idx="20">
                  <c:v>Mali</c:v>
                </c:pt>
                <c:pt idx="21">
                  <c:v>Cameroon</c:v>
                </c:pt>
                <c:pt idx="22">
                  <c:v>Mauritania</c:v>
                </c:pt>
                <c:pt idx="23">
                  <c:v>Mozambique</c:v>
                </c:pt>
                <c:pt idx="24">
                  <c:v>Burundi</c:v>
                </c:pt>
                <c:pt idx="25">
                  <c:v>Liberia</c:v>
                </c:pt>
                <c:pt idx="26">
                  <c:v>Ethiopia</c:v>
                </c:pt>
                <c:pt idx="27">
                  <c:v>Malawi</c:v>
                </c:pt>
                <c:pt idx="28">
                  <c:v>Angola</c:v>
                </c:pt>
                <c:pt idx="29">
                  <c:v>Nigeria</c:v>
                </c:pt>
                <c:pt idx="30">
                  <c:v>Chad</c:v>
                </c:pt>
                <c:pt idx="31">
                  <c:v>Madagascar</c:v>
                </c:pt>
              </c:strCache>
            </c:strRef>
          </c:cat>
          <c:val>
            <c:numRef>
              <c:f>'Slide INT Bandwidth (clusters)'!$G$5:$G$36</c:f>
              <c:numCache>
                <c:formatCode>0.0</c:formatCode>
                <c:ptCount val="32"/>
                <c:pt idx="0">
                  <c:v>150</c:v>
                </c:pt>
                <c:pt idx="1">
                  <c:v>150</c:v>
                </c:pt>
                <c:pt idx="2">
                  <c:v>150</c:v>
                </c:pt>
                <c:pt idx="3">
                  <c:v>150</c:v>
                </c:pt>
              </c:numCache>
            </c:numRef>
          </c:val>
          <c:extLst>
            <c:ext xmlns:c16="http://schemas.microsoft.com/office/drawing/2014/chart" uri="{C3380CC4-5D6E-409C-BE32-E72D297353CC}">
              <c16:uniqueId val="{00000000-92D4-48A0-9803-39189EBDD70A}"/>
            </c:ext>
          </c:extLst>
        </c:ser>
        <c:ser>
          <c:idx val="3"/>
          <c:order val="3"/>
          <c:tx>
            <c:strRef>
              <c:f>'Slide INT Bandwidth (clusters)'!$H$4</c:f>
              <c:strCache>
                <c:ptCount val="1"/>
                <c:pt idx="0">
                  <c:v>1</c:v>
                </c:pt>
              </c:strCache>
            </c:strRef>
          </c:tx>
          <c:spPr>
            <a:solidFill>
              <a:schemeClr val="bg2">
                <a:lumMod val="90000"/>
              </a:schemeClr>
            </a:solidFill>
            <a:ln w="28575">
              <a:noFill/>
            </a:ln>
          </c:spPr>
          <c:invertIfNegative val="0"/>
          <c:cat>
            <c:strRef>
              <c:f>'Slide INT Bandwidth (clusters)'!$D$5:$D$36</c:f>
              <c:strCache>
                <c:ptCount val="32"/>
                <c:pt idx="0">
                  <c:v>Korea, Rep.</c:v>
                </c:pt>
                <c:pt idx="1">
                  <c:v>Malaysia</c:v>
                </c:pt>
                <c:pt idx="2">
                  <c:v>Vietnam</c:v>
                </c:pt>
                <c:pt idx="3">
                  <c:v>India</c:v>
                </c:pt>
                <c:pt idx="4">
                  <c:v>South Africa</c:v>
                </c:pt>
                <c:pt idx="5">
                  <c:v>Namibia</c:v>
                </c:pt>
                <c:pt idx="6">
                  <c:v>Mauritius</c:v>
                </c:pt>
                <c:pt idx="7">
                  <c:v>Kenya</c:v>
                </c:pt>
                <c:pt idx="8">
                  <c:v>Botswana</c:v>
                </c:pt>
                <c:pt idx="9">
                  <c:v>Ghana</c:v>
                </c:pt>
                <c:pt idx="10">
                  <c:v>Rwanda</c:v>
                </c:pt>
                <c:pt idx="11">
                  <c:v>Senegal</c:v>
                </c:pt>
                <c:pt idx="12">
                  <c:v>Tanzania</c:v>
                </c:pt>
                <c:pt idx="13">
                  <c:v>Cote d'Ivoire</c:v>
                </c:pt>
                <c:pt idx="14">
                  <c:v>Lesotho</c:v>
                </c:pt>
                <c:pt idx="15">
                  <c:v>Uganda</c:v>
                </c:pt>
                <c:pt idx="16">
                  <c:v>Zimbabwe</c:v>
                </c:pt>
                <c:pt idx="17">
                  <c:v>Burkina Faso</c:v>
                </c:pt>
                <c:pt idx="18">
                  <c:v>Benin</c:v>
                </c:pt>
                <c:pt idx="19">
                  <c:v>Guinea</c:v>
                </c:pt>
                <c:pt idx="20">
                  <c:v>Mali</c:v>
                </c:pt>
                <c:pt idx="21">
                  <c:v>Cameroon</c:v>
                </c:pt>
                <c:pt idx="22">
                  <c:v>Mauritania</c:v>
                </c:pt>
                <c:pt idx="23">
                  <c:v>Mozambique</c:v>
                </c:pt>
                <c:pt idx="24">
                  <c:v>Burundi</c:v>
                </c:pt>
                <c:pt idx="25">
                  <c:v>Liberia</c:v>
                </c:pt>
                <c:pt idx="26">
                  <c:v>Ethiopia</c:v>
                </c:pt>
                <c:pt idx="27">
                  <c:v>Malawi</c:v>
                </c:pt>
                <c:pt idx="28">
                  <c:v>Angola</c:v>
                </c:pt>
                <c:pt idx="29">
                  <c:v>Nigeria</c:v>
                </c:pt>
                <c:pt idx="30">
                  <c:v>Chad</c:v>
                </c:pt>
                <c:pt idx="31">
                  <c:v>Madagascar</c:v>
                </c:pt>
              </c:strCache>
            </c:strRef>
          </c:cat>
          <c:val>
            <c:numRef>
              <c:f>'Slide INT Bandwidth (clusters)'!$H$5:$H$36</c:f>
              <c:numCache>
                <c:formatCode>General</c:formatCode>
                <c:ptCount val="32"/>
                <c:pt idx="4" formatCode="0.0">
                  <c:v>150</c:v>
                </c:pt>
                <c:pt idx="5" formatCode="0.0">
                  <c:v>150</c:v>
                </c:pt>
                <c:pt idx="6" formatCode="0.0">
                  <c:v>150</c:v>
                </c:pt>
                <c:pt idx="7" formatCode="0.0">
                  <c:v>150</c:v>
                </c:pt>
                <c:pt idx="8" formatCode="0.0">
                  <c:v>150</c:v>
                </c:pt>
                <c:pt idx="9" formatCode="0.0">
                  <c:v>150</c:v>
                </c:pt>
                <c:pt idx="10" formatCode="0.0">
                  <c:v>#N/A</c:v>
                </c:pt>
                <c:pt idx="11" formatCode="0.0">
                  <c:v>#N/A</c:v>
                </c:pt>
                <c:pt idx="12" formatCode="0.0">
                  <c:v>#N/A</c:v>
                </c:pt>
                <c:pt idx="13" formatCode="0.0">
                  <c:v>#N/A</c:v>
                </c:pt>
                <c:pt idx="14" formatCode="0.0">
                  <c:v>#N/A</c:v>
                </c:pt>
                <c:pt idx="15" formatCode="0.0">
                  <c:v>#N/A</c:v>
                </c:pt>
                <c:pt idx="16" formatCode="0.0">
                  <c:v>#N/A</c:v>
                </c:pt>
                <c:pt idx="17" formatCode="0.0">
                  <c:v>#N/A</c:v>
                </c:pt>
                <c:pt idx="18" formatCode="0.0">
                  <c:v>#N/A</c:v>
                </c:pt>
                <c:pt idx="19" formatCode="0.0">
                  <c:v>#N/A</c:v>
                </c:pt>
                <c:pt idx="20" formatCode="0.0">
                  <c:v>#N/A</c:v>
                </c:pt>
                <c:pt idx="21" formatCode="0.0">
                  <c:v>#N/A</c:v>
                </c:pt>
                <c:pt idx="22" formatCode="0.0">
                  <c:v>#N/A</c:v>
                </c:pt>
                <c:pt idx="23" formatCode="0.0">
                  <c:v>#N/A</c:v>
                </c:pt>
                <c:pt idx="24" formatCode="0.0">
                  <c:v>#N/A</c:v>
                </c:pt>
                <c:pt idx="25" formatCode="0.0">
                  <c:v>#N/A</c:v>
                </c:pt>
                <c:pt idx="26" formatCode="0.0">
                  <c:v>#N/A</c:v>
                </c:pt>
                <c:pt idx="27" formatCode="0.0">
                  <c:v>#N/A</c:v>
                </c:pt>
                <c:pt idx="28" formatCode="0.0">
                  <c:v>#N/A</c:v>
                </c:pt>
                <c:pt idx="29" formatCode="0.0">
                  <c:v>#N/A</c:v>
                </c:pt>
                <c:pt idx="30" formatCode="0.0">
                  <c:v>#N/A</c:v>
                </c:pt>
                <c:pt idx="31" formatCode="0.0">
                  <c:v>#N/A</c:v>
                </c:pt>
              </c:numCache>
            </c:numRef>
          </c:val>
          <c:extLst>
            <c:ext xmlns:c16="http://schemas.microsoft.com/office/drawing/2014/chart" uri="{C3380CC4-5D6E-409C-BE32-E72D297353CC}">
              <c16:uniqueId val="{00000001-92D4-48A0-9803-39189EBDD70A}"/>
            </c:ext>
          </c:extLst>
        </c:ser>
        <c:ser>
          <c:idx val="4"/>
          <c:order val="4"/>
          <c:tx>
            <c:strRef>
              <c:f>'Slide INT Bandwidth (clusters)'!$I$4</c:f>
              <c:strCache>
                <c:ptCount val="1"/>
                <c:pt idx="0">
                  <c:v>2</c:v>
                </c:pt>
              </c:strCache>
            </c:strRef>
          </c:tx>
          <c:spPr>
            <a:solidFill>
              <a:schemeClr val="bg2">
                <a:lumMod val="75000"/>
              </a:schemeClr>
            </a:solidFill>
            <a:ln w="28575">
              <a:noFill/>
            </a:ln>
          </c:spPr>
          <c:invertIfNegative val="0"/>
          <c:cat>
            <c:strRef>
              <c:f>'Slide INT Bandwidth (clusters)'!$D$5:$D$36</c:f>
              <c:strCache>
                <c:ptCount val="32"/>
                <c:pt idx="0">
                  <c:v>Korea, Rep.</c:v>
                </c:pt>
                <c:pt idx="1">
                  <c:v>Malaysia</c:v>
                </c:pt>
                <c:pt idx="2">
                  <c:v>Vietnam</c:v>
                </c:pt>
                <c:pt idx="3">
                  <c:v>India</c:v>
                </c:pt>
                <c:pt idx="4">
                  <c:v>South Africa</c:v>
                </c:pt>
                <c:pt idx="5">
                  <c:v>Namibia</c:v>
                </c:pt>
                <c:pt idx="6">
                  <c:v>Mauritius</c:v>
                </c:pt>
                <c:pt idx="7">
                  <c:v>Kenya</c:v>
                </c:pt>
                <c:pt idx="8">
                  <c:v>Botswana</c:v>
                </c:pt>
                <c:pt idx="9">
                  <c:v>Ghana</c:v>
                </c:pt>
                <c:pt idx="10">
                  <c:v>Rwanda</c:v>
                </c:pt>
                <c:pt idx="11">
                  <c:v>Senegal</c:v>
                </c:pt>
                <c:pt idx="12">
                  <c:v>Tanzania</c:v>
                </c:pt>
                <c:pt idx="13">
                  <c:v>Cote d'Ivoire</c:v>
                </c:pt>
                <c:pt idx="14">
                  <c:v>Lesotho</c:v>
                </c:pt>
                <c:pt idx="15">
                  <c:v>Uganda</c:v>
                </c:pt>
                <c:pt idx="16">
                  <c:v>Zimbabwe</c:v>
                </c:pt>
                <c:pt idx="17">
                  <c:v>Burkina Faso</c:v>
                </c:pt>
                <c:pt idx="18">
                  <c:v>Benin</c:v>
                </c:pt>
                <c:pt idx="19">
                  <c:v>Guinea</c:v>
                </c:pt>
                <c:pt idx="20">
                  <c:v>Mali</c:v>
                </c:pt>
                <c:pt idx="21">
                  <c:v>Cameroon</c:v>
                </c:pt>
                <c:pt idx="22">
                  <c:v>Mauritania</c:v>
                </c:pt>
                <c:pt idx="23">
                  <c:v>Mozambique</c:v>
                </c:pt>
                <c:pt idx="24">
                  <c:v>Burundi</c:v>
                </c:pt>
                <c:pt idx="25">
                  <c:v>Liberia</c:v>
                </c:pt>
                <c:pt idx="26">
                  <c:v>Ethiopia</c:v>
                </c:pt>
                <c:pt idx="27">
                  <c:v>Malawi</c:v>
                </c:pt>
                <c:pt idx="28">
                  <c:v>Angola</c:v>
                </c:pt>
                <c:pt idx="29">
                  <c:v>Nigeria</c:v>
                </c:pt>
                <c:pt idx="30">
                  <c:v>Chad</c:v>
                </c:pt>
                <c:pt idx="31">
                  <c:v>Madagascar</c:v>
                </c:pt>
              </c:strCache>
            </c:strRef>
          </c:cat>
          <c:val>
            <c:numRef>
              <c:f>'Slide INT Bandwidth (clusters)'!$I$5:$I$36</c:f>
              <c:numCache>
                <c:formatCode>General</c:formatCode>
                <c:ptCount val="32"/>
                <c:pt idx="4" formatCode="0.0">
                  <c:v>#N/A</c:v>
                </c:pt>
                <c:pt idx="5" formatCode="0.0">
                  <c:v>#N/A</c:v>
                </c:pt>
                <c:pt idx="6" formatCode="0.0">
                  <c:v>#N/A</c:v>
                </c:pt>
                <c:pt idx="7" formatCode="0.0">
                  <c:v>#N/A</c:v>
                </c:pt>
                <c:pt idx="8" formatCode="0.0">
                  <c:v>#N/A</c:v>
                </c:pt>
                <c:pt idx="9" formatCode="0.0">
                  <c:v>#N/A</c:v>
                </c:pt>
                <c:pt idx="10" formatCode="0.0">
                  <c:v>150</c:v>
                </c:pt>
                <c:pt idx="11" formatCode="0.0">
                  <c:v>150</c:v>
                </c:pt>
                <c:pt idx="12" formatCode="0.0">
                  <c:v>150</c:v>
                </c:pt>
                <c:pt idx="13" formatCode="0.0">
                  <c:v>150</c:v>
                </c:pt>
                <c:pt idx="14" formatCode="0.0">
                  <c:v>150</c:v>
                </c:pt>
                <c:pt idx="15" formatCode="0.0">
                  <c:v>150</c:v>
                </c:pt>
                <c:pt idx="16" formatCode="0.0">
                  <c:v>150</c:v>
                </c:pt>
                <c:pt idx="17" formatCode="0.0">
                  <c:v>150</c:v>
                </c:pt>
                <c:pt idx="18" formatCode="0.0">
                  <c:v>150</c:v>
                </c:pt>
                <c:pt idx="19" formatCode="0.0">
                  <c:v>150</c:v>
                </c:pt>
                <c:pt idx="20" formatCode="0.0">
                  <c:v>150</c:v>
                </c:pt>
                <c:pt idx="21" formatCode="0.0">
                  <c:v>150</c:v>
                </c:pt>
                <c:pt idx="22" formatCode="0.0">
                  <c:v>150</c:v>
                </c:pt>
                <c:pt idx="23" formatCode="0.0">
                  <c:v>#N/A</c:v>
                </c:pt>
                <c:pt idx="24" formatCode="0.0">
                  <c:v>#N/A</c:v>
                </c:pt>
                <c:pt idx="25" formatCode="0.0">
                  <c:v>#N/A</c:v>
                </c:pt>
                <c:pt idx="26" formatCode="0.0">
                  <c:v>#N/A</c:v>
                </c:pt>
                <c:pt idx="27" formatCode="0.0">
                  <c:v>#N/A</c:v>
                </c:pt>
                <c:pt idx="28" formatCode="0.0">
                  <c:v>#N/A</c:v>
                </c:pt>
                <c:pt idx="29" formatCode="0.0">
                  <c:v>#N/A</c:v>
                </c:pt>
                <c:pt idx="30" formatCode="0.0">
                  <c:v>#N/A</c:v>
                </c:pt>
                <c:pt idx="31" formatCode="0.0">
                  <c:v>#N/A</c:v>
                </c:pt>
              </c:numCache>
            </c:numRef>
          </c:val>
          <c:extLst>
            <c:ext xmlns:c16="http://schemas.microsoft.com/office/drawing/2014/chart" uri="{C3380CC4-5D6E-409C-BE32-E72D297353CC}">
              <c16:uniqueId val="{00000002-92D4-48A0-9803-39189EBDD70A}"/>
            </c:ext>
          </c:extLst>
        </c:ser>
        <c:ser>
          <c:idx val="5"/>
          <c:order val="5"/>
          <c:tx>
            <c:strRef>
              <c:f>'Slide INT Bandwidth (clusters)'!$J$4</c:f>
              <c:strCache>
                <c:ptCount val="1"/>
                <c:pt idx="0">
                  <c:v>3</c:v>
                </c:pt>
              </c:strCache>
            </c:strRef>
          </c:tx>
          <c:spPr>
            <a:solidFill>
              <a:schemeClr val="accent6">
                <a:lumMod val="60000"/>
                <a:lumOff val="40000"/>
              </a:schemeClr>
            </a:solidFill>
            <a:ln w="28575">
              <a:noFill/>
            </a:ln>
          </c:spPr>
          <c:invertIfNegative val="0"/>
          <c:cat>
            <c:strRef>
              <c:f>'Slide INT Bandwidth (clusters)'!$D$5:$D$36</c:f>
              <c:strCache>
                <c:ptCount val="32"/>
                <c:pt idx="0">
                  <c:v>Korea, Rep.</c:v>
                </c:pt>
                <c:pt idx="1">
                  <c:v>Malaysia</c:v>
                </c:pt>
                <c:pt idx="2">
                  <c:v>Vietnam</c:v>
                </c:pt>
                <c:pt idx="3">
                  <c:v>India</c:v>
                </c:pt>
                <c:pt idx="4">
                  <c:v>South Africa</c:v>
                </c:pt>
                <c:pt idx="5">
                  <c:v>Namibia</c:v>
                </c:pt>
                <c:pt idx="6">
                  <c:v>Mauritius</c:v>
                </c:pt>
                <c:pt idx="7">
                  <c:v>Kenya</c:v>
                </c:pt>
                <c:pt idx="8">
                  <c:v>Botswana</c:v>
                </c:pt>
                <c:pt idx="9">
                  <c:v>Ghana</c:v>
                </c:pt>
                <c:pt idx="10">
                  <c:v>Rwanda</c:v>
                </c:pt>
                <c:pt idx="11">
                  <c:v>Senegal</c:v>
                </c:pt>
                <c:pt idx="12">
                  <c:v>Tanzania</c:v>
                </c:pt>
                <c:pt idx="13">
                  <c:v>Cote d'Ivoire</c:v>
                </c:pt>
                <c:pt idx="14">
                  <c:v>Lesotho</c:v>
                </c:pt>
                <c:pt idx="15">
                  <c:v>Uganda</c:v>
                </c:pt>
                <c:pt idx="16">
                  <c:v>Zimbabwe</c:v>
                </c:pt>
                <c:pt idx="17">
                  <c:v>Burkina Faso</c:v>
                </c:pt>
                <c:pt idx="18">
                  <c:v>Benin</c:v>
                </c:pt>
                <c:pt idx="19">
                  <c:v>Guinea</c:v>
                </c:pt>
                <c:pt idx="20">
                  <c:v>Mali</c:v>
                </c:pt>
                <c:pt idx="21">
                  <c:v>Cameroon</c:v>
                </c:pt>
                <c:pt idx="22">
                  <c:v>Mauritania</c:v>
                </c:pt>
                <c:pt idx="23">
                  <c:v>Mozambique</c:v>
                </c:pt>
                <c:pt idx="24">
                  <c:v>Burundi</c:v>
                </c:pt>
                <c:pt idx="25">
                  <c:v>Liberia</c:v>
                </c:pt>
                <c:pt idx="26">
                  <c:v>Ethiopia</c:v>
                </c:pt>
                <c:pt idx="27">
                  <c:v>Malawi</c:v>
                </c:pt>
                <c:pt idx="28">
                  <c:v>Angola</c:v>
                </c:pt>
                <c:pt idx="29">
                  <c:v>Nigeria</c:v>
                </c:pt>
                <c:pt idx="30">
                  <c:v>Chad</c:v>
                </c:pt>
                <c:pt idx="31">
                  <c:v>Madagascar</c:v>
                </c:pt>
              </c:strCache>
            </c:strRef>
          </c:cat>
          <c:val>
            <c:numRef>
              <c:f>'Slide INT Bandwidth (clusters)'!$J$5:$J$36</c:f>
              <c:numCache>
                <c:formatCode>General</c:formatCode>
                <c:ptCount val="32"/>
                <c:pt idx="4" formatCode="0.0">
                  <c:v>#N/A</c:v>
                </c:pt>
                <c:pt idx="5" formatCode="0.0">
                  <c:v>#N/A</c:v>
                </c:pt>
                <c:pt idx="6" formatCode="0.0">
                  <c:v>#N/A</c:v>
                </c:pt>
                <c:pt idx="7" formatCode="0.0">
                  <c:v>#N/A</c:v>
                </c:pt>
                <c:pt idx="8" formatCode="0.0">
                  <c:v>#N/A</c:v>
                </c:pt>
                <c:pt idx="9" formatCode="0.0">
                  <c:v>#N/A</c:v>
                </c:pt>
                <c:pt idx="10" formatCode="0.0">
                  <c:v>#N/A</c:v>
                </c:pt>
                <c:pt idx="11" formatCode="0.0">
                  <c:v>#N/A</c:v>
                </c:pt>
                <c:pt idx="12" formatCode="0.0">
                  <c:v>#N/A</c:v>
                </c:pt>
                <c:pt idx="13" formatCode="0.0">
                  <c:v>#N/A</c:v>
                </c:pt>
                <c:pt idx="14" formatCode="0.0">
                  <c:v>#N/A</c:v>
                </c:pt>
                <c:pt idx="15" formatCode="0.0">
                  <c:v>#N/A</c:v>
                </c:pt>
                <c:pt idx="16" formatCode="0.0">
                  <c:v>#N/A</c:v>
                </c:pt>
                <c:pt idx="17" formatCode="0.0">
                  <c:v>#N/A</c:v>
                </c:pt>
                <c:pt idx="18" formatCode="0.0">
                  <c:v>#N/A</c:v>
                </c:pt>
                <c:pt idx="19" formatCode="0.0">
                  <c:v>#N/A</c:v>
                </c:pt>
                <c:pt idx="20" formatCode="0.0">
                  <c:v>#N/A</c:v>
                </c:pt>
                <c:pt idx="21" formatCode="0.0">
                  <c:v>#N/A</c:v>
                </c:pt>
                <c:pt idx="22" formatCode="0.0">
                  <c:v>#N/A</c:v>
                </c:pt>
                <c:pt idx="23" formatCode="0.0">
                  <c:v>150</c:v>
                </c:pt>
                <c:pt idx="24" formatCode="0.0">
                  <c:v>150</c:v>
                </c:pt>
                <c:pt idx="25" formatCode="0.0">
                  <c:v>150</c:v>
                </c:pt>
                <c:pt idx="26" formatCode="0.0">
                  <c:v>150</c:v>
                </c:pt>
                <c:pt idx="27" formatCode="0.0">
                  <c:v>150</c:v>
                </c:pt>
                <c:pt idx="28" formatCode="0.0">
                  <c:v>150</c:v>
                </c:pt>
                <c:pt idx="29" formatCode="0.0">
                  <c:v>150</c:v>
                </c:pt>
                <c:pt idx="30" formatCode="0.0">
                  <c:v>150</c:v>
                </c:pt>
                <c:pt idx="31" formatCode="0.0">
                  <c:v>150</c:v>
                </c:pt>
              </c:numCache>
            </c:numRef>
          </c:val>
          <c:extLst>
            <c:ext xmlns:c16="http://schemas.microsoft.com/office/drawing/2014/chart" uri="{C3380CC4-5D6E-409C-BE32-E72D297353CC}">
              <c16:uniqueId val="{00000003-92D4-48A0-9803-39189EBDD70A}"/>
            </c:ext>
          </c:extLst>
        </c:ser>
        <c:dLbls>
          <c:showLegendKey val="0"/>
          <c:showVal val="0"/>
          <c:showCatName val="0"/>
          <c:showSerName val="0"/>
          <c:showPercent val="0"/>
          <c:showBubbleSize val="0"/>
        </c:dLbls>
        <c:gapWidth val="0"/>
        <c:overlap val="100"/>
        <c:axId val="147455360"/>
        <c:axId val="147653760"/>
      </c:barChart>
      <c:lineChart>
        <c:grouping val="standard"/>
        <c:varyColors val="0"/>
        <c:ser>
          <c:idx val="0"/>
          <c:order val="0"/>
          <c:tx>
            <c:strRef>
              <c:f>'Slide INT Bandwidth (clusters)'!$E$4</c:f>
              <c:strCache>
                <c:ptCount val="1"/>
                <c:pt idx="0">
                  <c:v>value_comparator</c:v>
                </c:pt>
              </c:strCache>
            </c:strRef>
          </c:tx>
          <c:spPr>
            <a:ln>
              <a:noFill/>
            </a:ln>
          </c:spPr>
          <c:marker>
            <c:symbol val="circle"/>
            <c:size val="7"/>
            <c:spPr>
              <a:solidFill>
                <a:schemeClr val="accent5">
                  <a:lumMod val="50000"/>
                </a:schemeClr>
              </a:solidFill>
              <a:ln>
                <a:noFill/>
              </a:ln>
            </c:spPr>
          </c:marker>
          <c:cat>
            <c:strRef>
              <c:f>'Slide INT Bandwidth (clusters)'!$D$5:$D$36</c:f>
              <c:strCache>
                <c:ptCount val="32"/>
                <c:pt idx="0">
                  <c:v>Korea, Rep.</c:v>
                </c:pt>
                <c:pt idx="1">
                  <c:v>Malaysia</c:v>
                </c:pt>
                <c:pt idx="2">
                  <c:v>Vietnam</c:v>
                </c:pt>
                <c:pt idx="3">
                  <c:v>India</c:v>
                </c:pt>
                <c:pt idx="4">
                  <c:v>South Africa</c:v>
                </c:pt>
                <c:pt idx="5">
                  <c:v>Namibia</c:v>
                </c:pt>
                <c:pt idx="6">
                  <c:v>Mauritius</c:v>
                </c:pt>
                <c:pt idx="7">
                  <c:v>Kenya</c:v>
                </c:pt>
                <c:pt idx="8">
                  <c:v>Botswana</c:v>
                </c:pt>
                <c:pt idx="9">
                  <c:v>Ghana</c:v>
                </c:pt>
                <c:pt idx="10">
                  <c:v>Rwanda</c:v>
                </c:pt>
                <c:pt idx="11">
                  <c:v>Senegal</c:v>
                </c:pt>
                <c:pt idx="12">
                  <c:v>Tanzania</c:v>
                </c:pt>
                <c:pt idx="13">
                  <c:v>Cote d'Ivoire</c:v>
                </c:pt>
                <c:pt idx="14">
                  <c:v>Lesotho</c:v>
                </c:pt>
                <c:pt idx="15">
                  <c:v>Uganda</c:v>
                </c:pt>
                <c:pt idx="16">
                  <c:v>Zimbabwe</c:v>
                </c:pt>
                <c:pt idx="17">
                  <c:v>Burkina Faso</c:v>
                </c:pt>
                <c:pt idx="18">
                  <c:v>Benin</c:v>
                </c:pt>
                <c:pt idx="19">
                  <c:v>Guinea</c:v>
                </c:pt>
                <c:pt idx="20">
                  <c:v>Mali</c:v>
                </c:pt>
                <c:pt idx="21">
                  <c:v>Cameroon</c:v>
                </c:pt>
                <c:pt idx="22">
                  <c:v>Mauritania</c:v>
                </c:pt>
                <c:pt idx="23">
                  <c:v>Mozambique</c:v>
                </c:pt>
                <c:pt idx="24">
                  <c:v>Burundi</c:v>
                </c:pt>
                <c:pt idx="25">
                  <c:v>Liberia</c:v>
                </c:pt>
                <c:pt idx="26">
                  <c:v>Ethiopia</c:v>
                </c:pt>
                <c:pt idx="27">
                  <c:v>Malawi</c:v>
                </c:pt>
                <c:pt idx="28">
                  <c:v>Angola</c:v>
                </c:pt>
                <c:pt idx="29">
                  <c:v>Nigeria</c:v>
                </c:pt>
                <c:pt idx="30">
                  <c:v>Chad</c:v>
                </c:pt>
                <c:pt idx="31">
                  <c:v>Madagascar</c:v>
                </c:pt>
              </c:strCache>
            </c:strRef>
          </c:cat>
          <c:val>
            <c:numRef>
              <c:f>'Slide INT Bandwidth (clusters)'!$E$5:$E$36</c:f>
              <c:numCache>
                <c:formatCode>0.0</c:formatCode>
                <c:ptCount val="32"/>
                <c:pt idx="0">
                  <c:v>45.177730799999999</c:v>
                </c:pt>
                <c:pt idx="1">
                  <c:v>27.17301982</c:v>
                </c:pt>
                <c:pt idx="2">
                  <c:v>20.749019919999999</c:v>
                </c:pt>
                <c:pt idx="3">
                  <c:v>5.6765298629999998</c:v>
                </c:pt>
              </c:numCache>
            </c:numRef>
          </c:val>
          <c:smooth val="0"/>
          <c:extLst>
            <c:ext xmlns:c16="http://schemas.microsoft.com/office/drawing/2014/chart" uri="{C3380CC4-5D6E-409C-BE32-E72D297353CC}">
              <c16:uniqueId val="{00000004-92D4-48A0-9803-39189EBDD70A}"/>
            </c:ext>
          </c:extLst>
        </c:ser>
        <c:ser>
          <c:idx val="1"/>
          <c:order val="1"/>
          <c:tx>
            <c:strRef>
              <c:f>'Slide INT Bandwidth (clusters)'!$F$4</c:f>
              <c:strCache>
                <c:ptCount val="1"/>
                <c:pt idx="0">
                  <c:v>value_ssa</c:v>
                </c:pt>
              </c:strCache>
            </c:strRef>
          </c:tx>
          <c:spPr>
            <a:ln w="28575">
              <a:noFill/>
            </a:ln>
          </c:spPr>
          <c:marker>
            <c:symbol val="circle"/>
            <c:size val="8"/>
            <c:spPr>
              <a:solidFill>
                <a:srgbClr val="00B0F0"/>
              </a:solidFill>
              <a:ln>
                <a:noFill/>
              </a:ln>
            </c:spPr>
          </c:marker>
          <c:cat>
            <c:strRef>
              <c:f>'Slide INT Bandwidth (clusters)'!$D$5:$D$36</c:f>
              <c:strCache>
                <c:ptCount val="32"/>
                <c:pt idx="0">
                  <c:v>Korea, Rep.</c:v>
                </c:pt>
                <c:pt idx="1">
                  <c:v>Malaysia</c:v>
                </c:pt>
                <c:pt idx="2">
                  <c:v>Vietnam</c:v>
                </c:pt>
                <c:pt idx="3">
                  <c:v>India</c:v>
                </c:pt>
                <c:pt idx="4">
                  <c:v>South Africa</c:v>
                </c:pt>
                <c:pt idx="5">
                  <c:v>Namibia</c:v>
                </c:pt>
                <c:pt idx="6">
                  <c:v>Mauritius</c:v>
                </c:pt>
                <c:pt idx="7">
                  <c:v>Kenya</c:v>
                </c:pt>
                <c:pt idx="8">
                  <c:v>Botswana</c:v>
                </c:pt>
                <c:pt idx="9">
                  <c:v>Ghana</c:v>
                </c:pt>
                <c:pt idx="10">
                  <c:v>Rwanda</c:v>
                </c:pt>
                <c:pt idx="11">
                  <c:v>Senegal</c:v>
                </c:pt>
                <c:pt idx="12">
                  <c:v>Tanzania</c:v>
                </c:pt>
                <c:pt idx="13">
                  <c:v>Cote d'Ivoire</c:v>
                </c:pt>
                <c:pt idx="14">
                  <c:v>Lesotho</c:v>
                </c:pt>
                <c:pt idx="15">
                  <c:v>Uganda</c:v>
                </c:pt>
                <c:pt idx="16">
                  <c:v>Zimbabwe</c:v>
                </c:pt>
                <c:pt idx="17">
                  <c:v>Burkina Faso</c:v>
                </c:pt>
                <c:pt idx="18">
                  <c:v>Benin</c:v>
                </c:pt>
                <c:pt idx="19">
                  <c:v>Guinea</c:v>
                </c:pt>
                <c:pt idx="20">
                  <c:v>Mali</c:v>
                </c:pt>
                <c:pt idx="21">
                  <c:v>Cameroon</c:v>
                </c:pt>
                <c:pt idx="22">
                  <c:v>Mauritania</c:v>
                </c:pt>
                <c:pt idx="23">
                  <c:v>Mozambique</c:v>
                </c:pt>
                <c:pt idx="24">
                  <c:v>Burundi</c:v>
                </c:pt>
                <c:pt idx="25">
                  <c:v>Liberia</c:v>
                </c:pt>
                <c:pt idx="26">
                  <c:v>Ethiopia</c:v>
                </c:pt>
                <c:pt idx="27">
                  <c:v>Malawi</c:v>
                </c:pt>
                <c:pt idx="28">
                  <c:v>Angola</c:v>
                </c:pt>
                <c:pt idx="29">
                  <c:v>Nigeria</c:v>
                </c:pt>
                <c:pt idx="30">
                  <c:v>Chad</c:v>
                </c:pt>
                <c:pt idx="31">
                  <c:v>Madagascar</c:v>
                </c:pt>
              </c:strCache>
            </c:strRef>
          </c:cat>
          <c:val>
            <c:numRef>
              <c:f>'Slide INT Bandwidth (clusters)'!$F$5:$F$36</c:f>
              <c:numCache>
                <c:formatCode>General</c:formatCode>
                <c:ptCount val="32"/>
                <c:pt idx="4" formatCode="0.0">
                  <c:v>149.542</c:v>
                </c:pt>
                <c:pt idx="5" formatCode="0.0">
                  <c:v>34.530900000000003</c:v>
                </c:pt>
                <c:pt idx="6" formatCode="0.0">
                  <c:v>32.989600000000003</c:v>
                </c:pt>
                <c:pt idx="7" formatCode="0.0">
                  <c:v>25.1997</c:v>
                </c:pt>
                <c:pt idx="8" formatCode="0.0">
                  <c:v>16.436900000000001</c:v>
                </c:pt>
                <c:pt idx="9" formatCode="0.0">
                  <c:v>3.60175</c:v>
                </c:pt>
                <c:pt idx="10" formatCode="0.0">
                  <c:v>8.9458599999999997</c:v>
                </c:pt>
                <c:pt idx="11" formatCode="0.0">
                  <c:v>8.3494299999999999</c:v>
                </c:pt>
                <c:pt idx="12" formatCode="0.0">
                  <c:v>6.0807200000000003</c:v>
                </c:pt>
                <c:pt idx="13" formatCode="0.0">
                  <c:v>5.1631299999999998</c:v>
                </c:pt>
                <c:pt idx="14" formatCode="0.0">
                  <c:v>4.3211399999999998</c:v>
                </c:pt>
                <c:pt idx="15" formatCode="0.0">
                  <c:v>4.0016699999999998</c:v>
                </c:pt>
                <c:pt idx="16" formatCode="0.0">
                  <c:v>3.9386199999999998</c:v>
                </c:pt>
                <c:pt idx="17" formatCode="0.0">
                  <c:v>3.1497700000000002</c:v>
                </c:pt>
                <c:pt idx="18" formatCode="0.0">
                  <c:v>2.8392200000000001</c:v>
                </c:pt>
                <c:pt idx="19" formatCode="0.0">
                  <c:v>2.36538</c:v>
                </c:pt>
                <c:pt idx="20" formatCode="0.0">
                  <c:v>1.879</c:v>
                </c:pt>
                <c:pt idx="21" formatCode="0.0">
                  <c:v>1.7963800000000001</c:v>
                </c:pt>
                <c:pt idx="22" formatCode="0.0">
                  <c:v>1.45425</c:v>
                </c:pt>
                <c:pt idx="23" formatCode="0.0">
                  <c:v>9.1574200000000001</c:v>
                </c:pt>
                <c:pt idx="24" formatCode="0.0">
                  <c:v>6.9126700000000003</c:v>
                </c:pt>
                <c:pt idx="25" formatCode="0.0">
                  <c:v>6.3059399999999997</c:v>
                </c:pt>
                <c:pt idx="26" formatCode="0.0">
                  <c:v>5.00237</c:v>
                </c:pt>
                <c:pt idx="27" formatCode="0.0">
                  <c:v>4.23691</c:v>
                </c:pt>
                <c:pt idx="28" formatCode="0.0">
                  <c:v>3.3725299999999998</c:v>
                </c:pt>
                <c:pt idx="29" formatCode="0.0">
                  <c:v>3.1499799999999998</c:v>
                </c:pt>
                <c:pt idx="30" formatCode="0.0">
                  <c:v>0.73271500000000001</c:v>
                </c:pt>
                <c:pt idx="31" formatCode="0.0">
                  <c:v>0.267152</c:v>
                </c:pt>
              </c:numCache>
            </c:numRef>
          </c:val>
          <c:smooth val="0"/>
          <c:extLst>
            <c:ext xmlns:c16="http://schemas.microsoft.com/office/drawing/2014/chart" uri="{C3380CC4-5D6E-409C-BE32-E72D297353CC}">
              <c16:uniqueId val="{00000005-92D4-48A0-9803-39189EBDD70A}"/>
            </c:ext>
          </c:extLst>
        </c:ser>
        <c:dLbls>
          <c:showLegendKey val="0"/>
          <c:showVal val="0"/>
          <c:showCatName val="0"/>
          <c:showSerName val="0"/>
          <c:showPercent val="0"/>
          <c:showBubbleSize val="0"/>
        </c:dLbls>
        <c:marker val="1"/>
        <c:smooth val="0"/>
        <c:axId val="147455360"/>
        <c:axId val="147653760"/>
      </c:lineChart>
      <c:scatterChart>
        <c:scatterStyle val="lineMarker"/>
        <c:varyColors val="0"/>
        <c:ser>
          <c:idx val="6"/>
          <c:order val="6"/>
          <c:tx>
            <c:strRef>
              <c:f>'Slide INT Bandwidth (clusters)'!$N$5</c:f>
              <c:strCache>
                <c:ptCount val="1"/>
                <c:pt idx="0">
                  <c:v>y</c:v>
                </c:pt>
              </c:strCache>
            </c:strRef>
          </c:tx>
          <c:spPr>
            <a:ln w="28575">
              <a:noFill/>
            </a:ln>
          </c:spPr>
          <c:marker>
            <c:symbol val="none"/>
          </c:marker>
          <c:dLbls>
            <c:dLbl>
              <c:idx val="0"/>
              <c:tx>
                <c:strRef>
                  <c:f>'Slide INT Bandwidth (clusters)'!$O$6</c:f>
                  <c:strCache>
                    <c:ptCount val="1"/>
                    <c:pt idx="0">
                      <c:v>Comparators
(&gt;20 kb/s)</c:v>
                    </c:pt>
                  </c:strCache>
                </c:strRef>
              </c:tx>
              <c:spPr/>
              <c:txPr>
                <a:bodyPr/>
                <a:lstStyle/>
                <a:p>
                  <a:pPr>
                    <a:defRPr sz="1400" b="1" i="0" strike="noStrike">
                      <a:latin typeface="Arial Narrow"/>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dlblFTEntry>
                      <c15:txfldGUID>{BC7D3289-1CF0-4167-BFE7-9B7A8B580C4D}</c15:txfldGUID>
                      <c15:f>'Slide INT Bandwidth (clusters)'!$O$6</c15:f>
                      <c15:dlblFieldTableCache>
                        <c:ptCount val="1"/>
                        <c:pt idx="0">
                          <c:v>Comparators
(&gt;20 kb/s)</c:v>
                        </c:pt>
                      </c15:dlblFieldTableCache>
                    </c15:dlblFTEntry>
                  </c15:dlblFieldTable>
                  <c15:showDataLabelsRange val="0"/>
                </c:ext>
                <c:ext xmlns:c16="http://schemas.microsoft.com/office/drawing/2014/chart" uri="{C3380CC4-5D6E-409C-BE32-E72D297353CC}">
                  <c16:uniqueId val="{00000006-92D4-48A0-9803-39189EBDD70A}"/>
                </c:ext>
              </c:extLst>
            </c:dLbl>
            <c:dLbl>
              <c:idx val="1"/>
              <c:tx>
                <c:strRef>
                  <c:f>'Slide INT Bandwidth (clusters)'!$O$7</c:f>
                  <c:strCache>
                    <c:ptCount val="1"/>
                    <c:pt idx="0">
                      <c:v>Better Prepared</c:v>
                    </c:pt>
                  </c:strCache>
                </c:strRef>
              </c:tx>
              <c:spPr/>
              <c:txPr>
                <a:bodyPr/>
                <a:lstStyle/>
                <a:p>
                  <a:pPr>
                    <a:defRPr sz="1400" b="1" i="0" strike="noStrike">
                      <a:latin typeface="Arial Narrow"/>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dlblFTEntry>
                      <c15:txfldGUID>{DBCD6FBC-1B0D-4493-8416-DCD1A9FDA40F}</c15:txfldGUID>
                      <c15:f>'Slide INT Bandwidth (clusters)'!$O$7</c15:f>
                      <c15:dlblFieldTableCache>
                        <c:ptCount val="1"/>
                        <c:pt idx="0">
                          <c:v>Better Prepared</c:v>
                        </c:pt>
                      </c15:dlblFieldTableCache>
                    </c15:dlblFTEntry>
                  </c15:dlblFieldTable>
                  <c15:showDataLabelsRange val="0"/>
                </c:ext>
                <c:ext xmlns:c16="http://schemas.microsoft.com/office/drawing/2014/chart" uri="{C3380CC4-5D6E-409C-BE32-E72D297353CC}">
                  <c16:uniqueId val="{00000007-92D4-48A0-9803-39189EBDD70A}"/>
                </c:ext>
              </c:extLst>
            </c:dLbl>
            <c:dLbl>
              <c:idx val="2"/>
              <c:tx>
                <c:strRef>
                  <c:f>'Slide INT Bandwidth (clusters)'!$O$8</c:f>
                  <c:strCache>
                    <c:ptCount val="1"/>
                    <c:pt idx="0">
                      <c:v>Average</c:v>
                    </c:pt>
                  </c:strCache>
                </c:strRef>
              </c:tx>
              <c:spPr/>
              <c:txPr>
                <a:bodyPr/>
                <a:lstStyle/>
                <a:p>
                  <a:pPr>
                    <a:defRPr sz="1400" b="1" i="0" strike="noStrike">
                      <a:latin typeface="Arial Narrow"/>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dlblFTEntry>
                      <c15:txfldGUID>{C12349E5-8B5E-4F9F-824E-6433487F73B3}</c15:txfldGUID>
                      <c15:f>'Slide INT Bandwidth (clusters)'!$O$8</c15:f>
                      <c15:dlblFieldTableCache>
                        <c:ptCount val="1"/>
                        <c:pt idx="0">
                          <c:v>Average</c:v>
                        </c:pt>
                      </c15:dlblFieldTableCache>
                    </c15:dlblFTEntry>
                  </c15:dlblFieldTable>
                  <c15:showDataLabelsRange val="0"/>
                </c:ext>
                <c:ext xmlns:c16="http://schemas.microsoft.com/office/drawing/2014/chart" uri="{C3380CC4-5D6E-409C-BE32-E72D297353CC}">
                  <c16:uniqueId val="{00000008-92D4-48A0-9803-39189EBDD70A}"/>
                </c:ext>
              </c:extLst>
            </c:dLbl>
            <c:dLbl>
              <c:idx val="3"/>
              <c:tx>
                <c:strRef>
                  <c:f>'Slide INT Bandwidth (clusters)'!$O$9</c:f>
                  <c:strCache>
                    <c:ptCount val="1"/>
                    <c:pt idx="0">
                      <c:v>Least Prepared</c:v>
                    </c:pt>
                  </c:strCache>
                </c:strRef>
              </c:tx>
              <c:spPr/>
              <c:txPr>
                <a:bodyPr/>
                <a:lstStyle/>
                <a:p>
                  <a:pPr>
                    <a:defRPr sz="1400" b="1" i="0" strike="noStrike">
                      <a:latin typeface="Arial Narrow"/>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dlblFTEntry>
                      <c15:txfldGUID>{E0313949-45B5-40FF-AD2A-F16F74B2549A}</c15:txfldGUID>
                      <c15:f>'Slide INT Bandwidth (clusters)'!$O$9</c15:f>
                      <c15:dlblFieldTableCache>
                        <c:ptCount val="1"/>
                        <c:pt idx="0">
                          <c:v>Least Prepared</c:v>
                        </c:pt>
                      </c15:dlblFieldTableCache>
                    </c15:dlblFTEntry>
                  </c15:dlblFieldTable>
                  <c15:showDataLabelsRange val="0"/>
                </c:ext>
                <c:ext xmlns:c16="http://schemas.microsoft.com/office/drawing/2014/chart" uri="{C3380CC4-5D6E-409C-BE32-E72D297353CC}">
                  <c16:uniqueId val="{00000009-92D4-48A0-9803-39189EBDD70A}"/>
                </c:ext>
              </c:extLst>
            </c:dLbl>
            <c:spPr>
              <a:noFill/>
              <a:ln>
                <a:noFill/>
              </a:ln>
              <a:effectLst/>
            </c:spPr>
            <c:txPr>
              <a:bodyPr/>
              <a:lstStyle/>
              <a:p>
                <a:pPr>
                  <a:defRPr sz="14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xVal>
            <c:numRef>
              <c:f>'Slide INT Bandwidth (clusters)'!$M$6:$M$9</c:f>
              <c:numCache>
                <c:formatCode>General</c:formatCode>
                <c:ptCount val="4"/>
                <c:pt idx="0">
                  <c:v>3</c:v>
                </c:pt>
                <c:pt idx="1">
                  <c:v>7.5</c:v>
                </c:pt>
                <c:pt idx="2">
                  <c:v>17</c:v>
                </c:pt>
                <c:pt idx="3">
                  <c:v>28</c:v>
                </c:pt>
              </c:numCache>
            </c:numRef>
          </c:xVal>
          <c:yVal>
            <c:numRef>
              <c:f>'Slide INT Bandwidth (clusters)'!$N$6:$N$9</c:f>
              <c:numCache>
                <c:formatCode>General</c:formatCode>
                <c:ptCount val="4"/>
                <c:pt idx="0">
                  <c:v>48</c:v>
                </c:pt>
                <c:pt idx="1">
                  <c:v>48</c:v>
                </c:pt>
                <c:pt idx="2">
                  <c:v>48</c:v>
                </c:pt>
                <c:pt idx="3">
                  <c:v>48</c:v>
                </c:pt>
              </c:numCache>
            </c:numRef>
          </c:yVal>
          <c:smooth val="0"/>
          <c:extLst>
            <c:ext xmlns:c16="http://schemas.microsoft.com/office/drawing/2014/chart" uri="{C3380CC4-5D6E-409C-BE32-E72D297353CC}">
              <c16:uniqueId val="{0000000A-92D4-48A0-9803-39189EBDD70A}"/>
            </c:ext>
          </c:extLst>
        </c:ser>
        <c:dLbls>
          <c:showLegendKey val="0"/>
          <c:showVal val="0"/>
          <c:showCatName val="0"/>
          <c:showSerName val="0"/>
          <c:showPercent val="0"/>
          <c:showBubbleSize val="0"/>
        </c:dLbls>
        <c:axId val="147673472"/>
        <c:axId val="147655296"/>
      </c:scatterChart>
      <c:catAx>
        <c:axId val="147455360"/>
        <c:scaling>
          <c:orientation val="minMax"/>
        </c:scaling>
        <c:delete val="0"/>
        <c:axPos val="b"/>
        <c:numFmt formatCode="General" sourceLinked="0"/>
        <c:majorTickMark val="out"/>
        <c:minorTickMark val="none"/>
        <c:tickLblPos val="nextTo"/>
        <c:spPr>
          <a:ln>
            <a:noFill/>
          </a:ln>
        </c:spPr>
        <c:txPr>
          <a:bodyPr rot="-5400000" vert="horz"/>
          <a:lstStyle/>
          <a:p>
            <a:pPr>
              <a:defRPr sz="1200"/>
            </a:pPr>
            <a:endParaRPr lang="en-US"/>
          </a:p>
        </c:txPr>
        <c:crossAx val="147653760"/>
        <c:crosses val="autoZero"/>
        <c:auto val="1"/>
        <c:lblAlgn val="ctr"/>
        <c:lblOffset val="100"/>
        <c:noMultiLvlLbl val="0"/>
      </c:catAx>
      <c:valAx>
        <c:axId val="147653760"/>
        <c:scaling>
          <c:orientation val="minMax"/>
          <c:max val="50"/>
          <c:min val="0"/>
        </c:scaling>
        <c:delete val="0"/>
        <c:axPos val="l"/>
        <c:numFmt formatCode="0" sourceLinked="0"/>
        <c:majorTickMark val="out"/>
        <c:minorTickMark val="none"/>
        <c:tickLblPos val="nextTo"/>
        <c:spPr>
          <a:ln>
            <a:noFill/>
          </a:ln>
        </c:spPr>
        <c:txPr>
          <a:bodyPr/>
          <a:lstStyle/>
          <a:p>
            <a:pPr>
              <a:defRPr sz="1100"/>
            </a:pPr>
            <a:endParaRPr lang="en-US"/>
          </a:p>
        </c:txPr>
        <c:crossAx val="147455360"/>
        <c:crosses val="autoZero"/>
        <c:crossBetween val="between"/>
        <c:majorUnit val="10"/>
      </c:valAx>
      <c:valAx>
        <c:axId val="147655296"/>
        <c:scaling>
          <c:orientation val="minMax"/>
          <c:max val="50"/>
          <c:min val="0"/>
        </c:scaling>
        <c:delete val="0"/>
        <c:axPos val="r"/>
        <c:numFmt formatCode="General" sourceLinked="1"/>
        <c:majorTickMark val="none"/>
        <c:minorTickMark val="none"/>
        <c:tickLblPos val="none"/>
        <c:spPr>
          <a:ln>
            <a:noFill/>
          </a:ln>
        </c:spPr>
        <c:crossAx val="147673472"/>
        <c:crosses val="max"/>
        <c:crossBetween val="midCat"/>
      </c:valAx>
      <c:valAx>
        <c:axId val="147673472"/>
        <c:scaling>
          <c:orientation val="minMax"/>
          <c:max val="32"/>
          <c:min val="1"/>
        </c:scaling>
        <c:delete val="0"/>
        <c:axPos val="t"/>
        <c:numFmt formatCode="General" sourceLinked="1"/>
        <c:majorTickMark val="none"/>
        <c:minorTickMark val="none"/>
        <c:tickLblPos val="none"/>
        <c:spPr>
          <a:ln>
            <a:noFill/>
          </a:ln>
        </c:spPr>
        <c:crossAx val="147655296"/>
        <c:crosses val="max"/>
        <c:crossBetween val="midCat"/>
      </c:valAx>
    </c:plotArea>
    <c:plotVisOnly val="1"/>
    <c:dispBlanksAs val="gap"/>
    <c:showDLblsOverMax val="0"/>
  </c:chart>
  <c:spPr>
    <a:ln>
      <a:noFill/>
    </a:ln>
  </c:spPr>
  <c:txPr>
    <a:bodyPr/>
    <a:lstStyle/>
    <a:p>
      <a:pPr>
        <a:defRPr>
          <a:latin typeface="Roboto" pitchFamily="2" charset="0"/>
          <a:ea typeface="Roboto" pitchFamily="2"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2"/>
          <c:order val="2"/>
          <c:tx>
            <c:strRef>
              <c:f>'Slide Pricing (clusters)'!$G$4</c:f>
              <c:strCache>
                <c:ptCount val="1"/>
                <c:pt idx="0">
                  <c:v>compators</c:v>
                </c:pt>
              </c:strCache>
            </c:strRef>
          </c:tx>
          <c:spPr>
            <a:solidFill>
              <a:schemeClr val="accent5">
                <a:lumMod val="20000"/>
                <a:lumOff val="80000"/>
              </a:schemeClr>
            </a:solidFill>
            <a:ln w="28575">
              <a:noFill/>
            </a:ln>
          </c:spPr>
          <c:invertIfNegative val="0"/>
          <c:cat>
            <c:strRef>
              <c:f>'Slide Pricing (clusters)'!$D$5:$D$36</c:f>
              <c:strCache>
                <c:ptCount val="32"/>
                <c:pt idx="0">
                  <c:v>Malaysia</c:v>
                </c:pt>
                <c:pt idx="1">
                  <c:v>Korea, Rep.</c:v>
                </c:pt>
                <c:pt idx="2">
                  <c:v>Vietnam</c:v>
                </c:pt>
                <c:pt idx="3">
                  <c:v>India</c:v>
                </c:pt>
                <c:pt idx="4">
                  <c:v>Mauritius</c:v>
                </c:pt>
                <c:pt idx="5">
                  <c:v>South Africa</c:v>
                </c:pt>
                <c:pt idx="6">
                  <c:v>Namibia</c:v>
                </c:pt>
                <c:pt idx="7">
                  <c:v>Kenya</c:v>
                </c:pt>
                <c:pt idx="8">
                  <c:v>Ghana</c:v>
                </c:pt>
                <c:pt idx="9">
                  <c:v>Botswana</c:v>
                </c:pt>
                <c:pt idx="10">
                  <c:v>Tanzania</c:v>
                </c:pt>
                <c:pt idx="11">
                  <c:v>Cameroon</c:v>
                </c:pt>
                <c:pt idx="12">
                  <c:v>Rwanda</c:v>
                </c:pt>
                <c:pt idx="13">
                  <c:v>Lesotho</c:v>
                </c:pt>
                <c:pt idx="14">
                  <c:v>Cote d'Ivoire</c:v>
                </c:pt>
                <c:pt idx="15">
                  <c:v>Senegal</c:v>
                </c:pt>
                <c:pt idx="16">
                  <c:v>Guinea</c:v>
                </c:pt>
                <c:pt idx="17">
                  <c:v>Burkina Faso</c:v>
                </c:pt>
                <c:pt idx="18">
                  <c:v>Benin</c:v>
                </c:pt>
                <c:pt idx="19">
                  <c:v>Uganda</c:v>
                </c:pt>
                <c:pt idx="20">
                  <c:v>Mali</c:v>
                </c:pt>
                <c:pt idx="21">
                  <c:v>Zimbabwe</c:v>
                </c:pt>
                <c:pt idx="22">
                  <c:v>Mauritania</c:v>
                </c:pt>
                <c:pt idx="23">
                  <c:v>Nigeria</c:v>
                </c:pt>
                <c:pt idx="24">
                  <c:v>Angola</c:v>
                </c:pt>
                <c:pt idx="25">
                  <c:v>Mozambique</c:v>
                </c:pt>
                <c:pt idx="26">
                  <c:v>Ethiopia</c:v>
                </c:pt>
                <c:pt idx="27">
                  <c:v>Chad</c:v>
                </c:pt>
                <c:pt idx="28">
                  <c:v>Liberia</c:v>
                </c:pt>
                <c:pt idx="29">
                  <c:v>Malawi</c:v>
                </c:pt>
                <c:pt idx="30">
                  <c:v>Madagascar</c:v>
                </c:pt>
                <c:pt idx="31">
                  <c:v>Burundi</c:v>
                </c:pt>
              </c:strCache>
            </c:strRef>
          </c:cat>
          <c:val>
            <c:numRef>
              <c:f>'Slide Pricing (clusters)'!$G$5:$G$36</c:f>
              <c:numCache>
                <c:formatCode>0.0</c:formatCode>
                <c:ptCount val="32"/>
                <c:pt idx="0">
                  <c:v>30</c:v>
                </c:pt>
                <c:pt idx="1">
                  <c:v>30</c:v>
                </c:pt>
                <c:pt idx="2">
                  <c:v>30</c:v>
                </c:pt>
                <c:pt idx="3">
                  <c:v>30</c:v>
                </c:pt>
              </c:numCache>
            </c:numRef>
          </c:val>
          <c:extLst>
            <c:ext xmlns:c16="http://schemas.microsoft.com/office/drawing/2014/chart" uri="{C3380CC4-5D6E-409C-BE32-E72D297353CC}">
              <c16:uniqueId val="{00000000-4B00-4394-82AE-FF5D010490E0}"/>
            </c:ext>
          </c:extLst>
        </c:ser>
        <c:ser>
          <c:idx val="3"/>
          <c:order val="3"/>
          <c:tx>
            <c:strRef>
              <c:f>'Slide Pricing (clusters)'!$H$4</c:f>
              <c:strCache>
                <c:ptCount val="1"/>
                <c:pt idx="0">
                  <c:v>1</c:v>
                </c:pt>
              </c:strCache>
            </c:strRef>
          </c:tx>
          <c:spPr>
            <a:solidFill>
              <a:schemeClr val="bg2">
                <a:lumMod val="90000"/>
              </a:schemeClr>
            </a:solidFill>
            <a:ln w="28575">
              <a:noFill/>
            </a:ln>
          </c:spPr>
          <c:invertIfNegative val="0"/>
          <c:cat>
            <c:strRef>
              <c:f>'Slide Pricing (clusters)'!$D$5:$D$36</c:f>
              <c:strCache>
                <c:ptCount val="32"/>
                <c:pt idx="0">
                  <c:v>Malaysia</c:v>
                </c:pt>
                <c:pt idx="1">
                  <c:v>Korea, Rep.</c:v>
                </c:pt>
                <c:pt idx="2">
                  <c:v>Vietnam</c:v>
                </c:pt>
                <c:pt idx="3">
                  <c:v>India</c:v>
                </c:pt>
                <c:pt idx="4">
                  <c:v>Mauritius</c:v>
                </c:pt>
                <c:pt idx="5">
                  <c:v>South Africa</c:v>
                </c:pt>
                <c:pt idx="6">
                  <c:v>Namibia</c:v>
                </c:pt>
                <c:pt idx="7">
                  <c:v>Kenya</c:v>
                </c:pt>
                <c:pt idx="8">
                  <c:v>Ghana</c:v>
                </c:pt>
                <c:pt idx="9">
                  <c:v>Botswana</c:v>
                </c:pt>
                <c:pt idx="10">
                  <c:v>Tanzania</c:v>
                </c:pt>
                <c:pt idx="11">
                  <c:v>Cameroon</c:v>
                </c:pt>
                <c:pt idx="12">
                  <c:v>Rwanda</c:v>
                </c:pt>
                <c:pt idx="13">
                  <c:v>Lesotho</c:v>
                </c:pt>
                <c:pt idx="14">
                  <c:v>Cote d'Ivoire</c:v>
                </c:pt>
                <c:pt idx="15">
                  <c:v>Senegal</c:v>
                </c:pt>
                <c:pt idx="16">
                  <c:v>Guinea</c:v>
                </c:pt>
                <c:pt idx="17">
                  <c:v>Burkina Faso</c:v>
                </c:pt>
                <c:pt idx="18">
                  <c:v>Benin</c:v>
                </c:pt>
                <c:pt idx="19">
                  <c:v>Uganda</c:v>
                </c:pt>
                <c:pt idx="20">
                  <c:v>Mali</c:v>
                </c:pt>
                <c:pt idx="21">
                  <c:v>Zimbabwe</c:v>
                </c:pt>
                <c:pt idx="22">
                  <c:v>Mauritania</c:v>
                </c:pt>
                <c:pt idx="23">
                  <c:v>Nigeria</c:v>
                </c:pt>
                <c:pt idx="24">
                  <c:v>Angola</c:v>
                </c:pt>
                <c:pt idx="25">
                  <c:v>Mozambique</c:v>
                </c:pt>
                <c:pt idx="26">
                  <c:v>Ethiopia</c:v>
                </c:pt>
                <c:pt idx="27">
                  <c:v>Chad</c:v>
                </c:pt>
                <c:pt idx="28">
                  <c:v>Liberia</c:v>
                </c:pt>
                <c:pt idx="29">
                  <c:v>Malawi</c:v>
                </c:pt>
                <c:pt idx="30">
                  <c:v>Madagascar</c:v>
                </c:pt>
                <c:pt idx="31">
                  <c:v>Burundi</c:v>
                </c:pt>
              </c:strCache>
            </c:strRef>
          </c:cat>
          <c:val>
            <c:numRef>
              <c:f>'Slide Pricing (clusters)'!$H$5:$H$36</c:f>
              <c:numCache>
                <c:formatCode>General</c:formatCode>
                <c:ptCount val="32"/>
                <c:pt idx="4" formatCode="0.0">
                  <c:v>30</c:v>
                </c:pt>
                <c:pt idx="5" formatCode="0.0">
                  <c:v>30</c:v>
                </c:pt>
                <c:pt idx="6" formatCode="0.0">
                  <c:v>30</c:v>
                </c:pt>
                <c:pt idx="7" formatCode="0.0">
                  <c:v>30</c:v>
                </c:pt>
                <c:pt idx="8" formatCode="0.0">
                  <c:v>30</c:v>
                </c:pt>
                <c:pt idx="9" formatCode="0.0">
                  <c:v>30</c:v>
                </c:pt>
                <c:pt idx="10" formatCode="0.0">
                  <c:v>#N/A</c:v>
                </c:pt>
                <c:pt idx="11" formatCode="0.0">
                  <c:v>#N/A</c:v>
                </c:pt>
                <c:pt idx="12" formatCode="0.0">
                  <c:v>#N/A</c:v>
                </c:pt>
                <c:pt idx="13" formatCode="0.0">
                  <c:v>#N/A</c:v>
                </c:pt>
                <c:pt idx="14" formatCode="0.0">
                  <c:v>#N/A</c:v>
                </c:pt>
                <c:pt idx="15" formatCode="0.0">
                  <c:v>#N/A</c:v>
                </c:pt>
                <c:pt idx="16" formatCode="0.0">
                  <c:v>#N/A</c:v>
                </c:pt>
                <c:pt idx="17" formatCode="0.0">
                  <c:v>#N/A</c:v>
                </c:pt>
                <c:pt idx="18" formatCode="0.0">
                  <c:v>#N/A</c:v>
                </c:pt>
                <c:pt idx="19" formatCode="0.0">
                  <c:v>#N/A</c:v>
                </c:pt>
                <c:pt idx="20" formatCode="0.0">
                  <c:v>#N/A</c:v>
                </c:pt>
                <c:pt idx="21" formatCode="0.0">
                  <c:v>#N/A</c:v>
                </c:pt>
                <c:pt idx="22" formatCode="0.0">
                  <c:v>#N/A</c:v>
                </c:pt>
                <c:pt idx="23" formatCode="0.0">
                  <c:v>#N/A</c:v>
                </c:pt>
                <c:pt idx="24" formatCode="0.0">
                  <c:v>#N/A</c:v>
                </c:pt>
                <c:pt idx="25" formatCode="0.0">
                  <c:v>#N/A</c:v>
                </c:pt>
                <c:pt idx="26" formatCode="0.0">
                  <c:v>#N/A</c:v>
                </c:pt>
                <c:pt idx="27" formatCode="0.0">
                  <c:v>#N/A</c:v>
                </c:pt>
                <c:pt idx="28" formatCode="0.0">
                  <c:v>#N/A</c:v>
                </c:pt>
                <c:pt idx="29" formatCode="0.0">
                  <c:v>#N/A</c:v>
                </c:pt>
                <c:pt idx="30" formatCode="0.0">
                  <c:v>#N/A</c:v>
                </c:pt>
                <c:pt idx="31" formatCode="0.0">
                  <c:v>#N/A</c:v>
                </c:pt>
              </c:numCache>
            </c:numRef>
          </c:val>
          <c:extLst>
            <c:ext xmlns:c16="http://schemas.microsoft.com/office/drawing/2014/chart" uri="{C3380CC4-5D6E-409C-BE32-E72D297353CC}">
              <c16:uniqueId val="{00000001-4B00-4394-82AE-FF5D010490E0}"/>
            </c:ext>
          </c:extLst>
        </c:ser>
        <c:ser>
          <c:idx val="4"/>
          <c:order val="4"/>
          <c:tx>
            <c:strRef>
              <c:f>'Slide Pricing (clusters)'!$I$4</c:f>
              <c:strCache>
                <c:ptCount val="1"/>
                <c:pt idx="0">
                  <c:v>2</c:v>
                </c:pt>
              </c:strCache>
            </c:strRef>
          </c:tx>
          <c:spPr>
            <a:solidFill>
              <a:schemeClr val="bg2">
                <a:lumMod val="75000"/>
              </a:schemeClr>
            </a:solidFill>
            <a:ln w="28575">
              <a:noFill/>
            </a:ln>
          </c:spPr>
          <c:invertIfNegative val="0"/>
          <c:cat>
            <c:strRef>
              <c:f>'Slide Pricing (clusters)'!$D$5:$D$36</c:f>
              <c:strCache>
                <c:ptCount val="32"/>
                <c:pt idx="0">
                  <c:v>Malaysia</c:v>
                </c:pt>
                <c:pt idx="1">
                  <c:v>Korea, Rep.</c:v>
                </c:pt>
                <c:pt idx="2">
                  <c:v>Vietnam</c:v>
                </c:pt>
                <c:pt idx="3">
                  <c:v>India</c:v>
                </c:pt>
                <c:pt idx="4">
                  <c:v>Mauritius</c:v>
                </c:pt>
                <c:pt idx="5">
                  <c:v>South Africa</c:v>
                </c:pt>
                <c:pt idx="6">
                  <c:v>Namibia</c:v>
                </c:pt>
                <c:pt idx="7">
                  <c:v>Kenya</c:v>
                </c:pt>
                <c:pt idx="8">
                  <c:v>Ghana</c:v>
                </c:pt>
                <c:pt idx="9">
                  <c:v>Botswana</c:v>
                </c:pt>
                <c:pt idx="10">
                  <c:v>Tanzania</c:v>
                </c:pt>
                <c:pt idx="11">
                  <c:v>Cameroon</c:v>
                </c:pt>
                <c:pt idx="12">
                  <c:v>Rwanda</c:v>
                </c:pt>
                <c:pt idx="13">
                  <c:v>Lesotho</c:v>
                </c:pt>
                <c:pt idx="14">
                  <c:v>Cote d'Ivoire</c:v>
                </c:pt>
                <c:pt idx="15">
                  <c:v>Senegal</c:v>
                </c:pt>
                <c:pt idx="16">
                  <c:v>Guinea</c:v>
                </c:pt>
                <c:pt idx="17">
                  <c:v>Burkina Faso</c:v>
                </c:pt>
                <c:pt idx="18">
                  <c:v>Benin</c:v>
                </c:pt>
                <c:pt idx="19">
                  <c:v>Uganda</c:v>
                </c:pt>
                <c:pt idx="20">
                  <c:v>Mali</c:v>
                </c:pt>
                <c:pt idx="21">
                  <c:v>Zimbabwe</c:v>
                </c:pt>
                <c:pt idx="22">
                  <c:v>Mauritania</c:v>
                </c:pt>
                <c:pt idx="23">
                  <c:v>Nigeria</c:v>
                </c:pt>
                <c:pt idx="24">
                  <c:v>Angola</c:v>
                </c:pt>
                <c:pt idx="25">
                  <c:v>Mozambique</c:v>
                </c:pt>
                <c:pt idx="26">
                  <c:v>Ethiopia</c:v>
                </c:pt>
                <c:pt idx="27">
                  <c:v>Chad</c:v>
                </c:pt>
                <c:pt idx="28">
                  <c:v>Liberia</c:v>
                </c:pt>
                <c:pt idx="29">
                  <c:v>Malawi</c:v>
                </c:pt>
                <c:pt idx="30">
                  <c:v>Madagascar</c:v>
                </c:pt>
                <c:pt idx="31">
                  <c:v>Burundi</c:v>
                </c:pt>
              </c:strCache>
            </c:strRef>
          </c:cat>
          <c:val>
            <c:numRef>
              <c:f>'Slide Pricing (clusters)'!$I$5:$I$36</c:f>
              <c:numCache>
                <c:formatCode>General</c:formatCode>
                <c:ptCount val="32"/>
                <c:pt idx="4" formatCode="0.0">
                  <c:v>#N/A</c:v>
                </c:pt>
                <c:pt idx="5" formatCode="0.0">
                  <c:v>#N/A</c:v>
                </c:pt>
                <c:pt idx="6" formatCode="0.0">
                  <c:v>#N/A</c:v>
                </c:pt>
                <c:pt idx="7" formatCode="0.0">
                  <c:v>#N/A</c:v>
                </c:pt>
                <c:pt idx="8" formatCode="0.0">
                  <c:v>#N/A</c:v>
                </c:pt>
                <c:pt idx="9" formatCode="0.0">
                  <c:v>#N/A</c:v>
                </c:pt>
                <c:pt idx="10" formatCode="0.0">
                  <c:v>30</c:v>
                </c:pt>
                <c:pt idx="11" formatCode="0.0">
                  <c:v>30</c:v>
                </c:pt>
                <c:pt idx="12" formatCode="0.0">
                  <c:v>30</c:v>
                </c:pt>
                <c:pt idx="13" formatCode="0.0">
                  <c:v>30</c:v>
                </c:pt>
                <c:pt idx="14" formatCode="0.0">
                  <c:v>30</c:v>
                </c:pt>
                <c:pt idx="15" formatCode="0.0">
                  <c:v>30</c:v>
                </c:pt>
                <c:pt idx="16" formatCode="0.0">
                  <c:v>30</c:v>
                </c:pt>
                <c:pt idx="17" formatCode="0.0">
                  <c:v>30</c:v>
                </c:pt>
                <c:pt idx="18" formatCode="0.0">
                  <c:v>30</c:v>
                </c:pt>
                <c:pt idx="19" formatCode="0.0">
                  <c:v>30</c:v>
                </c:pt>
                <c:pt idx="20" formatCode="0.0">
                  <c:v>30</c:v>
                </c:pt>
                <c:pt idx="21" formatCode="0.0">
                  <c:v>30</c:v>
                </c:pt>
                <c:pt idx="22" formatCode="0.0">
                  <c:v>30</c:v>
                </c:pt>
                <c:pt idx="23" formatCode="0.0">
                  <c:v>#N/A</c:v>
                </c:pt>
                <c:pt idx="24" formatCode="0.0">
                  <c:v>#N/A</c:v>
                </c:pt>
                <c:pt idx="25" formatCode="0.0">
                  <c:v>#N/A</c:v>
                </c:pt>
                <c:pt idx="26" formatCode="0.0">
                  <c:v>#N/A</c:v>
                </c:pt>
                <c:pt idx="27" formatCode="0.0">
                  <c:v>#N/A</c:v>
                </c:pt>
                <c:pt idx="28" formatCode="0.0">
                  <c:v>#N/A</c:v>
                </c:pt>
                <c:pt idx="29" formatCode="0.0">
                  <c:v>#N/A</c:v>
                </c:pt>
                <c:pt idx="30" formatCode="0.0">
                  <c:v>#N/A</c:v>
                </c:pt>
                <c:pt idx="31" formatCode="0.0">
                  <c:v>#N/A</c:v>
                </c:pt>
              </c:numCache>
            </c:numRef>
          </c:val>
          <c:extLst>
            <c:ext xmlns:c16="http://schemas.microsoft.com/office/drawing/2014/chart" uri="{C3380CC4-5D6E-409C-BE32-E72D297353CC}">
              <c16:uniqueId val="{00000002-4B00-4394-82AE-FF5D010490E0}"/>
            </c:ext>
          </c:extLst>
        </c:ser>
        <c:ser>
          <c:idx val="5"/>
          <c:order val="5"/>
          <c:tx>
            <c:strRef>
              <c:f>'Slide Pricing (clusters)'!$J$4</c:f>
              <c:strCache>
                <c:ptCount val="1"/>
                <c:pt idx="0">
                  <c:v>3</c:v>
                </c:pt>
              </c:strCache>
            </c:strRef>
          </c:tx>
          <c:spPr>
            <a:solidFill>
              <a:schemeClr val="accent6">
                <a:lumMod val="60000"/>
                <a:lumOff val="40000"/>
              </a:schemeClr>
            </a:solidFill>
            <a:ln w="28575">
              <a:noFill/>
            </a:ln>
          </c:spPr>
          <c:invertIfNegative val="0"/>
          <c:cat>
            <c:strRef>
              <c:f>'Slide Pricing (clusters)'!$D$5:$D$37</c:f>
              <c:strCache>
                <c:ptCount val="33"/>
                <c:pt idx="0">
                  <c:v>Malaysia</c:v>
                </c:pt>
                <c:pt idx="1">
                  <c:v>Korea, Rep.</c:v>
                </c:pt>
                <c:pt idx="2">
                  <c:v>Vietnam</c:v>
                </c:pt>
                <c:pt idx="3">
                  <c:v>India</c:v>
                </c:pt>
                <c:pt idx="4">
                  <c:v>Mauritius</c:v>
                </c:pt>
                <c:pt idx="5">
                  <c:v>South Africa</c:v>
                </c:pt>
                <c:pt idx="6">
                  <c:v>Namibia</c:v>
                </c:pt>
                <c:pt idx="7">
                  <c:v>Kenya</c:v>
                </c:pt>
                <c:pt idx="8">
                  <c:v>Ghana</c:v>
                </c:pt>
                <c:pt idx="9">
                  <c:v>Botswana</c:v>
                </c:pt>
                <c:pt idx="10">
                  <c:v>Tanzania</c:v>
                </c:pt>
                <c:pt idx="11">
                  <c:v>Cameroon</c:v>
                </c:pt>
                <c:pt idx="12">
                  <c:v>Rwanda</c:v>
                </c:pt>
                <c:pt idx="13">
                  <c:v>Lesotho</c:v>
                </c:pt>
                <c:pt idx="14">
                  <c:v>Cote d'Ivoire</c:v>
                </c:pt>
                <c:pt idx="15">
                  <c:v>Senegal</c:v>
                </c:pt>
                <c:pt idx="16">
                  <c:v>Guinea</c:v>
                </c:pt>
                <c:pt idx="17">
                  <c:v>Burkina Faso</c:v>
                </c:pt>
                <c:pt idx="18">
                  <c:v>Benin</c:v>
                </c:pt>
                <c:pt idx="19">
                  <c:v>Uganda</c:v>
                </c:pt>
                <c:pt idx="20">
                  <c:v>Mali</c:v>
                </c:pt>
                <c:pt idx="21">
                  <c:v>Zimbabwe</c:v>
                </c:pt>
                <c:pt idx="22">
                  <c:v>Mauritania</c:v>
                </c:pt>
                <c:pt idx="23">
                  <c:v>Nigeria</c:v>
                </c:pt>
                <c:pt idx="24">
                  <c:v>Angola</c:v>
                </c:pt>
                <c:pt idx="25">
                  <c:v>Mozambique</c:v>
                </c:pt>
                <c:pt idx="26">
                  <c:v>Ethiopia</c:v>
                </c:pt>
                <c:pt idx="27">
                  <c:v>Chad</c:v>
                </c:pt>
                <c:pt idx="28">
                  <c:v>Liberia</c:v>
                </c:pt>
                <c:pt idx="29">
                  <c:v>Malawi</c:v>
                </c:pt>
                <c:pt idx="30">
                  <c:v>Madagascar</c:v>
                </c:pt>
                <c:pt idx="31">
                  <c:v>Burundi</c:v>
                </c:pt>
                <c:pt idx="32">
                  <c:v>Seychelles</c:v>
                </c:pt>
              </c:strCache>
            </c:strRef>
          </c:cat>
          <c:val>
            <c:numRef>
              <c:f>'Slide Pricing (clusters)'!$J$5:$J$36</c:f>
              <c:numCache>
                <c:formatCode>General</c:formatCode>
                <c:ptCount val="32"/>
                <c:pt idx="4" formatCode="0.0">
                  <c:v>#N/A</c:v>
                </c:pt>
                <c:pt idx="5" formatCode="0.0">
                  <c:v>#N/A</c:v>
                </c:pt>
                <c:pt idx="6" formatCode="0.0">
                  <c:v>#N/A</c:v>
                </c:pt>
                <c:pt idx="7" formatCode="0.0">
                  <c:v>#N/A</c:v>
                </c:pt>
                <c:pt idx="8" formatCode="0.0">
                  <c:v>#N/A</c:v>
                </c:pt>
                <c:pt idx="9" formatCode="0.0">
                  <c:v>#N/A</c:v>
                </c:pt>
                <c:pt idx="10" formatCode="0.0">
                  <c:v>#N/A</c:v>
                </c:pt>
                <c:pt idx="11" formatCode="0.0">
                  <c:v>#N/A</c:v>
                </c:pt>
                <c:pt idx="12" formatCode="0.0">
                  <c:v>#N/A</c:v>
                </c:pt>
                <c:pt idx="13" formatCode="0.0">
                  <c:v>#N/A</c:v>
                </c:pt>
                <c:pt idx="14" formatCode="0.0">
                  <c:v>#N/A</c:v>
                </c:pt>
                <c:pt idx="15" formatCode="0.0">
                  <c:v>#N/A</c:v>
                </c:pt>
                <c:pt idx="16" formatCode="0.0">
                  <c:v>#N/A</c:v>
                </c:pt>
                <c:pt idx="17" formatCode="0.0">
                  <c:v>#N/A</c:v>
                </c:pt>
                <c:pt idx="18" formatCode="0.0">
                  <c:v>#N/A</c:v>
                </c:pt>
                <c:pt idx="19" formatCode="0.0">
                  <c:v>#N/A</c:v>
                </c:pt>
                <c:pt idx="20" formatCode="0.0">
                  <c:v>#N/A</c:v>
                </c:pt>
                <c:pt idx="21" formatCode="0.0">
                  <c:v>#N/A</c:v>
                </c:pt>
                <c:pt idx="22" formatCode="0.0">
                  <c:v>#N/A</c:v>
                </c:pt>
                <c:pt idx="23" formatCode="0.0">
                  <c:v>30</c:v>
                </c:pt>
                <c:pt idx="24" formatCode="0.0">
                  <c:v>30</c:v>
                </c:pt>
                <c:pt idx="25" formatCode="0.0">
                  <c:v>30</c:v>
                </c:pt>
                <c:pt idx="26" formatCode="0.0">
                  <c:v>30</c:v>
                </c:pt>
                <c:pt idx="27" formatCode="0.0">
                  <c:v>30</c:v>
                </c:pt>
                <c:pt idx="28" formatCode="0.0">
                  <c:v>30</c:v>
                </c:pt>
                <c:pt idx="29" formatCode="0.0">
                  <c:v>30</c:v>
                </c:pt>
                <c:pt idx="30" formatCode="0.0">
                  <c:v>30</c:v>
                </c:pt>
                <c:pt idx="31" formatCode="0.0">
                  <c:v>30</c:v>
                </c:pt>
              </c:numCache>
            </c:numRef>
          </c:val>
          <c:extLst>
            <c:ext xmlns:c16="http://schemas.microsoft.com/office/drawing/2014/chart" uri="{C3380CC4-5D6E-409C-BE32-E72D297353CC}">
              <c16:uniqueId val="{00000003-4B00-4394-82AE-FF5D010490E0}"/>
            </c:ext>
          </c:extLst>
        </c:ser>
        <c:dLbls>
          <c:showLegendKey val="0"/>
          <c:showVal val="0"/>
          <c:showCatName val="0"/>
          <c:showSerName val="0"/>
          <c:showPercent val="0"/>
          <c:showBubbleSize val="0"/>
        </c:dLbls>
        <c:gapWidth val="0"/>
        <c:overlap val="100"/>
        <c:axId val="147595264"/>
        <c:axId val="147596800"/>
      </c:barChart>
      <c:lineChart>
        <c:grouping val="standard"/>
        <c:varyColors val="0"/>
        <c:ser>
          <c:idx val="0"/>
          <c:order val="0"/>
          <c:tx>
            <c:strRef>
              <c:f>'Slide Pricing (clusters)'!$E$4</c:f>
              <c:strCache>
                <c:ptCount val="1"/>
                <c:pt idx="0">
                  <c:v>price_income_comparators</c:v>
                </c:pt>
              </c:strCache>
            </c:strRef>
          </c:tx>
          <c:spPr>
            <a:ln>
              <a:noFill/>
            </a:ln>
          </c:spPr>
          <c:marker>
            <c:symbol val="circle"/>
            <c:size val="7"/>
            <c:spPr>
              <a:solidFill>
                <a:schemeClr val="accent5">
                  <a:lumMod val="50000"/>
                </a:schemeClr>
              </a:solidFill>
              <a:ln>
                <a:noFill/>
              </a:ln>
            </c:spPr>
          </c:marker>
          <c:cat>
            <c:strRef>
              <c:f>'Slide Pricing (clusters)'!$D$5:$D$36</c:f>
              <c:strCache>
                <c:ptCount val="32"/>
                <c:pt idx="0">
                  <c:v>Malaysia</c:v>
                </c:pt>
                <c:pt idx="1">
                  <c:v>Korea, Rep.</c:v>
                </c:pt>
                <c:pt idx="2">
                  <c:v>Vietnam</c:v>
                </c:pt>
                <c:pt idx="3">
                  <c:v>India</c:v>
                </c:pt>
                <c:pt idx="4">
                  <c:v>Mauritius</c:v>
                </c:pt>
                <c:pt idx="5">
                  <c:v>South Africa</c:v>
                </c:pt>
                <c:pt idx="6">
                  <c:v>Namibia</c:v>
                </c:pt>
                <c:pt idx="7">
                  <c:v>Kenya</c:v>
                </c:pt>
                <c:pt idx="8">
                  <c:v>Ghana</c:v>
                </c:pt>
                <c:pt idx="9">
                  <c:v>Botswana</c:v>
                </c:pt>
                <c:pt idx="10">
                  <c:v>Tanzania</c:v>
                </c:pt>
                <c:pt idx="11">
                  <c:v>Cameroon</c:v>
                </c:pt>
                <c:pt idx="12">
                  <c:v>Rwanda</c:v>
                </c:pt>
                <c:pt idx="13">
                  <c:v>Lesotho</c:v>
                </c:pt>
                <c:pt idx="14">
                  <c:v>Cote d'Ivoire</c:v>
                </c:pt>
                <c:pt idx="15">
                  <c:v>Senegal</c:v>
                </c:pt>
                <c:pt idx="16">
                  <c:v>Guinea</c:v>
                </c:pt>
                <c:pt idx="17">
                  <c:v>Burkina Faso</c:v>
                </c:pt>
                <c:pt idx="18">
                  <c:v>Benin</c:v>
                </c:pt>
                <c:pt idx="19">
                  <c:v>Uganda</c:v>
                </c:pt>
                <c:pt idx="20">
                  <c:v>Mali</c:v>
                </c:pt>
                <c:pt idx="21">
                  <c:v>Zimbabwe</c:v>
                </c:pt>
                <c:pt idx="22">
                  <c:v>Mauritania</c:v>
                </c:pt>
                <c:pt idx="23">
                  <c:v>Nigeria</c:v>
                </c:pt>
                <c:pt idx="24">
                  <c:v>Angola</c:v>
                </c:pt>
                <c:pt idx="25">
                  <c:v>Mozambique</c:v>
                </c:pt>
                <c:pt idx="26">
                  <c:v>Ethiopia</c:v>
                </c:pt>
                <c:pt idx="27">
                  <c:v>Chad</c:v>
                </c:pt>
                <c:pt idx="28">
                  <c:v>Liberia</c:v>
                </c:pt>
                <c:pt idx="29">
                  <c:v>Malawi</c:v>
                </c:pt>
                <c:pt idx="30">
                  <c:v>Madagascar</c:v>
                </c:pt>
                <c:pt idx="31">
                  <c:v>Burundi</c:v>
                </c:pt>
              </c:strCache>
            </c:strRef>
          </c:cat>
          <c:val>
            <c:numRef>
              <c:f>'Slide Pricing (clusters)'!$E$5:$E$36</c:f>
              <c:numCache>
                <c:formatCode>0.0</c:formatCode>
                <c:ptCount val="32"/>
                <c:pt idx="0">
                  <c:v>0.81</c:v>
                </c:pt>
                <c:pt idx="1">
                  <c:v>0.99</c:v>
                </c:pt>
                <c:pt idx="2">
                  <c:v>2.04</c:v>
                </c:pt>
                <c:pt idx="3">
                  <c:v>1.91</c:v>
                </c:pt>
              </c:numCache>
            </c:numRef>
          </c:val>
          <c:smooth val="0"/>
          <c:extLst>
            <c:ext xmlns:c16="http://schemas.microsoft.com/office/drawing/2014/chart" uri="{C3380CC4-5D6E-409C-BE32-E72D297353CC}">
              <c16:uniqueId val="{00000004-4B00-4394-82AE-FF5D010490E0}"/>
            </c:ext>
          </c:extLst>
        </c:ser>
        <c:ser>
          <c:idx val="1"/>
          <c:order val="1"/>
          <c:tx>
            <c:strRef>
              <c:f>'Slide Pricing (clusters)'!$F$4</c:f>
              <c:strCache>
                <c:ptCount val="1"/>
                <c:pt idx="0">
                  <c:v>price_income_ssa</c:v>
                </c:pt>
              </c:strCache>
            </c:strRef>
          </c:tx>
          <c:spPr>
            <a:ln w="28575">
              <a:noFill/>
            </a:ln>
          </c:spPr>
          <c:marker>
            <c:symbol val="circle"/>
            <c:size val="8"/>
            <c:spPr>
              <a:solidFill>
                <a:srgbClr val="00B0F0"/>
              </a:solidFill>
              <a:ln>
                <a:noFill/>
              </a:ln>
            </c:spPr>
          </c:marker>
          <c:cat>
            <c:strRef>
              <c:f>'Slide Pricing (clusters)'!$D$5:$D$36</c:f>
              <c:strCache>
                <c:ptCount val="32"/>
                <c:pt idx="0">
                  <c:v>Malaysia</c:v>
                </c:pt>
                <c:pt idx="1">
                  <c:v>Korea, Rep.</c:v>
                </c:pt>
                <c:pt idx="2">
                  <c:v>Vietnam</c:v>
                </c:pt>
                <c:pt idx="3">
                  <c:v>India</c:v>
                </c:pt>
                <c:pt idx="4">
                  <c:v>Mauritius</c:v>
                </c:pt>
                <c:pt idx="5">
                  <c:v>South Africa</c:v>
                </c:pt>
                <c:pt idx="6">
                  <c:v>Namibia</c:v>
                </c:pt>
                <c:pt idx="7">
                  <c:v>Kenya</c:v>
                </c:pt>
                <c:pt idx="8">
                  <c:v>Ghana</c:v>
                </c:pt>
                <c:pt idx="9">
                  <c:v>Botswana</c:v>
                </c:pt>
                <c:pt idx="10">
                  <c:v>Tanzania</c:v>
                </c:pt>
                <c:pt idx="11">
                  <c:v>Cameroon</c:v>
                </c:pt>
                <c:pt idx="12">
                  <c:v>Rwanda</c:v>
                </c:pt>
                <c:pt idx="13">
                  <c:v>Lesotho</c:v>
                </c:pt>
                <c:pt idx="14">
                  <c:v>Cote d'Ivoire</c:v>
                </c:pt>
                <c:pt idx="15">
                  <c:v>Senegal</c:v>
                </c:pt>
                <c:pt idx="16">
                  <c:v>Guinea</c:v>
                </c:pt>
                <c:pt idx="17">
                  <c:v>Burkina Faso</c:v>
                </c:pt>
                <c:pt idx="18">
                  <c:v>Benin</c:v>
                </c:pt>
                <c:pt idx="19">
                  <c:v>Uganda</c:v>
                </c:pt>
                <c:pt idx="20">
                  <c:v>Mali</c:v>
                </c:pt>
                <c:pt idx="21">
                  <c:v>Zimbabwe</c:v>
                </c:pt>
                <c:pt idx="22">
                  <c:v>Mauritania</c:v>
                </c:pt>
                <c:pt idx="23">
                  <c:v>Nigeria</c:v>
                </c:pt>
                <c:pt idx="24">
                  <c:v>Angola</c:v>
                </c:pt>
                <c:pt idx="25">
                  <c:v>Mozambique</c:v>
                </c:pt>
                <c:pt idx="26">
                  <c:v>Ethiopia</c:v>
                </c:pt>
                <c:pt idx="27">
                  <c:v>Chad</c:v>
                </c:pt>
                <c:pt idx="28">
                  <c:v>Liberia</c:v>
                </c:pt>
                <c:pt idx="29">
                  <c:v>Malawi</c:v>
                </c:pt>
                <c:pt idx="30">
                  <c:v>Madagascar</c:v>
                </c:pt>
                <c:pt idx="31">
                  <c:v>Burundi</c:v>
                </c:pt>
              </c:strCache>
            </c:strRef>
          </c:cat>
          <c:val>
            <c:numRef>
              <c:f>'Slide Pricing (clusters)'!$F$5:$F$36</c:f>
              <c:numCache>
                <c:formatCode>General</c:formatCode>
                <c:ptCount val="32"/>
                <c:pt idx="4" formatCode="0.0">
                  <c:v>0.68</c:v>
                </c:pt>
                <c:pt idx="5" formatCode="0.0">
                  <c:v>1.33</c:v>
                </c:pt>
                <c:pt idx="6" formatCode="0.0">
                  <c:v>2.0299999999999998</c:v>
                </c:pt>
                <c:pt idx="7" formatCode="0.0">
                  <c:v>4.41</c:v>
                </c:pt>
                <c:pt idx="8" formatCode="0.0">
                  <c:v>4.46</c:v>
                </c:pt>
                <c:pt idx="9" formatCode="0.0">
                  <c:v>5.1100000000000003</c:v>
                </c:pt>
                <c:pt idx="10" formatCode="0.0">
                  <c:v>3</c:v>
                </c:pt>
                <c:pt idx="11" formatCode="0.0">
                  <c:v>3.07</c:v>
                </c:pt>
                <c:pt idx="12" formatCode="0.0">
                  <c:v>4.3600000000000003</c:v>
                </c:pt>
                <c:pt idx="13" formatCode="0.0">
                  <c:v>6.37</c:v>
                </c:pt>
                <c:pt idx="14" formatCode="0.0">
                  <c:v>7.34</c:v>
                </c:pt>
                <c:pt idx="15" formatCode="0.0">
                  <c:v>8.26</c:v>
                </c:pt>
                <c:pt idx="16" formatCode="0.0">
                  <c:v>8.98</c:v>
                </c:pt>
                <c:pt idx="17" formatCode="0.0">
                  <c:v>9.49</c:v>
                </c:pt>
                <c:pt idx="18" formatCode="0.0">
                  <c:v>9.64</c:v>
                </c:pt>
                <c:pt idx="19" formatCode="0.0">
                  <c:v>10.02</c:v>
                </c:pt>
                <c:pt idx="20" formatCode="0.0">
                  <c:v>12.51</c:v>
                </c:pt>
                <c:pt idx="21" formatCode="0.0">
                  <c:v>27.91</c:v>
                </c:pt>
                <c:pt idx="22" formatCode="0.0">
                  <c:v>29.19</c:v>
                </c:pt>
                <c:pt idx="23" formatCode="0.0">
                  <c:v>1.7</c:v>
                </c:pt>
                <c:pt idx="24" formatCode="0.0">
                  <c:v>2.19</c:v>
                </c:pt>
                <c:pt idx="25" formatCode="0.0">
                  <c:v>5.16</c:v>
                </c:pt>
                <c:pt idx="26" formatCode="0.0">
                  <c:v>8.58</c:v>
                </c:pt>
                <c:pt idx="27" formatCode="0.0">
                  <c:v>11.5</c:v>
                </c:pt>
                <c:pt idx="28" formatCode="0.0">
                  <c:v>12.63</c:v>
                </c:pt>
                <c:pt idx="29" formatCode="0.0">
                  <c:v>14.83</c:v>
                </c:pt>
                <c:pt idx="30" formatCode="0.0">
                  <c:v>15.11</c:v>
                </c:pt>
                <c:pt idx="31" formatCode="0.0">
                  <c:v>22.32</c:v>
                </c:pt>
              </c:numCache>
            </c:numRef>
          </c:val>
          <c:smooth val="0"/>
          <c:extLst>
            <c:ext xmlns:c16="http://schemas.microsoft.com/office/drawing/2014/chart" uri="{C3380CC4-5D6E-409C-BE32-E72D297353CC}">
              <c16:uniqueId val="{00000005-4B00-4394-82AE-FF5D010490E0}"/>
            </c:ext>
          </c:extLst>
        </c:ser>
        <c:dLbls>
          <c:showLegendKey val="0"/>
          <c:showVal val="0"/>
          <c:showCatName val="0"/>
          <c:showSerName val="0"/>
          <c:showPercent val="0"/>
          <c:showBubbleSize val="0"/>
        </c:dLbls>
        <c:marker val="1"/>
        <c:smooth val="0"/>
        <c:axId val="147595264"/>
        <c:axId val="147596800"/>
      </c:lineChart>
      <c:scatterChart>
        <c:scatterStyle val="lineMarker"/>
        <c:varyColors val="0"/>
        <c:ser>
          <c:idx val="6"/>
          <c:order val="6"/>
          <c:tx>
            <c:strRef>
              <c:f>'Slide Pricing (clusters)'!$N$5</c:f>
              <c:strCache>
                <c:ptCount val="1"/>
                <c:pt idx="0">
                  <c:v>y</c:v>
                </c:pt>
              </c:strCache>
            </c:strRef>
          </c:tx>
          <c:spPr>
            <a:ln w="28575">
              <a:noFill/>
            </a:ln>
          </c:spPr>
          <c:marker>
            <c:symbol val="none"/>
          </c:marker>
          <c:dLbls>
            <c:dLbl>
              <c:idx val="0"/>
              <c:tx>
                <c:strRef>
                  <c:f>'Slide Pricing (clusters)'!$O$6</c:f>
                  <c:strCache>
                    <c:ptCount val="1"/>
                    <c:pt idx="0">
                      <c:v>Comparators
(&lt;2%)</c:v>
                    </c:pt>
                  </c:strCache>
                </c:strRef>
              </c:tx>
              <c:dLblPos val="ctr"/>
              <c:showLegendKey val="0"/>
              <c:showVal val="1"/>
              <c:showCatName val="0"/>
              <c:showSerName val="0"/>
              <c:showPercent val="0"/>
              <c:showBubbleSize val="0"/>
              <c:extLst>
                <c:ext xmlns:c15="http://schemas.microsoft.com/office/drawing/2012/chart" uri="{CE6537A1-D6FC-4f65-9D91-7224C49458BB}">
                  <c15:dlblFieldTable>
                    <c15:dlblFTEntry>
                      <c15:txfldGUID>{9BDAE63F-086F-423D-BA4F-BFFD43CCE3CE}</c15:txfldGUID>
                      <c15:f>'Slide Pricing (clusters)'!$O$6</c15:f>
                      <c15:dlblFieldTableCache>
                        <c:ptCount val="1"/>
                        <c:pt idx="0">
                          <c:v>Comparators
(&lt;2%)</c:v>
                        </c:pt>
                      </c15:dlblFieldTableCache>
                    </c15:dlblFTEntry>
                  </c15:dlblFieldTable>
                  <c15:showDataLabelsRange val="0"/>
                </c:ext>
                <c:ext xmlns:c16="http://schemas.microsoft.com/office/drawing/2014/chart" uri="{C3380CC4-5D6E-409C-BE32-E72D297353CC}">
                  <c16:uniqueId val="{00000006-4B00-4394-82AE-FF5D010490E0}"/>
                </c:ext>
              </c:extLst>
            </c:dLbl>
            <c:dLbl>
              <c:idx val="1"/>
              <c:tx>
                <c:strRef>
                  <c:f>'Slide Pricing (clusters)'!$O$7</c:f>
                  <c:strCache>
                    <c:ptCount val="1"/>
                    <c:pt idx="0">
                      <c:v>Better Prepared</c:v>
                    </c:pt>
                  </c:strCache>
                </c:strRef>
              </c:tx>
              <c:dLblPos val="ctr"/>
              <c:showLegendKey val="0"/>
              <c:showVal val="1"/>
              <c:showCatName val="0"/>
              <c:showSerName val="0"/>
              <c:showPercent val="0"/>
              <c:showBubbleSize val="0"/>
              <c:extLst>
                <c:ext xmlns:c15="http://schemas.microsoft.com/office/drawing/2012/chart" uri="{CE6537A1-D6FC-4f65-9D91-7224C49458BB}">
                  <c15:dlblFieldTable>
                    <c15:dlblFTEntry>
                      <c15:txfldGUID>{5E027495-5185-456E-94E2-57A8B4D2B75F}</c15:txfldGUID>
                      <c15:f>'Slide Pricing (clusters)'!$O$7</c15:f>
                      <c15:dlblFieldTableCache>
                        <c:ptCount val="1"/>
                        <c:pt idx="0">
                          <c:v>Better Prepared</c:v>
                        </c:pt>
                      </c15:dlblFieldTableCache>
                    </c15:dlblFTEntry>
                  </c15:dlblFieldTable>
                  <c15:showDataLabelsRange val="0"/>
                </c:ext>
                <c:ext xmlns:c16="http://schemas.microsoft.com/office/drawing/2014/chart" uri="{C3380CC4-5D6E-409C-BE32-E72D297353CC}">
                  <c16:uniqueId val="{00000007-4B00-4394-82AE-FF5D010490E0}"/>
                </c:ext>
              </c:extLst>
            </c:dLbl>
            <c:dLbl>
              <c:idx val="2"/>
              <c:tx>
                <c:strRef>
                  <c:f>'Slide Pricing (clusters)'!$O$8</c:f>
                  <c:strCache>
                    <c:ptCount val="1"/>
                    <c:pt idx="0">
                      <c:v>Average</c:v>
                    </c:pt>
                  </c:strCache>
                </c:strRef>
              </c:tx>
              <c:dLblPos val="ctr"/>
              <c:showLegendKey val="0"/>
              <c:showVal val="1"/>
              <c:showCatName val="0"/>
              <c:showSerName val="0"/>
              <c:showPercent val="0"/>
              <c:showBubbleSize val="0"/>
              <c:extLst>
                <c:ext xmlns:c15="http://schemas.microsoft.com/office/drawing/2012/chart" uri="{CE6537A1-D6FC-4f65-9D91-7224C49458BB}">
                  <c15:dlblFieldTable>
                    <c15:dlblFTEntry>
                      <c15:txfldGUID>{B197D2EE-B581-4652-8086-E5F29BE168AA}</c15:txfldGUID>
                      <c15:f>'Slide Pricing (clusters)'!$O$8</c15:f>
                      <c15:dlblFieldTableCache>
                        <c:ptCount val="1"/>
                        <c:pt idx="0">
                          <c:v>Average</c:v>
                        </c:pt>
                      </c15:dlblFieldTableCache>
                    </c15:dlblFTEntry>
                  </c15:dlblFieldTable>
                  <c15:showDataLabelsRange val="0"/>
                </c:ext>
                <c:ext xmlns:c16="http://schemas.microsoft.com/office/drawing/2014/chart" uri="{C3380CC4-5D6E-409C-BE32-E72D297353CC}">
                  <c16:uniqueId val="{00000008-4B00-4394-82AE-FF5D010490E0}"/>
                </c:ext>
              </c:extLst>
            </c:dLbl>
            <c:dLbl>
              <c:idx val="3"/>
              <c:tx>
                <c:strRef>
                  <c:f>'Slide Pricing (clusters)'!$O$9</c:f>
                  <c:strCache>
                    <c:ptCount val="1"/>
                    <c:pt idx="0">
                      <c:v>Least Prepared</c:v>
                    </c:pt>
                  </c:strCache>
                </c:strRef>
              </c:tx>
              <c:dLblPos val="ctr"/>
              <c:showLegendKey val="0"/>
              <c:showVal val="1"/>
              <c:showCatName val="0"/>
              <c:showSerName val="0"/>
              <c:showPercent val="0"/>
              <c:showBubbleSize val="0"/>
              <c:extLst>
                <c:ext xmlns:c15="http://schemas.microsoft.com/office/drawing/2012/chart" uri="{CE6537A1-D6FC-4f65-9D91-7224C49458BB}">
                  <c15:dlblFieldTable>
                    <c15:dlblFTEntry>
                      <c15:txfldGUID>{41E6CCA6-DCA7-40D9-84E7-07170015D2FF}</c15:txfldGUID>
                      <c15:f>'Slide Pricing (clusters)'!$O$9</c15:f>
                      <c15:dlblFieldTableCache>
                        <c:ptCount val="1"/>
                        <c:pt idx="0">
                          <c:v>Least Prepared</c:v>
                        </c:pt>
                      </c15:dlblFieldTableCache>
                    </c15:dlblFTEntry>
                  </c15:dlblFieldTable>
                  <c15:showDataLabelsRange val="0"/>
                </c:ext>
                <c:ext xmlns:c16="http://schemas.microsoft.com/office/drawing/2014/chart" uri="{C3380CC4-5D6E-409C-BE32-E72D297353CC}">
                  <c16:uniqueId val="{00000009-4B00-4394-82AE-FF5D010490E0}"/>
                </c:ext>
              </c:extLst>
            </c:dLbl>
            <c:spPr>
              <a:noFill/>
              <a:ln>
                <a:noFill/>
              </a:ln>
              <a:effectLst/>
            </c:spPr>
            <c:txPr>
              <a:bodyPr/>
              <a:lstStyle/>
              <a:p>
                <a:pPr>
                  <a:defRPr sz="14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xVal>
            <c:numRef>
              <c:f>'Slide Pricing (clusters)'!$M$6:$M$9</c:f>
              <c:numCache>
                <c:formatCode>General</c:formatCode>
                <c:ptCount val="4"/>
                <c:pt idx="0">
                  <c:v>3</c:v>
                </c:pt>
                <c:pt idx="1">
                  <c:v>7.5</c:v>
                </c:pt>
                <c:pt idx="2">
                  <c:v>17</c:v>
                </c:pt>
                <c:pt idx="3">
                  <c:v>28</c:v>
                </c:pt>
              </c:numCache>
            </c:numRef>
          </c:xVal>
          <c:yVal>
            <c:numRef>
              <c:f>'Slide Pricing (clusters)'!$N$6:$N$9</c:f>
              <c:numCache>
                <c:formatCode>General</c:formatCode>
                <c:ptCount val="4"/>
                <c:pt idx="0">
                  <c:v>28</c:v>
                </c:pt>
                <c:pt idx="1">
                  <c:v>28</c:v>
                </c:pt>
                <c:pt idx="2">
                  <c:v>28</c:v>
                </c:pt>
                <c:pt idx="3">
                  <c:v>28</c:v>
                </c:pt>
              </c:numCache>
            </c:numRef>
          </c:yVal>
          <c:smooth val="0"/>
          <c:extLst>
            <c:ext xmlns:c16="http://schemas.microsoft.com/office/drawing/2014/chart" uri="{C3380CC4-5D6E-409C-BE32-E72D297353CC}">
              <c16:uniqueId val="{0000000A-4B00-4394-82AE-FF5D010490E0}"/>
            </c:ext>
          </c:extLst>
        </c:ser>
        <c:dLbls>
          <c:showLegendKey val="0"/>
          <c:showVal val="0"/>
          <c:showCatName val="0"/>
          <c:showSerName val="0"/>
          <c:showPercent val="0"/>
          <c:showBubbleSize val="0"/>
        </c:dLbls>
        <c:axId val="147600128"/>
        <c:axId val="147598336"/>
      </c:scatterChart>
      <c:catAx>
        <c:axId val="147595264"/>
        <c:scaling>
          <c:orientation val="minMax"/>
        </c:scaling>
        <c:delete val="0"/>
        <c:axPos val="b"/>
        <c:numFmt formatCode="General" sourceLinked="0"/>
        <c:majorTickMark val="out"/>
        <c:minorTickMark val="none"/>
        <c:tickLblPos val="nextTo"/>
        <c:spPr>
          <a:ln>
            <a:noFill/>
          </a:ln>
        </c:spPr>
        <c:txPr>
          <a:bodyPr rot="-5400000" vert="horz"/>
          <a:lstStyle/>
          <a:p>
            <a:pPr>
              <a:defRPr sz="1200"/>
            </a:pPr>
            <a:endParaRPr lang="en-US"/>
          </a:p>
        </c:txPr>
        <c:crossAx val="147596800"/>
        <c:crosses val="autoZero"/>
        <c:auto val="1"/>
        <c:lblAlgn val="ctr"/>
        <c:lblOffset val="100"/>
        <c:noMultiLvlLbl val="0"/>
      </c:catAx>
      <c:valAx>
        <c:axId val="147596800"/>
        <c:scaling>
          <c:orientation val="minMax"/>
          <c:max val="30"/>
          <c:min val="0"/>
        </c:scaling>
        <c:delete val="0"/>
        <c:axPos val="l"/>
        <c:numFmt formatCode="0" sourceLinked="0"/>
        <c:majorTickMark val="out"/>
        <c:minorTickMark val="none"/>
        <c:tickLblPos val="nextTo"/>
        <c:spPr>
          <a:ln>
            <a:noFill/>
          </a:ln>
        </c:spPr>
        <c:crossAx val="147595264"/>
        <c:crosses val="autoZero"/>
        <c:crossBetween val="between"/>
        <c:majorUnit val="10"/>
      </c:valAx>
      <c:valAx>
        <c:axId val="147598336"/>
        <c:scaling>
          <c:orientation val="minMax"/>
        </c:scaling>
        <c:delete val="0"/>
        <c:axPos val="r"/>
        <c:numFmt formatCode="General" sourceLinked="1"/>
        <c:majorTickMark val="none"/>
        <c:minorTickMark val="none"/>
        <c:tickLblPos val="none"/>
        <c:spPr>
          <a:ln>
            <a:noFill/>
          </a:ln>
        </c:spPr>
        <c:crossAx val="147600128"/>
        <c:crosses val="max"/>
        <c:crossBetween val="midCat"/>
      </c:valAx>
      <c:valAx>
        <c:axId val="147600128"/>
        <c:scaling>
          <c:orientation val="minMax"/>
          <c:max val="32"/>
          <c:min val="1"/>
        </c:scaling>
        <c:delete val="0"/>
        <c:axPos val="t"/>
        <c:numFmt formatCode="General" sourceLinked="1"/>
        <c:majorTickMark val="none"/>
        <c:minorTickMark val="none"/>
        <c:tickLblPos val="none"/>
        <c:spPr>
          <a:ln>
            <a:noFill/>
          </a:ln>
        </c:spPr>
        <c:crossAx val="147598336"/>
        <c:crosses val="max"/>
        <c:crossBetween val="midCat"/>
      </c:valAx>
    </c:plotArea>
    <c:plotVisOnly val="1"/>
    <c:dispBlanksAs val="gap"/>
    <c:showDLblsOverMax val="0"/>
  </c:chart>
  <c:spPr>
    <a:ln>
      <a:noFill/>
    </a:ln>
  </c:spPr>
  <c:txPr>
    <a:bodyPr/>
    <a:lstStyle/>
    <a:p>
      <a:pPr>
        <a:defRPr>
          <a:latin typeface="Roboto" pitchFamily="2" charset="0"/>
          <a:ea typeface="Roboto" pitchFamily="2" charset="0"/>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2"/>
          <c:order val="2"/>
          <c:tx>
            <c:strRef>
              <c:f>'Tertiary (clusters)'!$G$4</c:f>
              <c:strCache>
                <c:ptCount val="1"/>
                <c:pt idx="0">
                  <c:v>compators</c:v>
                </c:pt>
              </c:strCache>
            </c:strRef>
          </c:tx>
          <c:spPr>
            <a:solidFill>
              <a:schemeClr val="accent5">
                <a:lumMod val="20000"/>
                <a:lumOff val="80000"/>
              </a:schemeClr>
            </a:solidFill>
            <a:ln w="28575">
              <a:noFill/>
            </a:ln>
          </c:spPr>
          <c:invertIfNegative val="0"/>
          <c:cat>
            <c:strRef>
              <c:f>'Tertiary (clusters)'!$D$5:$D$36</c:f>
              <c:strCache>
                <c:ptCount val="32"/>
                <c:pt idx="0">
                  <c:v>Korea, Rep.</c:v>
                </c:pt>
                <c:pt idx="1">
                  <c:v>Malaysia</c:v>
                </c:pt>
                <c:pt idx="2">
                  <c:v>Vietnam</c:v>
                </c:pt>
                <c:pt idx="3">
                  <c:v>India</c:v>
                </c:pt>
                <c:pt idx="4">
                  <c:v>Kenya</c:v>
                </c:pt>
                <c:pt idx="5">
                  <c:v>Ghana</c:v>
                </c:pt>
                <c:pt idx="6">
                  <c:v>South Africa</c:v>
                </c:pt>
                <c:pt idx="7">
                  <c:v>Namibia</c:v>
                </c:pt>
                <c:pt idx="8">
                  <c:v>Botswana</c:v>
                </c:pt>
                <c:pt idx="9">
                  <c:v>Mauritius</c:v>
                </c:pt>
                <c:pt idx="10">
                  <c:v>Tanzania</c:v>
                </c:pt>
                <c:pt idx="11">
                  <c:v>Uganda</c:v>
                </c:pt>
                <c:pt idx="12">
                  <c:v>Mauritania</c:v>
                </c:pt>
                <c:pt idx="13">
                  <c:v>Mali</c:v>
                </c:pt>
                <c:pt idx="14">
                  <c:v>Burkina Faso</c:v>
                </c:pt>
                <c:pt idx="15">
                  <c:v>Rwanda</c:v>
                </c:pt>
                <c:pt idx="16">
                  <c:v>Zimbabwe</c:v>
                </c:pt>
                <c:pt idx="17">
                  <c:v>Lesotho</c:v>
                </c:pt>
                <c:pt idx="18">
                  <c:v>Cote d'Ivoire</c:v>
                </c:pt>
                <c:pt idx="19">
                  <c:v>Senegal</c:v>
                </c:pt>
                <c:pt idx="20">
                  <c:v>Guinea</c:v>
                </c:pt>
                <c:pt idx="21">
                  <c:v>Benin</c:v>
                </c:pt>
                <c:pt idx="22">
                  <c:v>Cameroon</c:v>
                </c:pt>
                <c:pt idx="23">
                  <c:v>Malawi</c:v>
                </c:pt>
                <c:pt idx="24">
                  <c:v>Chad</c:v>
                </c:pt>
                <c:pt idx="25">
                  <c:v>Madagascar</c:v>
                </c:pt>
                <c:pt idx="26">
                  <c:v>Burundi</c:v>
                </c:pt>
                <c:pt idx="27">
                  <c:v>Mozambique</c:v>
                </c:pt>
                <c:pt idx="28">
                  <c:v>Ethiopia</c:v>
                </c:pt>
                <c:pt idx="29">
                  <c:v>Angola</c:v>
                </c:pt>
                <c:pt idx="30">
                  <c:v>Nigeria</c:v>
                </c:pt>
                <c:pt idx="31">
                  <c:v>Liberia</c:v>
                </c:pt>
              </c:strCache>
            </c:strRef>
          </c:cat>
          <c:val>
            <c:numRef>
              <c:f>'Tertiary (clusters)'!$G$5:$G$36</c:f>
              <c:numCache>
                <c:formatCode>0.0</c:formatCode>
                <c:ptCount val="32"/>
                <c:pt idx="0">
                  <c:v>110</c:v>
                </c:pt>
                <c:pt idx="1">
                  <c:v>110</c:v>
                </c:pt>
                <c:pt idx="2">
                  <c:v>110</c:v>
                </c:pt>
                <c:pt idx="3">
                  <c:v>110</c:v>
                </c:pt>
              </c:numCache>
            </c:numRef>
          </c:val>
          <c:extLst>
            <c:ext xmlns:c16="http://schemas.microsoft.com/office/drawing/2014/chart" uri="{C3380CC4-5D6E-409C-BE32-E72D297353CC}">
              <c16:uniqueId val="{00000000-4FBE-40DE-82F9-CE8DBD126C42}"/>
            </c:ext>
          </c:extLst>
        </c:ser>
        <c:ser>
          <c:idx val="3"/>
          <c:order val="3"/>
          <c:tx>
            <c:strRef>
              <c:f>'Tertiary (clusters)'!$H$4</c:f>
              <c:strCache>
                <c:ptCount val="1"/>
                <c:pt idx="0">
                  <c:v>1</c:v>
                </c:pt>
              </c:strCache>
            </c:strRef>
          </c:tx>
          <c:spPr>
            <a:solidFill>
              <a:schemeClr val="bg2">
                <a:lumMod val="90000"/>
              </a:schemeClr>
            </a:solidFill>
            <a:ln w="28575">
              <a:noFill/>
            </a:ln>
          </c:spPr>
          <c:invertIfNegative val="0"/>
          <c:cat>
            <c:strRef>
              <c:f>'Tertiary (clusters)'!$D$5:$D$36</c:f>
              <c:strCache>
                <c:ptCount val="32"/>
                <c:pt idx="0">
                  <c:v>Korea, Rep.</c:v>
                </c:pt>
                <c:pt idx="1">
                  <c:v>Malaysia</c:v>
                </c:pt>
                <c:pt idx="2">
                  <c:v>Vietnam</c:v>
                </c:pt>
                <c:pt idx="3">
                  <c:v>India</c:v>
                </c:pt>
                <c:pt idx="4">
                  <c:v>Kenya</c:v>
                </c:pt>
                <c:pt idx="5">
                  <c:v>Ghana</c:v>
                </c:pt>
                <c:pt idx="6">
                  <c:v>South Africa</c:v>
                </c:pt>
                <c:pt idx="7">
                  <c:v>Namibia</c:v>
                </c:pt>
                <c:pt idx="8">
                  <c:v>Botswana</c:v>
                </c:pt>
                <c:pt idx="9">
                  <c:v>Mauritius</c:v>
                </c:pt>
                <c:pt idx="10">
                  <c:v>Tanzania</c:v>
                </c:pt>
                <c:pt idx="11">
                  <c:v>Uganda</c:v>
                </c:pt>
                <c:pt idx="12">
                  <c:v>Mauritania</c:v>
                </c:pt>
                <c:pt idx="13">
                  <c:v>Mali</c:v>
                </c:pt>
                <c:pt idx="14">
                  <c:v>Burkina Faso</c:v>
                </c:pt>
                <c:pt idx="15">
                  <c:v>Rwanda</c:v>
                </c:pt>
                <c:pt idx="16">
                  <c:v>Zimbabwe</c:v>
                </c:pt>
                <c:pt idx="17">
                  <c:v>Lesotho</c:v>
                </c:pt>
                <c:pt idx="18">
                  <c:v>Cote d'Ivoire</c:v>
                </c:pt>
                <c:pt idx="19">
                  <c:v>Senegal</c:v>
                </c:pt>
                <c:pt idx="20">
                  <c:v>Guinea</c:v>
                </c:pt>
                <c:pt idx="21">
                  <c:v>Benin</c:v>
                </c:pt>
                <c:pt idx="22">
                  <c:v>Cameroon</c:v>
                </c:pt>
                <c:pt idx="23">
                  <c:v>Malawi</c:v>
                </c:pt>
                <c:pt idx="24">
                  <c:v>Chad</c:v>
                </c:pt>
                <c:pt idx="25">
                  <c:v>Madagascar</c:v>
                </c:pt>
                <c:pt idx="26">
                  <c:v>Burundi</c:v>
                </c:pt>
                <c:pt idx="27">
                  <c:v>Mozambique</c:v>
                </c:pt>
                <c:pt idx="28">
                  <c:v>Ethiopia</c:v>
                </c:pt>
                <c:pt idx="29">
                  <c:v>Angola</c:v>
                </c:pt>
                <c:pt idx="30">
                  <c:v>Nigeria</c:v>
                </c:pt>
                <c:pt idx="31">
                  <c:v>Liberia</c:v>
                </c:pt>
              </c:strCache>
            </c:strRef>
          </c:cat>
          <c:val>
            <c:numRef>
              <c:f>'Tertiary (clusters)'!$H$5:$H$36</c:f>
              <c:numCache>
                <c:formatCode>General</c:formatCode>
                <c:ptCount val="32"/>
                <c:pt idx="4" formatCode="0">
                  <c:v>110</c:v>
                </c:pt>
                <c:pt idx="5" formatCode="0">
                  <c:v>110</c:v>
                </c:pt>
                <c:pt idx="6" formatCode="0">
                  <c:v>110</c:v>
                </c:pt>
                <c:pt idx="7" formatCode="0">
                  <c:v>110</c:v>
                </c:pt>
                <c:pt idx="8" formatCode="0">
                  <c:v>110</c:v>
                </c:pt>
                <c:pt idx="9" formatCode="0">
                  <c:v>110</c:v>
                </c:pt>
                <c:pt idx="10" formatCode="0">
                  <c:v>#N/A</c:v>
                </c:pt>
                <c:pt idx="11" formatCode="0">
                  <c:v>#N/A</c:v>
                </c:pt>
                <c:pt idx="12" formatCode="0">
                  <c:v>#N/A</c:v>
                </c:pt>
                <c:pt idx="13" formatCode="0">
                  <c:v>#N/A</c:v>
                </c:pt>
                <c:pt idx="14" formatCode="0">
                  <c:v>#N/A</c:v>
                </c:pt>
                <c:pt idx="15" formatCode="0">
                  <c:v>#N/A</c:v>
                </c:pt>
                <c:pt idx="16" formatCode="0">
                  <c:v>#N/A</c:v>
                </c:pt>
                <c:pt idx="17" formatCode="0">
                  <c:v>#N/A</c:v>
                </c:pt>
                <c:pt idx="18" formatCode="0">
                  <c:v>#N/A</c:v>
                </c:pt>
                <c:pt idx="19" formatCode="0">
                  <c:v>#N/A</c:v>
                </c:pt>
                <c:pt idx="20" formatCode="0">
                  <c:v>#N/A</c:v>
                </c:pt>
                <c:pt idx="21" formatCode="0">
                  <c:v>#N/A</c:v>
                </c:pt>
                <c:pt idx="22" formatCode="0">
                  <c:v>#N/A</c:v>
                </c:pt>
                <c:pt idx="23" formatCode="0">
                  <c:v>#N/A</c:v>
                </c:pt>
                <c:pt idx="24" formatCode="0">
                  <c:v>#N/A</c:v>
                </c:pt>
                <c:pt idx="25" formatCode="0">
                  <c:v>#N/A</c:v>
                </c:pt>
                <c:pt idx="26" formatCode="0">
                  <c:v>#N/A</c:v>
                </c:pt>
                <c:pt idx="27" formatCode="0">
                  <c:v>#N/A</c:v>
                </c:pt>
                <c:pt idx="28" formatCode="0">
                  <c:v>#N/A</c:v>
                </c:pt>
                <c:pt idx="29" formatCode="0">
                  <c:v>#N/A</c:v>
                </c:pt>
                <c:pt idx="30" formatCode="0">
                  <c:v>#N/A</c:v>
                </c:pt>
                <c:pt idx="31" formatCode="0">
                  <c:v>#N/A</c:v>
                </c:pt>
              </c:numCache>
            </c:numRef>
          </c:val>
          <c:extLst>
            <c:ext xmlns:c16="http://schemas.microsoft.com/office/drawing/2014/chart" uri="{C3380CC4-5D6E-409C-BE32-E72D297353CC}">
              <c16:uniqueId val="{00000001-4FBE-40DE-82F9-CE8DBD126C42}"/>
            </c:ext>
          </c:extLst>
        </c:ser>
        <c:ser>
          <c:idx val="4"/>
          <c:order val="4"/>
          <c:tx>
            <c:strRef>
              <c:f>'Tertiary (clusters)'!$I$4</c:f>
              <c:strCache>
                <c:ptCount val="1"/>
                <c:pt idx="0">
                  <c:v>2</c:v>
                </c:pt>
              </c:strCache>
            </c:strRef>
          </c:tx>
          <c:spPr>
            <a:solidFill>
              <a:schemeClr val="bg2">
                <a:lumMod val="75000"/>
              </a:schemeClr>
            </a:solidFill>
            <a:ln w="28575">
              <a:noFill/>
            </a:ln>
          </c:spPr>
          <c:invertIfNegative val="0"/>
          <c:cat>
            <c:strRef>
              <c:f>'Tertiary (clusters)'!$D$5:$D$36</c:f>
              <c:strCache>
                <c:ptCount val="32"/>
                <c:pt idx="0">
                  <c:v>Korea, Rep.</c:v>
                </c:pt>
                <c:pt idx="1">
                  <c:v>Malaysia</c:v>
                </c:pt>
                <c:pt idx="2">
                  <c:v>Vietnam</c:v>
                </c:pt>
                <c:pt idx="3">
                  <c:v>India</c:v>
                </c:pt>
                <c:pt idx="4">
                  <c:v>Kenya</c:v>
                </c:pt>
                <c:pt idx="5">
                  <c:v>Ghana</c:v>
                </c:pt>
                <c:pt idx="6">
                  <c:v>South Africa</c:v>
                </c:pt>
                <c:pt idx="7">
                  <c:v>Namibia</c:v>
                </c:pt>
                <c:pt idx="8">
                  <c:v>Botswana</c:v>
                </c:pt>
                <c:pt idx="9">
                  <c:v>Mauritius</c:v>
                </c:pt>
                <c:pt idx="10">
                  <c:v>Tanzania</c:v>
                </c:pt>
                <c:pt idx="11">
                  <c:v>Uganda</c:v>
                </c:pt>
                <c:pt idx="12">
                  <c:v>Mauritania</c:v>
                </c:pt>
                <c:pt idx="13">
                  <c:v>Mali</c:v>
                </c:pt>
                <c:pt idx="14">
                  <c:v>Burkina Faso</c:v>
                </c:pt>
                <c:pt idx="15">
                  <c:v>Rwanda</c:v>
                </c:pt>
                <c:pt idx="16">
                  <c:v>Zimbabwe</c:v>
                </c:pt>
                <c:pt idx="17">
                  <c:v>Lesotho</c:v>
                </c:pt>
                <c:pt idx="18">
                  <c:v>Cote d'Ivoire</c:v>
                </c:pt>
                <c:pt idx="19">
                  <c:v>Senegal</c:v>
                </c:pt>
                <c:pt idx="20">
                  <c:v>Guinea</c:v>
                </c:pt>
                <c:pt idx="21">
                  <c:v>Benin</c:v>
                </c:pt>
                <c:pt idx="22">
                  <c:v>Cameroon</c:v>
                </c:pt>
                <c:pt idx="23">
                  <c:v>Malawi</c:v>
                </c:pt>
                <c:pt idx="24">
                  <c:v>Chad</c:v>
                </c:pt>
                <c:pt idx="25">
                  <c:v>Madagascar</c:v>
                </c:pt>
                <c:pt idx="26">
                  <c:v>Burundi</c:v>
                </c:pt>
                <c:pt idx="27">
                  <c:v>Mozambique</c:v>
                </c:pt>
                <c:pt idx="28">
                  <c:v>Ethiopia</c:v>
                </c:pt>
                <c:pt idx="29">
                  <c:v>Angola</c:v>
                </c:pt>
                <c:pt idx="30">
                  <c:v>Nigeria</c:v>
                </c:pt>
                <c:pt idx="31">
                  <c:v>Liberia</c:v>
                </c:pt>
              </c:strCache>
            </c:strRef>
          </c:cat>
          <c:val>
            <c:numRef>
              <c:f>'Tertiary (clusters)'!$I$5:$I$36</c:f>
              <c:numCache>
                <c:formatCode>General</c:formatCode>
                <c:ptCount val="32"/>
                <c:pt idx="4" formatCode="0">
                  <c:v>#N/A</c:v>
                </c:pt>
                <c:pt idx="5" formatCode="0">
                  <c:v>#N/A</c:v>
                </c:pt>
                <c:pt idx="6" formatCode="0">
                  <c:v>#N/A</c:v>
                </c:pt>
                <c:pt idx="7" formatCode="0">
                  <c:v>#N/A</c:v>
                </c:pt>
                <c:pt idx="8" formatCode="0">
                  <c:v>#N/A</c:v>
                </c:pt>
                <c:pt idx="9" formatCode="0">
                  <c:v>#N/A</c:v>
                </c:pt>
                <c:pt idx="10" formatCode="0">
                  <c:v>110</c:v>
                </c:pt>
                <c:pt idx="11" formatCode="0">
                  <c:v>110</c:v>
                </c:pt>
                <c:pt idx="12" formatCode="0">
                  <c:v>110</c:v>
                </c:pt>
                <c:pt idx="13" formatCode="0">
                  <c:v>110</c:v>
                </c:pt>
                <c:pt idx="14" formatCode="0">
                  <c:v>110</c:v>
                </c:pt>
                <c:pt idx="15" formatCode="0">
                  <c:v>110</c:v>
                </c:pt>
                <c:pt idx="16" formatCode="0">
                  <c:v>110</c:v>
                </c:pt>
                <c:pt idx="17" formatCode="0">
                  <c:v>110</c:v>
                </c:pt>
                <c:pt idx="18" formatCode="0">
                  <c:v>110</c:v>
                </c:pt>
                <c:pt idx="19" formatCode="0">
                  <c:v>110</c:v>
                </c:pt>
                <c:pt idx="20" formatCode="0">
                  <c:v>110</c:v>
                </c:pt>
                <c:pt idx="21" formatCode="0">
                  <c:v>110</c:v>
                </c:pt>
                <c:pt idx="22" formatCode="0">
                  <c:v>110</c:v>
                </c:pt>
                <c:pt idx="23" formatCode="0">
                  <c:v>#N/A</c:v>
                </c:pt>
                <c:pt idx="24" formatCode="0">
                  <c:v>#N/A</c:v>
                </c:pt>
                <c:pt idx="25" formatCode="0">
                  <c:v>#N/A</c:v>
                </c:pt>
                <c:pt idx="26" formatCode="0">
                  <c:v>#N/A</c:v>
                </c:pt>
                <c:pt idx="27" formatCode="0">
                  <c:v>#N/A</c:v>
                </c:pt>
                <c:pt idx="28" formatCode="0">
                  <c:v>#N/A</c:v>
                </c:pt>
                <c:pt idx="29" formatCode="0">
                  <c:v>#N/A</c:v>
                </c:pt>
                <c:pt idx="30" formatCode="0">
                  <c:v>#N/A</c:v>
                </c:pt>
                <c:pt idx="31" formatCode="0">
                  <c:v>#N/A</c:v>
                </c:pt>
              </c:numCache>
            </c:numRef>
          </c:val>
          <c:extLst>
            <c:ext xmlns:c16="http://schemas.microsoft.com/office/drawing/2014/chart" uri="{C3380CC4-5D6E-409C-BE32-E72D297353CC}">
              <c16:uniqueId val="{00000002-4FBE-40DE-82F9-CE8DBD126C42}"/>
            </c:ext>
          </c:extLst>
        </c:ser>
        <c:ser>
          <c:idx val="5"/>
          <c:order val="5"/>
          <c:tx>
            <c:strRef>
              <c:f>'Tertiary (clusters)'!$J$4</c:f>
              <c:strCache>
                <c:ptCount val="1"/>
                <c:pt idx="0">
                  <c:v>3</c:v>
                </c:pt>
              </c:strCache>
            </c:strRef>
          </c:tx>
          <c:spPr>
            <a:solidFill>
              <a:schemeClr val="accent6">
                <a:lumMod val="60000"/>
                <a:lumOff val="40000"/>
              </a:schemeClr>
            </a:solidFill>
            <a:ln w="28575">
              <a:noFill/>
            </a:ln>
          </c:spPr>
          <c:invertIfNegative val="0"/>
          <c:cat>
            <c:strRef>
              <c:f>'Tertiary (clusters)'!$D$5:$D$36</c:f>
              <c:strCache>
                <c:ptCount val="32"/>
                <c:pt idx="0">
                  <c:v>Korea, Rep.</c:v>
                </c:pt>
                <c:pt idx="1">
                  <c:v>Malaysia</c:v>
                </c:pt>
                <c:pt idx="2">
                  <c:v>Vietnam</c:v>
                </c:pt>
                <c:pt idx="3">
                  <c:v>India</c:v>
                </c:pt>
                <c:pt idx="4">
                  <c:v>Kenya</c:v>
                </c:pt>
                <c:pt idx="5">
                  <c:v>Ghana</c:v>
                </c:pt>
                <c:pt idx="6">
                  <c:v>South Africa</c:v>
                </c:pt>
                <c:pt idx="7">
                  <c:v>Namibia</c:v>
                </c:pt>
                <c:pt idx="8">
                  <c:v>Botswana</c:v>
                </c:pt>
                <c:pt idx="9">
                  <c:v>Mauritius</c:v>
                </c:pt>
                <c:pt idx="10">
                  <c:v>Tanzania</c:v>
                </c:pt>
                <c:pt idx="11">
                  <c:v>Uganda</c:v>
                </c:pt>
                <c:pt idx="12">
                  <c:v>Mauritania</c:v>
                </c:pt>
                <c:pt idx="13">
                  <c:v>Mali</c:v>
                </c:pt>
                <c:pt idx="14">
                  <c:v>Burkina Faso</c:v>
                </c:pt>
                <c:pt idx="15">
                  <c:v>Rwanda</c:v>
                </c:pt>
                <c:pt idx="16">
                  <c:v>Zimbabwe</c:v>
                </c:pt>
                <c:pt idx="17">
                  <c:v>Lesotho</c:v>
                </c:pt>
                <c:pt idx="18">
                  <c:v>Cote d'Ivoire</c:v>
                </c:pt>
                <c:pt idx="19">
                  <c:v>Senegal</c:v>
                </c:pt>
                <c:pt idx="20">
                  <c:v>Guinea</c:v>
                </c:pt>
                <c:pt idx="21">
                  <c:v>Benin</c:v>
                </c:pt>
                <c:pt idx="22">
                  <c:v>Cameroon</c:v>
                </c:pt>
                <c:pt idx="23">
                  <c:v>Malawi</c:v>
                </c:pt>
                <c:pt idx="24">
                  <c:v>Chad</c:v>
                </c:pt>
                <c:pt idx="25">
                  <c:v>Madagascar</c:v>
                </c:pt>
                <c:pt idx="26">
                  <c:v>Burundi</c:v>
                </c:pt>
                <c:pt idx="27">
                  <c:v>Mozambique</c:v>
                </c:pt>
                <c:pt idx="28">
                  <c:v>Ethiopia</c:v>
                </c:pt>
                <c:pt idx="29">
                  <c:v>Angola</c:v>
                </c:pt>
                <c:pt idx="30">
                  <c:v>Nigeria</c:v>
                </c:pt>
                <c:pt idx="31">
                  <c:v>Liberia</c:v>
                </c:pt>
              </c:strCache>
            </c:strRef>
          </c:cat>
          <c:val>
            <c:numRef>
              <c:f>'Tertiary (clusters)'!$J$5:$J$36</c:f>
              <c:numCache>
                <c:formatCode>General</c:formatCode>
                <c:ptCount val="32"/>
                <c:pt idx="4" formatCode="0">
                  <c:v>#N/A</c:v>
                </c:pt>
                <c:pt idx="5" formatCode="0">
                  <c:v>#N/A</c:v>
                </c:pt>
                <c:pt idx="6" formatCode="0">
                  <c:v>#N/A</c:v>
                </c:pt>
                <c:pt idx="7" formatCode="0">
                  <c:v>#N/A</c:v>
                </c:pt>
                <c:pt idx="8" formatCode="0">
                  <c:v>#N/A</c:v>
                </c:pt>
                <c:pt idx="9" formatCode="0">
                  <c:v>#N/A</c:v>
                </c:pt>
                <c:pt idx="10" formatCode="0">
                  <c:v>#N/A</c:v>
                </c:pt>
                <c:pt idx="11" formatCode="0">
                  <c:v>#N/A</c:v>
                </c:pt>
                <c:pt idx="12" formatCode="0">
                  <c:v>#N/A</c:v>
                </c:pt>
                <c:pt idx="13" formatCode="0">
                  <c:v>#N/A</c:v>
                </c:pt>
                <c:pt idx="14" formatCode="0">
                  <c:v>#N/A</c:v>
                </c:pt>
                <c:pt idx="15" formatCode="0">
                  <c:v>#N/A</c:v>
                </c:pt>
                <c:pt idx="16" formatCode="0">
                  <c:v>#N/A</c:v>
                </c:pt>
                <c:pt idx="17" formatCode="0">
                  <c:v>#N/A</c:v>
                </c:pt>
                <c:pt idx="18" formatCode="0">
                  <c:v>#N/A</c:v>
                </c:pt>
                <c:pt idx="19" formatCode="0">
                  <c:v>#N/A</c:v>
                </c:pt>
                <c:pt idx="20" formatCode="0">
                  <c:v>#N/A</c:v>
                </c:pt>
                <c:pt idx="21" formatCode="0">
                  <c:v>#N/A</c:v>
                </c:pt>
                <c:pt idx="22" formatCode="0">
                  <c:v>#N/A</c:v>
                </c:pt>
                <c:pt idx="23" formatCode="0">
                  <c:v>110</c:v>
                </c:pt>
                <c:pt idx="24" formatCode="0">
                  <c:v>110</c:v>
                </c:pt>
                <c:pt idx="25" formatCode="0">
                  <c:v>110</c:v>
                </c:pt>
                <c:pt idx="26" formatCode="0">
                  <c:v>110</c:v>
                </c:pt>
                <c:pt idx="27" formatCode="0">
                  <c:v>110</c:v>
                </c:pt>
                <c:pt idx="28" formatCode="0">
                  <c:v>110</c:v>
                </c:pt>
                <c:pt idx="29" formatCode="0">
                  <c:v>110</c:v>
                </c:pt>
                <c:pt idx="30" formatCode="0">
                  <c:v>110</c:v>
                </c:pt>
                <c:pt idx="31" formatCode="0">
                  <c:v>110</c:v>
                </c:pt>
              </c:numCache>
            </c:numRef>
          </c:val>
          <c:extLst>
            <c:ext xmlns:c16="http://schemas.microsoft.com/office/drawing/2014/chart" uri="{C3380CC4-5D6E-409C-BE32-E72D297353CC}">
              <c16:uniqueId val="{00000003-4FBE-40DE-82F9-CE8DBD126C42}"/>
            </c:ext>
          </c:extLst>
        </c:ser>
        <c:dLbls>
          <c:showLegendKey val="0"/>
          <c:showVal val="0"/>
          <c:showCatName val="0"/>
          <c:showSerName val="0"/>
          <c:showPercent val="0"/>
          <c:showBubbleSize val="0"/>
        </c:dLbls>
        <c:gapWidth val="0"/>
        <c:overlap val="100"/>
        <c:axId val="148290944"/>
        <c:axId val="148296832"/>
      </c:barChart>
      <c:lineChart>
        <c:grouping val="standard"/>
        <c:varyColors val="0"/>
        <c:ser>
          <c:idx val="0"/>
          <c:order val="0"/>
          <c:tx>
            <c:strRef>
              <c:f>'Tertiary (clusters)'!$E$4</c:f>
              <c:strCache>
                <c:ptCount val="1"/>
                <c:pt idx="0">
                  <c:v>value_comparator</c:v>
                </c:pt>
              </c:strCache>
            </c:strRef>
          </c:tx>
          <c:spPr>
            <a:ln>
              <a:noFill/>
            </a:ln>
          </c:spPr>
          <c:marker>
            <c:symbol val="circle"/>
            <c:size val="7"/>
            <c:spPr>
              <a:solidFill>
                <a:schemeClr val="accent5">
                  <a:lumMod val="50000"/>
                </a:schemeClr>
              </a:solidFill>
              <a:ln>
                <a:noFill/>
              </a:ln>
            </c:spPr>
          </c:marker>
          <c:cat>
            <c:strRef>
              <c:f>'Tertiary (clusters)'!$D$5:$D$36</c:f>
              <c:strCache>
                <c:ptCount val="32"/>
                <c:pt idx="0">
                  <c:v>Korea, Rep.</c:v>
                </c:pt>
                <c:pt idx="1">
                  <c:v>Malaysia</c:v>
                </c:pt>
                <c:pt idx="2">
                  <c:v>Vietnam</c:v>
                </c:pt>
                <c:pt idx="3">
                  <c:v>India</c:v>
                </c:pt>
                <c:pt idx="4">
                  <c:v>Kenya</c:v>
                </c:pt>
                <c:pt idx="5">
                  <c:v>Ghana</c:v>
                </c:pt>
                <c:pt idx="6">
                  <c:v>South Africa</c:v>
                </c:pt>
                <c:pt idx="7">
                  <c:v>Namibia</c:v>
                </c:pt>
                <c:pt idx="8">
                  <c:v>Botswana</c:v>
                </c:pt>
                <c:pt idx="9">
                  <c:v>Mauritius</c:v>
                </c:pt>
                <c:pt idx="10">
                  <c:v>Tanzania</c:v>
                </c:pt>
                <c:pt idx="11">
                  <c:v>Uganda</c:v>
                </c:pt>
                <c:pt idx="12">
                  <c:v>Mauritania</c:v>
                </c:pt>
                <c:pt idx="13">
                  <c:v>Mali</c:v>
                </c:pt>
                <c:pt idx="14">
                  <c:v>Burkina Faso</c:v>
                </c:pt>
                <c:pt idx="15">
                  <c:v>Rwanda</c:v>
                </c:pt>
                <c:pt idx="16">
                  <c:v>Zimbabwe</c:v>
                </c:pt>
                <c:pt idx="17">
                  <c:v>Lesotho</c:v>
                </c:pt>
                <c:pt idx="18">
                  <c:v>Cote d'Ivoire</c:v>
                </c:pt>
                <c:pt idx="19">
                  <c:v>Senegal</c:v>
                </c:pt>
                <c:pt idx="20">
                  <c:v>Guinea</c:v>
                </c:pt>
                <c:pt idx="21">
                  <c:v>Benin</c:v>
                </c:pt>
                <c:pt idx="22">
                  <c:v>Cameroon</c:v>
                </c:pt>
                <c:pt idx="23">
                  <c:v>Malawi</c:v>
                </c:pt>
                <c:pt idx="24">
                  <c:v>Chad</c:v>
                </c:pt>
                <c:pt idx="25">
                  <c:v>Madagascar</c:v>
                </c:pt>
                <c:pt idx="26">
                  <c:v>Burundi</c:v>
                </c:pt>
                <c:pt idx="27">
                  <c:v>Mozambique</c:v>
                </c:pt>
                <c:pt idx="28">
                  <c:v>Ethiopia</c:v>
                </c:pt>
                <c:pt idx="29">
                  <c:v>Angola</c:v>
                </c:pt>
                <c:pt idx="30">
                  <c:v>Nigeria</c:v>
                </c:pt>
                <c:pt idx="31">
                  <c:v>Liberia</c:v>
                </c:pt>
              </c:strCache>
            </c:strRef>
          </c:cat>
          <c:val>
            <c:numRef>
              <c:f>'Tertiary (clusters)'!$E$5:$E$36</c:f>
              <c:numCache>
                <c:formatCode>General</c:formatCode>
                <c:ptCount val="32"/>
                <c:pt idx="0">
                  <c:v>93.779690000000002</c:v>
                </c:pt>
                <c:pt idx="1">
                  <c:v>41.929920000000003</c:v>
                </c:pt>
                <c:pt idx="2">
                  <c:v>28.259869999999999</c:v>
                </c:pt>
                <c:pt idx="3">
                  <c:v>26.92859</c:v>
                </c:pt>
              </c:numCache>
            </c:numRef>
          </c:val>
          <c:smooth val="0"/>
          <c:extLst>
            <c:ext xmlns:c16="http://schemas.microsoft.com/office/drawing/2014/chart" uri="{C3380CC4-5D6E-409C-BE32-E72D297353CC}">
              <c16:uniqueId val="{00000004-4FBE-40DE-82F9-CE8DBD126C42}"/>
            </c:ext>
          </c:extLst>
        </c:ser>
        <c:ser>
          <c:idx val="1"/>
          <c:order val="1"/>
          <c:tx>
            <c:strRef>
              <c:f>'Tertiary (clusters)'!$F$4</c:f>
              <c:strCache>
                <c:ptCount val="1"/>
                <c:pt idx="0">
                  <c:v>value_ssa</c:v>
                </c:pt>
              </c:strCache>
            </c:strRef>
          </c:tx>
          <c:spPr>
            <a:ln w="28575">
              <a:noFill/>
            </a:ln>
          </c:spPr>
          <c:marker>
            <c:symbol val="circle"/>
            <c:size val="8"/>
            <c:spPr>
              <a:solidFill>
                <a:srgbClr val="00B0F0"/>
              </a:solidFill>
              <a:ln>
                <a:noFill/>
              </a:ln>
            </c:spPr>
          </c:marker>
          <c:cat>
            <c:strRef>
              <c:f>'Tertiary (clusters)'!$D$5:$D$36</c:f>
              <c:strCache>
                <c:ptCount val="32"/>
                <c:pt idx="0">
                  <c:v>Korea, Rep.</c:v>
                </c:pt>
                <c:pt idx="1">
                  <c:v>Malaysia</c:v>
                </c:pt>
                <c:pt idx="2">
                  <c:v>Vietnam</c:v>
                </c:pt>
                <c:pt idx="3">
                  <c:v>India</c:v>
                </c:pt>
                <c:pt idx="4">
                  <c:v>Kenya</c:v>
                </c:pt>
                <c:pt idx="5">
                  <c:v>Ghana</c:v>
                </c:pt>
                <c:pt idx="6">
                  <c:v>South Africa</c:v>
                </c:pt>
                <c:pt idx="7">
                  <c:v>Namibia</c:v>
                </c:pt>
                <c:pt idx="8">
                  <c:v>Botswana</c:v>
                </c:pt>
                <c:pt idx="9">
                  <c:v>Mauritius</c:v>
                </c:pt>
                <c:pt idx="10">
                  <c:v>Tanzania</c:v>
                </c:pt>
                <c:pt idx="11">
                  <c:v>Uganda</c:v>
                </c:pt>
                <c:pt idx="12">
                  <c:v>Mauritania</c:v>
                </c:pt>
                <c:pt idx="13">
                  <c:v>Mali</c:v>
                </c:pt>
                <c:pt idx="14">
                  <c:v>Burkina Faso</c:v>
                </c:pt>
                <c:pt idx="15">
                  <c:v>Rwanda</c:v>
                </c:pt>
                <c:pt idx="16">
                  <c:v>Zimbabwe</c:v>
                </c:pt>
                <c:pt idx="17">
                  <c:v>Lesotho</c:v>
                </c:pt>
                <c:pt idx="18">
                  <c:v>Cote d'Ivoire</c:v>
                </c:pt>
                <c:pt idx="19">
                  <c:v>Senegal</c:v>
                </c:pt>
                <c:pt idx="20">
                  <c:v>Guinea</c:v>
                </c:pt>
                <c:pt idx="21">
                  <c:v>Benin</c:v>
                </c:pt>
                <c:pt idx="22">
                  <c:v>Cameroon</c:v>
                </c:pt>
                <c:pt idx="23">
                  <c:v>Malawi</c:v>
                </c:pt>
                <c:pt idx="24">
                  <c:v>Chad</c:v>
                </c:pt>
                <c:pt idx="25">
                  <c:v>Madagascar</c:v>
                </c:pt>
                <c:pt idx="26">
                  <c:v>Burundi</c:v>
                </c:pt>
                <c:pt idx="27">
                  <c:v>Mozambique</c:v>
                </c:pt>
                <c:pt idx="28">
                  <c:v>Ethiopia</c:v>
                </c:pt>
                <c:pt idx="29">
                  <c:v>Angola</c:v>
                </c:pt>
                <c:pt idx="30">
                  <c:v>Nigeria</c:v>
                </c:pt>
                <c:pt idx="31">
                  <c:v>Liberia</c:v>
                </c:pt>
              </c:strCache>
            </c:strRef>
          </c:cat>
          <c:val>
            <c:numRef>
              <c:f>'Tertiary (clusters)'!$F$5:$F$36</c:f>
              <c:numCache>
                <c:formatCode>General</c:formatCode>
                <c:ptCount val="32"/>
                <c:pt idx="4">
                  <c:v>11.6625</c:v>
                </c:pt>
                <c:pt idx="5">
                  <c:v>16.163599999999999</c:v>
                </c:pt>
                <c:pt idx="6">
                  <c:v>20.476400000000002</c:v>
                </c:pt>
                <c:pt idx="7">
                  <c:v>20.637699999999999</c:v>
                </c:pt>
                <c:pt idx="8">
                  <c:v>23.384699999999999</c:v>
                </c:pt>
                <c:pt idx="9">
                  <c:v>38.843800000000002</c:v>
                </c:pt>
                <c:pt idx="10">
                  <c:v>3.9199799999999998</c:v>
                </c:pt>
                <c:pt idx="11">
                  <c:v>4.6207799999999999</c:v>
                </c:pt>
                <c:pt idx="12">
                  <c:v>4.8423699999999998</c:v>
                </c:pt>
                <c:pt idx="13">
                  <c:v>5.4898999999999996</c:v>
                </c:pt>
                <c:pt idx="14">
                  <c:v>6.0033599999999998</c:v>
                </c:pt>
                <c:pt idx="15">
                  <c:v>7.6364299999999998</c:v>
                </c:pt>
                <c:pt idx="16">
                  <c:v>8.4848400000000002</c:v>
                </c:pt>
                <c:pt idx="17">
                  <c:v>9.1019500000000004</c:v>
                </c:pt>
                <c:pt idx="18">
                  <c:v>9.1604899999999994</c:v>
                </c:pt>
                <c:pt idx="19">
                  <c:v>11.2193</c:v>
                </c:pt>
                <c:pt idx="20">
                  <c:v>11.2591</c:v>
                </c:pt>
                <c:pt idx="21">
                  <c:v>13.2018</c:v>
                </c:pt>
                <c:pt idx="22">
                  <c:v>19.1709</c:v>
                </c:pt>
                <c:pt idx="23">
                  <c:v>0.77492000000000005</c:v>
                </c:pt>
                <c:pt idx="24">
                  <c:v>3.44048</c:v>
                </c:pt>
                <c:pt idx="25">
                  <c:v>4.8253899999999996</c:v>
                </c:pt>
                <c:pt idx="26">
                  <c:v>6.1647299999999996</c:v>
                </c:pt>
                <c:pt idx="27">
                  <c:v>6.9362399999999997</c:v>
                </c:pt>
                <c:pt idx="28">
                  <c:v>8.1223100000000006</c:v>
                </c:pt>
                <c:pt idx="29">
                  <c:v>8.5048200000000005</c:v>
                </c:pt>
                <c:pt idx="30">
                  <c:v>10.169</c:v>
                </c:pt>
                <c:pt idx="31">
                  <c:v>11.667299999999999</c:v>
                </c:pt>
              </c:numCache>
            </c:numRef>
          </c:val>
          <c:smooth val="0"/>
          <c:extLst>
            <c:ext xmlns:c16="http://schemas.microsoft.com/office/drawing/2014/chart" uri="{C3380CC4-5D6E-409C-BE32-E72D297353CC}">
              <c16:uniqueId val="{00000005-4FBE-40DE-82F9-CE8DBD126C42}"/>
            </c:ext>
          </c:extLst>
        </c:ser>
        <c:dLbls>
          <c:showLegendKey val="0"/>
          <c:showVal val="0"/>
          <c:showCatName val="0"/>
          <c:showSerName val="0"/>
          <c:showPercent val="0"/>
          <c:showBubbleSize val="0"/>
        </c:dLbls>
        <c:marker val="1"/>
        <c:smooth val="0"/>
        <c:axId val="148290944"/>
        <c:axId val="148296832"/>
      </c:lineChart>
      <c:scatterChart>
        <c:scatterStyle val="lineMarker"/>
        <c:varyColors val="0"/>
        <c:ser>
          <c:idx val="6"/>
          <c:order val="6"/>
          <c:tx>
            <c:strRef>
              <c:f>'Tertiary (clusters)'!$N$5</c:f>
              <c:strCache>
                <c:ptCount val="1"/>
                <c:pt idx="0">
                  <c:v>y</c:v>
                </c:pt>
              </c:strCache>
            </c:strRef>
          </c:tx>
          <c:spPr>
            <a:ln w="28575">
              <a:noFill/>
            </a:ln>
          </c:spPr>
          <c:marker>
            <c:symbol val="none"/>
          </c:marker>
          <c:dLbls>
            <c:dLbl>
              <c:idx val="0"/>
              <c:tx>
                <c:strRef>
                  <c:f>'Tertiary (clusters)'!$O$6</c:f>
                  <c:strCache>
                    <c:ptCount val="1"/>
                    <c:pt idx="0">
                      <c:v>Comparators
(&gt;20 kb/s)</c:v>
                    </c:pt>
                  </c:strCache>
                </c:strRef>
              </c:tx>
              <c:spPr/>
              <c:txPr>
                <a:bodyPr/>
                <a:lstStyle/>
                <a:p>
                  <a:pPr>
                    <a:defRPr sz="1400" b="1" i="0" strike="noStrike">
                      <a:latin typeface="Arial Narrow"/>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dlblFTEntry>
                      <c15:txfldGUID>{C71F9BDE-7795-4E51-A84D-B659EC6DF479}</c15:txfldGUID>
                      <c15:f>'Tertiary (clusters)'!$O$6</c15:f>
                      <c15:dlblFieldTableCache>
                        <c:ptCount val="1"/>
                        <c:pt idx="0">
                          <c:v>Comparators
(&gt;20 kb/s)</c:v>
                        </c:pt>
                      </c15:dlblFieldTableCache>
                    </c15:dlblFTEntry>
                  </c15:dlblFieldTable>
                  <c15:showDataLabelsRange val="0"/>
                </c:ext>
                <c:ext xmlns:c16="http://schemas.microsoft.com/office/drawing/2014/chart" uri="{C3380CC4-5D6E-409C-BE32-E72D297353CC}">
                  <c16:uniqueId val="{00000006-4FBE-40DE-82F9-CE8DBD126C42}"/>
                </c:ext>
              </c:extLst>
            </c:dLbl>
            <c:dLbl>
              <c:idx val="1"/>
              <c:tx>
                <c:strRef>
                  <c:f>'Tertiary (clusters)'!$O$7</c:f>
                  <c:strCache>
                    <c:ptCount val="1"/>
                    <c:pt idx="0">
                      <c:v>Better Prepared</c:v>
                    </c:pt>
                  </c:strCache>
                </c:strRef>
              </c:tx>
              <c:spPr/>
              <c:txPr>
                <a:bodyPr/>
                <a:lstStyle/>
                <a:p>
                  <a:pPr>
                    <a:defRPr sz="1400" b="1" i="0" strike="noStrike">
                      <a:latin typeface="Arial Narrow"/>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dlblFTEntry>
                      <c15:txfldGUID>{B0E742C1-95D8-43B6-87D3-6C5E17848909}</c15:txfldGUID>
                      <c15:f>'Tertiary (clusters)'!$O$7</c15:f>
                      <c15:dlblFieldTableCache>
                        <c:ptCount val="1"/>
                        <c:pt idx="0">
                          <c:v>Better Prepared</c:v>
                        </c:pt>
                      </c15:dlblFieldTableCache>
                    </c15:dlblFTEntry>
                  </c15:dlblFieldTable>
                  <c15:showDataLabelsRange val="0"/>
                </c:ext>
                <c:ext xmlns:c16="http://schemas.microsoft.com/office/drawing/2014/chart" uri="{C3380CC4-5D6E-409C-BE32-E72D297353CC}">
                  <c16:uniqueId val="{00000007-4FBE-40DE-82F9-CE8DBD126C42}"/>
                </c:ext>
              </c:extLst>
            </c:dLbl>
            <c:dLbl>
              <c:idx val="2"/>
              <c:tx>
                <c:strRef>
                  <c:f>'Tertiary (clusters)'!$O$8</c:f>
                  <c:strCache>
                    <c:ptCount val="1"/>
                    <c:pt idx="0">
                      <c:v>Average</c:v>
                    </c:pt>
                  </c:strCache>
                </c:strRef>
              </c:tx>
              <c:spPr/>
              <c:txPr>
                <a:bodyPr/>
                <a:lstStyle/>
                <a:p>
                  <a:pPr>
                    <a:defRPr sz="1400" b="1" i="0" strike="noStrike">
                      <a:latin typeface="Arial Narrow"/>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dlblFTEntry>
                      <c15:txfldGUID>{14D3318A-B241-41BC-9A42-CB4B83C9C9A5}</c15:txfldGUID>
                      <c15:f>'Tertiary (clusters)'!$O$8</c15:f>
                      <c15:dlblFieldTableCache>
                        <c:ptCount val="1"/>
                        <c:pt idx="0">
                          <c:v>Average</c:v>
                        </c:pt>
                      </c15:dlblFieldTableCache>
                    </c15:dlblFTEntry>
                  </c15:dlblFieldTable>
                  <c15:showDataLabelsRange val="0"/>
                </c:ext>
                <c:ext xmlns:c16="http://schemas.microsoft.com/office/drawing/2014/chart" uri="{C3380CC4-5D6E-409C-BE32-E72D297353CC}">
                  <c16:uniqueId val="{00000008-4FBE-40DE-82F9-CE8DBD126C42}"/>
                </c:ext>
              </c:extLst>
            </c:dLbl>
            <c:dLbl>
              <c:idx val="3"/>
              <c:tx>
                <c:strRef>
                  <c:f>'Tertiary (clusters)'!$O$9</c:f>
                  <c:strCache>
                    <c:ptCount val="1"/>
                    <c:pt idx="0">
                      <c:v>Least Prepared</c:v>
                    </c:pt>
                  </c:strCache>
                </c:strRef>
              </c:tx>
              <c:spPr/>
              <c:txPr>
                <a:bodyPr/>
                <a:lstStyle/>
                <a:p>
                  <a:pPr>
                    <a:defRPr sz="1400" b="1" i="0" strike="noStrike">
                      <a:latin typeface="Arial Narrow"/>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dlblFTEntry>
                      <c15:txfldGUID>{E8B8F8BE-4D1A-4D7F-93CD-A21D911F3223}</c15:txfldGUID>
                      <c15:f>'Tertiary (clusters)'!$O$9</c15:f>
                      <c15:dlblFieldTableCache>
                        <c:ptCount val="1"/>
                        <c:pt idx="0">
                          <c:v>Least Prepared</c:v>
                        </c:pt>
                      </c15:dlblFieldTableCache>
                    </c15:dlblFTEntry>
                  </c15:dlblFieldTable>
                  <c15:showDataLabelsRange val="0"/>
                </c:ext>
                <c:ext xmlns:c16="http://schemas.microsoft.com/office/drawing/2014/chart" uri="{C3380CC4-5D6E-409C-BE32-E72D297353CC}">
                  <c16:uniqueId val="{00000009-4FBE-40DE-82F9-CE8DBD126C42}"/>
                </c:ext>
              </c:extLst>
            </c:dLbl>
            <c:spPr>
              <a:noFill/>
              <a:ln>
                <a:noFill/>
              </a:ln>
              <a:effectLst/>
            </c:spPr>
            <c:txPr>
              <a:bodyPr/>
              <a:lstStyle/>
              <a:p>
                <a:pPr>
                  <a:defRPr sz="14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xVal>
            <c:numRef>
              <c:f>'Tertiary (clusters)'!$M$6:$M$9</c:f>
              <c:numCache>
                <c:formatCode>General</c:formatCode>
                <c:ptCount val="4"/>
                <c:pt idx="0">
                  <c:v>3</c:v>
                </c:pt>
                <c:pt idx="1">
                  <c:v>7.5</c:v>
                </c:pt>
                <c:pt idx="2">
                  <c:v>17</c:v>
                </c:pt>
                <c:pt idx="3">
                  <c:v>28</c:v>
                </c:pt>
              </c:numCache>
            </c:numRef>
          </c:xVal>
          <c:yVal>
            <c:numRef>
              <c:f>'Tertiary (clusters)'!$N$6:$N$9</c:f>
              <c:numCache>
                <c:formatCode>General</c:formatCode>
                <c:ptCount val="4"/>
                <c:pt idx="0">
                  <c:v>101</c:v>
                </c:pt>
                <c:pt idx="1">
                  <c:v>101</c:v>
                </c:pt>
                <c:pt idx="2">
                  <c:v>101</c:v>
                </c:pt>
                <c:pt idx="3">
                  <c:v>101</c:v>
                </c:pt>
              </c:numCache>
            </c:numRef>
          </c:yVal>
          <c:smooth val="0"/>
          <c:extLst>
            <c:ext xmlns:c16="http://schemas.microsoft.com/office/drawing/2014/chart" uri="{C3380CC4-5D6E-409C-BE32-E72D297353CC}">
              <c16:uniqueId val="{0000000A-4FBE-40DE-82F9-CE8DBD126C42}"/>
            </c:ext>
          </c:extLst>
        </c:ser>
        <c:dLbls>
          <c:showLegendKey val="0"/>
          <c:showVal val="0"/>
          <c:showCatName val="0"/>
          <c:showSerName val="0"/>
          <c:showPercent val="0"/>
          <c:showBubbleSize val="0"/>
        </c:dLbls>
        <c:axId val="147988864"/>
        <c:axId val="148298368"/>
      </c:scatterChart>
      <c:catAx>
        <c:axId val="148290944"/>
        <c:scaling>
          <c:orientation val="minMax"/>
        </c:scaling>
        <c:delete val="0"/>
        <c:axPos val="b"/>
        <c:numFmt formatCode="General" sourceLinked="0"/>
        <c:majorTickMark val="out"/>
        <c:minorTickMark val="none"/>
        <c:tickLblPos val="nextTo"/>
        <c:spPr>
          <a:ln>
            <a:noFill/>
          </a:ln>
        </c:spPr>
        <c:txPr>
          <a:bodyPr rot="-5400000" vert="horz"/>
          <a:lstStyle/>
          <a:p>
            <a:pPr>
              <a:defRPr sz="1200"/>
            </a:pPr>
            <a:endParaRPr lang="en-US"/>
          </a:p>
        </c:txPr>
        <c:crossAx val="148296832"/>
        <c:crosses val="autoZero"/>
        <c:auto val="1"/>
        <c:lblAlgn val="ctr"/>
        <c:lblOffset val="100"/>
        <c:noMultiLvlLbl val="0"/>
      </c:catAx>
      <c:valAx>
        <c:axId val="148296832"/>
        <c:scaling>
          <c:orientation val="minMax"/>
          <c:max val="105"/>
          <c:min val="0"/>
        </c:scaling>
        <c:delete val="0"/>
        <c:axPos val="l"/>
        <c:numFmt formatCode="0" sourceLinked="0"/>
        <c:majorTickMark val="out"/>
        <c:minorTickMark val="none"/>
        <c:tickLblPos val="nextTo"/>
        <c:spPr>
          <a:ln>
            <a:noFill/>
          </a:ln>
        </c:spPr>
        <c:crossAx val="148290944"/>
        <c:crosses val="autoZero"/>
        <c:crossBetween val="between"/>
        <c:majorUnit val="10"/>
      </c:valAx>
      <c:valAx>
        <c:axId val="148298368"/>
        <c:scaling>
          <c:orientation val="minMax"/>
          <c:max val="105"/>
          <c:min val="0"/>
        </c:scaling>
        <c:delete val="0"/>
        <c:axPos val="r"/>
        <c:numFmt formatCode="General" sourceLinked="1"/>
        <c:majorTickMark val="none"/>
        <c:minorTickMark val="none"/>
        <c:tickLblPos val="none"/>
        <c:spPr>
          <a:ln>
            <a:noFill/>
          </a:ln>
        </c:spPr>
        <c:crossAx val="147988864"/>
        <c:crosses val="max"/>
        <c:crossBetween val="midCat"/>
      </c:valAx>
      <c:valAx>
        <c:axId val="147988864"/>
        <c:scaling>
          <c:orientation val="minMax"/>
          <c:max val="32"/>
          <c:min val="1"/>
        </c:scaling>
        <c:delete val="0"/>
        <c:axPos val="t"/>
        <c:numFmt formatCode="General" sourceLinked="1"/>
        <c:majorTickMark val="none"/>
        <c:minorTickMark val="none"/>
        <c:tickLblPos val="none"/>
        <c:spPr>
          <a:ln>
            <a:noFill/>
          </a:ln>
        </c:spPr>
        <c:crossAx val="148298368"/>
        <c:crosses val="max"/>
        <c:crossBetween val="midCat"/>
      </c:valAx>
    </c:plotArea>
    <c:plotVisOnly val="1"/>
    <c:dispBlanksAs val="gap"/>
    <c:showDLblsOverMax val="0"/>
  </c:chart>
  <c:spPr>
    <a:ln>
      <a:noFill/>
    </a:ln>
  </c:spPr>
  <c:txPr>
    <a:bodyPr/>
    <a:lstStyle/>
    <a:p>
      <a:pPr>
        <a:defRPr>
          <a:latin typeface="Roboto" pitchFamily="2" charset="0"/>
          <a:ea typeface="Roboto" pitchFamily="2" charset="0"/>
        </a:defRPr>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84D650-74E3-48C1-B2E0-FA358A8A75A2}" type="datetimeFigureOut">
              <a:rPr lang="en-US" smtClean="0"/>
              <a:t>8/21/2019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283C75-6092-4965-B45C-B8D27598C181}" type="slidenum">
              <a:rPr lang="en-US" smtClean="0"/>
              <a:t>‹#›</a:t>
            </a:fld>
            <a:endParaRPr lang="en-US"/>
          </a:p>
        </p:txBody>
      </p:sp>
    </p:spTree>
    <p:extLst>
      <p:ext uri="{BB962C8B-B14F-4D97-AF65-F5344CB8AC3E}">
        <p14:creationId xmlns:p14="http://schemas.microsoft.com/office/powerpoint/2010/main" val="1575273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Digital Moonshot will call for Every African Individual, Business and Government to be Digitally enabled by 2030. </a:t>
            </a:r>
          </a:p>
          <a:p>
            <a:pPr marL="171450" indent="-171450">
              <a:buFont typeface="Arial" panose="020B0604020202020204" pitchFamily="34" charset="0"/>
              <a:buChar char="•"/>
            </a:pPr>
            <a:r>
              <a:rPr lang="en-US" dirty="0"/>
              <a:t>Reaching this goal will require setting ambitious, easy to understand targets in each of the five foundational pillars of the digital economy to help concentrate efforts and catalyze action.   </a:t>
            </a:r>
          </a:p>
          <a:p>
            <a:pPr marL="171450" indent="-171450">
              <a:buFont typeface="Arial" panose="020B0604020202020204" pitchFamily="34" charset="0"/>
              <a:buChar char="•"/>
            </a:pPr>
            <a:r>
              <a:rPr lang="en-US" dirty="0"/>
              <a:t>A detailed “Digital Scorecard” will be developed to set more granular targets, intermediate indicators and measure implementation progress.  An additional set of targets could be considered to measure the level of digital integration.</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E91C84-511B-4613-B1E0-F59E12CD23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8203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5D1A346-79FD-1646-8A56-F25412763CFA}" type="slidenum">
              <a:rPr lang="en-US" smtClean="0"/>
              <a:t>9</a:t>
            </a:fld>
            <a:endParaRPr lang="en-US"/>
          </a:p>
        </p:txBody>
      </p:sp>
    </p:spTree>
    <p:extLst>
      <p:ext uri="{BB962C8B-B14F-4D97-AF65-F5344CB8AC3E}">
        <p14:creationId xmlns:p14="http://schemas.microsoft.com/office/powerpoint/2010/main" val="1640235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accent3">
                    <a:lumMod val="50000"/>
                  </a:schemeClr>
                </a:solidFill>
                <a:latin typeface="Sinkin Sans 700" pitchFamily="2" charset="77"/>
              </a:rPr>
              <a:t>Technical note: Clustering method used: Hierarchical Agglomerative Cluster Analysis with Ward Linkage. Ward's method is also known as the Ward's minimum variance method, and its goal is to minimize the total within-cluster variance between the clusters]</a:t>
            </a:r>
          </a:p>
          <a:p>
            <a:endParaRPr lang="en-US" dirty="0"/>
          </a:p>
        </p:txBody>
      </p:sp>
      <p:sp>
        <p:nvSpPr>
          <p:cNvPr id="4" name="Slide Number Placeholder 3"/>
          <p:cNvSpPr>
            <a:spLocks noGrp="1"/>
          </p:cNvSpPr>
          <p:nvPr>
            <p:ph type="sldNum" sz="quarter" idx="5"/>
          </p:nvPr>
        </p:nvSpPr>
        <p:spPr/>
        <p:txBody>
          <a:bodyPr/>
          <a:lstStyle/>
          <a:p>
            <a:fld id="{45D1A346-79FD-1646-8A56-F25412763CFA}" type="slidenum">
              <a:rPr lang="en-US" smtClean="0"/>
              <a:t>16</a:t>
            </a:fld>
            <a:endParaRPr lang="en-US"/>
          </a:p>
        </p:txBody>
      </p:sp>
    </p:spTree>
    <p:extLst>
      <p:ext uri="{BB962C8B-B14F-4D97-AF65-F5344CB8AC3E}">
        <p14:creationId xmlns:p14="http://schemas.microsoft.com/office/powerpoint/2010/main" val="2627132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Country clusters based on ICT and education indicators. </a:t>
            </a:r>
          </a:p>
          <a:p>
            <a:r>
              <a:rPr lang="en-US" dirty="0">
                <a:solidFill>
                  <a:schemeClr val="accent3">
                    <a:lumMod val="50000"/>
                  </a:schemeClr>
                </a:solidFill>
                <a:latin typeface="Sinkin Sans 700" pitchFamily="2" charset="77"/>
              </a:rPr>
              <a:t>Technical note: Clustering method used: Hierarchical Agglomerative Cluster Analysis with Ward Linkage. Ward's method is also known as the Ward's minimum variance method, and its goal is to minimize the total within-cluster variance between the clusters]</a:t>
            </a:r>
          </a:p>
          <a:p>
            <a:endParaRPr lang="en-US" dirty="0"/>
          </a:p>
        </p:txBody>
      </p:sp>
      <p:sp>
        <p:nvSpPr>
          <p:cNvPr id="4" name="Slide Number Placeholder 3"/>
          <p:cNvSpPr>
            <a:spLocks noGrp="1"/>
          </p:cNvSpPr>
          <p:nvPr>
            <p:ph type="sldNum" sz="quarter" idx="5"/>
          </p:nvPr>
        </p:nvSpPr>
        <p:spPr/>
        <p:txBody>
          <a:bodyPr/>
          <a:lstStyle/>
          <a:p>
            <a:fld id="{45D1A346-79FD-1646-8A56-F25412763CFA}" type="slidenum">
              <a:rPr lang="en-US" smtClean="0"/>
              <a:t>17</a:t>
            </a:fld>
            <a:endParaRPr lang="en-US"/>
          </a:p>
        </p:txBody>
      </p:sp>
    </p:spTree>
    <p:extLst>
      <p:ext uri="{BB962C8B-B14F-4D97-AF65-F5344CB8AC3E}">
        <p14:creationId xmlns:p14="http://schemas.microsoft.com/office/powerpoint/2010/main" val="3457998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 Country clusters based on ICT and education indicators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accent3">
                    <a:lumMod val="50000"/>
                  </a:schemeClr>
                </a:solidFill>
                <a:latin typeface="Sinkin Sans 700" pitchFamily="2" charset="77"/>
              </a:rPr>
              <a:t>Technical note: Clustering method used: Hierarchical Agglomerative Cluster Analysis with Ward Linkage. Ward's method is also known as the Ward's minimum variance method, and its goal is to minimize the total within-cluster variance between the clusters]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5D1A346-79FD-1646-8A56-F25412763CFA}" type="slidenum">
              <a:rPr lang="en-US" smtClean="0"/>
              <a:t>18</a:t>
            </a:fld>
            <a:endParaRPr lang="en-US"/>
          </a:p>
        </p:txBody>
      </p:sp>
    </p:spTree>
    <p:extLst>
      <p:ext uri="{BB962C8B-B14F-4D97-AF65-F5344CB8AC3E}">
        <p14:creationId xmlns:p14="http://schemas.microsoft.com/office/powerpoint/2010/main" val="2203774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CECDC-CDC4-4448-B2EB-850301F696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FDD90-75B7-4E23-B897-B8DCDEDF6F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835329B-6CBB-42E3-BFC3-FF077C56D37A}"/>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5" name="Footer Placeholder 4">
            <a:extLst>
              <a:ext uri="{FF2B5EF4-FFF2-40B4-BE49-F238E27FC236}">
                <a16:creationId xmlns:a16="http://schemas.microsoft.com/office/drawing/2014/main" id="{870ECD3C-B1C7-466C-B01C-2C5D1BCAD4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F8E014-F198-4954-834A-190571BB1DAB}"/>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3452861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BC828-890B-478E-99E7-044C91CD65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674E750-14E0-4F8A-BEC4-98794A28152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3A8244-8C13-477A-9E8D-2D5730CA94E6}"/>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5" name="Footer Placeholder 4">
            <a:extLst>
              <a:ext uri="{FF2B5EF4-FFF2-40B4-BE49-F238E27FC236}">
                <a16:creationId xmlns:a16="http://schemas.microsoft.com/office/drawing/2014/main" id="{5B70A952-8BFB-4B39-A84B-CECB63235A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A52283-DA8B-4E2D-97B3-17EC68586ACE}"/>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799560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DCCEC5-EA25-44B1-A55E-68C4121545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7F9BC5A-04CA-437C-B15B-3E1A5187828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100AB1-746A-4D64-BF2A-0F805E84A202}"/>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5" name="Footer Placeholder 4">
            <a:extLst>
              <a:ext uri="{FF2B5EF4-FFF2-40B4-BE49-F238E27FC236}">
                <a16:creationId xmlns:a16="http://schemas.microsoft.com/office/drawing/2014/main" id="{30F349DA-8B92-4E00-A4C4-F9A8850038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93CEEA-1455-4D27-8C8D-9523A24A46C0}"/>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223706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DDB5E78-8967-1544-83BA-E04C70258437}"/>
              </a:ext>
            </a:extLst>
          </p:cNvPr>
          <p:cNvPicPr>
            <a:picLocks noChangeAspect="1"/>
          </p:cNvPicPr>
          <p:nvPr userDrawn="1"/>
        </p:nvPicPr>
        <p:blipFill>
          <a:blip r:embed="rId2"/>
          <a:stretch>
            <a:fillRect/>
          </a:stretch>
        </p:blipFill>
        <p:spPr>
          <a:xfrm>
            <a:off x="0" y="344557"/>
            <a:ext cx="12192000" cy="6858000"/>
          </a:xfrm>
          <a:prstGeom prst="rect">
            <a:avLst/>
          </a:prstGeom>
        </p:spPr>
      </p:pic>
    </p:spTree>
    <p:extLst>
      <p:ext uri="{BB962C8B-B14F-4D97-AF65-F5344CB8AC3E}">
        <p14:creationId xmlns:p14="http://schemas.microsoft.com/office/powerpoint/2010/main" val="461735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03606-AC36-4931-9164-EA465F14D7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03BB57-77C8-47FA-9549-A3DC12940D9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37D77C-4910-454E-BFBA-61E3C8509738}"/>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5" name="Footer Placeholder 4">
            <a:extLst>
              <a:ext uri="{FF2B5EF4-FFF2-40B4-BE49-F238E27FC236}">
                <a16:creationId xmlns:a16="http://schemas.microsoft.com/office/drawing/2014/main" id="{CA5D7961-9BA6-485A-B220-6F5C41FF14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63480F-CABC-48F9-8D43-84608810A214}"/>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2095710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76A6B-7DC2-427D-8758-17D5C2C368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99870DD-245B-4192-8119-9110441F70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79AFD5D-6157-4BF5-9876-10F50D605B17}"/>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5" name="Footer Placeholder 4">
            <a:extLst>
              <a:ext uri="{FF2B5EF4-FFF2-40B4-BE49-F238E27FC236}">
                <a16:creationId xmlns:a16="http://schemas.microsoft.com/office/drawing/2014/main" id="{44521B1F-1E0E-48AF-8CF1-D7177F8A1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AA0D6D-471B-4997-9B5B-83B189FA0D03}"/>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1536653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503A9-50B2-441E-B5BC-9D7A3BF010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B3281E-3A2B-4216-8BA8-EE3B9C3E696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ECD7F50-B059-4892-B707-E5514E37B37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8BBF66-4B12-4179-9859-914E45B52855}"/>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6" name="Footer Placeholder 5">
            <a:extLst>
              <a:ext uri="{FF2B5EF4-FFF2-40B4-BE49-F238E27FC236}">
                <a16:creationId xmlns:a16="http://schemas.microsoft.com/office/drawing/2014/main" id="{3DF73DF2-690B-48C7-A9C6-32949DCDAB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283844-4B3A-4387-B8BF-B7AD6B99E79C}"/>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3563168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F8AE0-445E-4193-A4C6-D8277801DE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A27BE64-E5CB-4036-ADA4-714C7DD984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19D8BE3-AD48-415D-B8D1-F983557B2A3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C6358A-718A-4E3D-9547-F4614DB98C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EE81308-CEDE-43CD-B3AC-44A47E4FE47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A64D6F-F0FF-4002-99C8-D531B34D70EB}"/>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8" name="Footer Placeholder 7">
            <a:extLst>
              <a:ext uri="{FF2B5EF4-FFF2-40B4-BE49-F238E27FC236}">
                <a16:creationId xmlns:a16="http://schemas.microsoft.com/office/drawing/2014/main" id="{4ACBA216-5A1B-498F-9C58-88CF3C7CFC7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3CE89A6-64B1-4B9A-8A44-1E6AE9B63430}"/>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1579343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547A3-622A-4D13-911A-C73051C9D2A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D08E136-D72B-4F6F-A5DB-843408884998}"/>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4" name="Footer Placeholder 3">
            <a:extLst>
              <a:ext uri="{FF2B5EF4-FFF2-40B4-BE49-F238E27FC236}">
                <a16:creationId xmlns:a16="http://schemas.microsoft.com/office/drawing/2014/main" id="{9E22D9A6-9F35-4E65-B62E-D73C6DA782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7A5C556-4169-4133-875B-83FB30C5307D}"/>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3580248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F894B4-0C31-4E87-81CD-D148BDAC5F61}"/>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3" name="Footer Placeholder 2">
            <a:extLst>
              <a:ext uri="{FF2B5EF4-FFF2-40B4-BE49-F238E27FC236}">
                <a16:creationId xmlns:a16="http://schemas.microsoft.com/office/drawing/2014/main" id="{81EA974C-0103-4378-B7F9-414E5DD68A6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32CAFB4-E87B-4C6A-8282-D6EA05899BB9}"/>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3995193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50C5C-D554-46BC-BE69-4AFBD9DC62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F077E5-E299-4484-8488-61FDE59DF0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447D8A-8B04-4E63-A3C5-8F97B7F0ED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7FE9D0-97A7-4813-AE56-0990E9183B0F}"/>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6" name="Footer Placeholder 5">
            <a:extLst>
              <a:ext uri="{FF2B5EF4-FFF2-40B4-BE49-F238E27FC236}">
                <a16:creationId xmlns:a16="http://schemas.microsoft.com/office/drawing/2014/main" id="{A577FEFC-7D79-4002-8B4D-45186F1380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93864B-AB30-48BE-9468-FEB9062AE5BA}"/>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3641751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378E4-720A-4AE9-8F8A-C96CFF7DD5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34809D-13CB-4E3D-B0E7-C8E473262A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F182BA7-0512-4D05-B202-23E14B553C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7601B99-2C8A-466D-8747-422D48A8C0D1}"/>
              </a:ext>
            </a:extLst>
          </p:cNvPr>
          <p:cNvSpPr>
            <a:spLocks noGrp="1"/>
          </p:cNvSpPr>
          <p:nvPr>
            <p:ph type="dt" sz="half" idx="10"/>
          </p:nvPr>
        </p:nvSpPr>
        <p:spPr/>
        <p:txBody>
          <a:bodyPr/>
          <a:lstStyle/>
          <a:p>
            <a:fld id="{F9FB2E7F-8871-440F-8884-B4CD9836744C}" type="datetimeFigureOut">
              <a:rPr lang="en-US" smtClean="0"/>
              <a:t>8/21/2019</a:t>
            </a:fld>
            <a:endParaRPr lang="en-US"/>
          </a:p>
        </p:txBody>
      </p:sp>
      <p:sp>
        <p:nvSpPr>
          <p:cNvPr id="6" name="Footer Placeholder 5">
            <a:extLst>
              <a:ext uri="{FF2B5EF4-FFF2-40B4-BE49-F238E27FC236}">
                <a16:creationId xmlns:a16="http://schemas.microsoft.com/office/drawing/2014/main" id="{5CE5DD1C-D6E6-4005-B602-AB742A05AB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2F2E7F-428D-4590-8C67-597709FE63F8}"/>
              </a:ext>
            </a:extLst>
          </p:cNvPr>
          <p:cNvSpPr>
            <a:spLocks noGrp="1"/>
          </p:cNvSpPr>
          <p:nvPr>
            <p:ph type="sldNum" sz="quarter" idx="12"/>
          </p:nvPr>
        </p:nvSpPr>
        <p:spPr/>
        <p:txBody>
          <a:bodyPr/>
          <a:lstStyle/>
          <a:p>
            <a:fld id="{3A59A4AA-B5FA-4F25-9BDC-1E0721D9FAC1}" type="slidenum">
              <a:rPr lang="en-US" smtClean="0"/>
              <a:t>‹#›</a:t>
            </a:fld>
            <a:endParaRPr lang="en-US"/>
          </a:p>
        </p:txBody>
      </p:sp>
    </p:spTree>
    <p:extLst>
      <p:ext uri="{BB962C8B-B14F-4D97-AF65-F5344CB8AC3E}">
        <p14:creationId xmlns:p14="http://schemas.microsoft.com/office/powerpoint/2010/main" val="394258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01B326-D3DA-4A10-95D0-1279EE3D32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25A44AF-D8F0-4C69-86FD-8D8859814B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9E1E4E-CE6A-439C-BA5E-60033A6D1E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FB2E7F-8871-440F-8884-B4CD9836744C}" type="datetimeFigureOut">
              <a:rPr lang="en-US" smtClean="0"/>
              <a:t>8/21/2019</a:t>
            </a:fld>
            <a:endParaRPr lang="en-US"/>
          </a:p>
        </p:txBody>
      </p:sp>
      <p:sp>
        <p:nvSpPr>
          <p:cNvPr id="5" name="Footer Placeholder 4">
            <a:extLst>
              <a:ext uri="{FF2B5EF4-FFF2-40B4-BE49-F238E27FC236}">
                <a16:creationId xmlns:a16="http://schemas.microsoft.com/office/drawing/2014/main" id="{6E8D84DF-59BE-4847-B497-0684899BB7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96A3700-463C-4845-AE25-263165523A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59A4AA-B5FA-4F25-9BDC-1E0721D9FAC1}" type="slidenum">
              <a:rPr lang="en-US" smtClean="0"/>
              <a:t>‹#›</a:t>
            </a:fld>
            <a:endParaRPr lang="en-US"/>
          </a:p>
        </p:txBody>
      </p:sp>
    </p:spTree>
    <p:extLst>
      <p:ext uri="{BB962C8B-B14F-4D97-AF65-F5344CB8AC3E}">
        <p14:creationId xmlns:p14="http://schemas.microsoft.com/office/powerpoint/2010/main" val="3924062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6"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6.xml"/><Relationship Id="rId5" Type="http://schemas.openxmlformats.org/officeDocument/2006/relationships/image" Target="../media/image13.sv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643BE6C-86B7-4AB9-91E8-9B5DB45AC8E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88" y="0"/>
            <a:ext cx="12188825" cy="4242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2AA9A8C-A1E7-4B91-BE97-09259B744190}"/>
              </a:ext>
            </a:extLst>
          </p:cNvPr>
          <p:cNvSpPr>
            <a:spLocks noGrp="1"/>
          </p:cNvSpPr>
          <p:nvPr>
            <p:ph type="ctrTitle"/>
          </p:nvPr>
        </p:nvSpPr>
        <p:spPr>
          <a:xfrm>
            <a:off x="1293026" y="713195"/>
            <a:ext cx="9605948" cy="2318665"/>
          </a:xfrm>
        </p:spPr>
        <p:txBody>
          <a:bodyPr>
            <a:normAutofit/>
          </a:bodyPr>
          <a:lstStyle/>
          <a:p>
            <a:r>
              <a:rPr lang="en-US" sz="5400">
                <a:solidFill>
                  <a:srgbClr val="FFFFFF"/>
                </a:solidFill>
              </a:rPr>
              <a:t>Human Capital Requirements in a Digital Economy</a:t>
            </a:r>
          </a:p>
        </p:txBody>
      </p:sp>
      <p:pic>
        <p:nvPicPr>
          <p:cNvPr id="8" name="Picture 7">
            <a:extLst>
              <a:ext uri="{FF2B5EF4-FFF2-40B4-BE49-F238E27FC236}">
                <a16:creationId xmlns:a16="http://schemas.microsoft.com/office/drawing/2014/main" id="{6CFCBE3F-490D-4F50-8212-E22C389D37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622" y="5619594"/>
            <a:ext cx="4178904" cy="896685"/>
          </a:xfrm>
          <a:prstGeom prst="rect">
            <a:avLst/>
          </a:prstGeom>
        </p:spPr>
      </p:pic>
    </p:spTree>
    <p:extLst>
      <p:ext uri="{BB962C8B-B14F-4D97-AF65-F5344CB8AC3E}">
        <p14:creationId xmlns:p14="http://schemas.microsoft.com/office/powerpoint/2010/main" val="11611825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57B3585-31C6-104B-8E4F-F272820388DA}"/>
              </a:ext>
            </a:extLst>
          </p:cNvPr>
          <p:cNvSpPr/>
          <p:nvPr/>
        </p:nvSpPr>
        <p:spPr>
          <a:xfrm>
            <a:off x="-1" y="1779835"/>
            <a:ext cx="12192001" cy="2107523"/>
          </a:xfrm>
          <a:prstGeom prst="rect">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4014A3AD-9B2A-814D-A287-5F4B47B15C1B}"/>
              </a:ext>
            </a:extLst>
          </p:cNvPr>
          <p:cNvSpPr/>
          <p:nvPr/>
        </p:nvSpPr>
        <p:spPr>
          <a:xfrm>
            <a:off x="-2" y="3970799"/>
            <a:ext cx="12192001" cy="2201004"/>
          </a:xfrm>
          <a:prstGeom prst="rect">
            <a:avLst/>
          </a:prstGeom>
          <a:solidFill>
            <a:srgbClr val="0070C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61E5B9E-1B08-6E4F-9C01-F0BF2C7799BB}"/>
              </a:ext>
            </a:extLst>
          </p:cNvPr>
          <p:cNvSpPr txBox="1"/>
          <p:nvPr/>
        </p:nvSpPr>
        <p:spPr>
          <a:xfrm>
            <a:off x="232701" y="275909"/>
            <a:ext cx="962574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292B5B"/>
                </a:solidFill>
                <a:effectLst/>
                <a:uLnTx/>
                <a:uFillTx/>
                <a:latin typeface="Sinkin Sans 700" pitchFamily="2" charset="77"/>
                <a:ea typeface="+mn-ea"/>
                <a:cs typeface="+mn-cs"/>
              </a:rPr>
              <a:t>NEW COURSES  ARE REQUIRED and NEED TO BE TAUGHT DIFFERENTLY </a:t>
            </a:r>
          </a:p>
        </p:txBody>
      </p:sp>
      <p:sp>
        <p:nvSpPr>
          <p:cNvPr id="3" name="Rectangle 2">
            <a:extLst>
              <a:ext uri="{FF2B5EF4-FFF2-40B4-BE49-F238E27FC236}">
                <a16:creationId xmlns:a16="http://schemas.microsoft.com/office/drawing/2014/main" id="{46FE1C30-3931-B342-BF01-A314EDC3B3BE}"/>
              </a:ext>
            </a:extLst>
          </p:cNvPr>
          <p:cNvSpPr/>
          <p:nvPr/>
        </p:nvSpPr>
        <p:spPr>
          <a:xfrm>
            <a:off x="-1" y="2"/>
            <a:ext cx="45719" cy="1106904"/>
          </a:xfrm>
          <a:prstGeom prst="rect">
            <a:avLst/>
          </a:prstGeom>
          <a:solidFill>
            <a:srgbClr val="292B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12">
            <a:extLst>
              <a:ext uri="{FF2B5EF4-FFF2-40B4-BE49-F238E27FC236}">
                <a16:creationId xmlns:a16="http://schemas.microsoft.com/office/drawing/2014/main" id="{9F7DC58E-BB0B-CD49-B5D6-233B3CFFF6B0}"/>
              </a:ext>
            </a:extLst>
          </p:cNvPr>
          <p:cNvSpPr/>
          <p:nvPr/>
        </p:nvSpPr>
        <p:spPr>
          <a:xfrm>
            <a:off x="4971518" y="1957561"/>
            <a:ext cx="319357" cy="1197591"/>
          </a:xfrm>
          <a:custGeom>
            <a:avLst/>
            <a:gdLst/>
            <a:ahLst/>
            <a:cxnLst/>
            <a:rect l="0" t="0" r="0" b="0"/>
            <a:pathLst>
              <a:path>
                <a:moveTo>
                  <a:pt x="0" y="0"/>
                </a:moveTo>
                <a:lnTo>
                  <a:pt x="0" y="1197591"/>
                </a:lnTo>
                <a:lnTo>
                  <a:pt x="319357" y="119759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Freeform 14">
            <a:extLst>
              <a:ext uri="{FF2B5EF4-FFF2-40B4-BE49-F238E27FC236}">
                <a16:creationId xmlns:a16="http://schemas.microsoft.com/office/drawing/2014/main" id="{19712EE3-1436-1E46-8C19-0D848B8A633B}"/>
              </a:ext>
            </a:extLst>
          </p:cNvPr>
          <p:cNvSpPr/>
          <p:nvPr/>
        </p:nvSpPr>
        <p:spPr>
          <a:xfrm>
            <a:off x="4971518" y="1863333"/>
            <a:ext cx="319357" cy="3193576"/>
          </a:xfrm>
          <a:custGeom>
            <a:avLst/>
            <a:gdLst/>
            <a:ahLst/>
            <a:cxnLst/>
            <a:rect l="0" t="0" r="0" b="0"/>
            <a:pathLst>
              <a:path>
                <a:moveTo>
                  <a:pt x="0" y="0"/>
                </a:moveTo>
                <a:lnTo>
                  <a:pt x="0" y="3193576"/>
                </a:lnTo>
                <a:lnTo>
                  <a:pt x="319357" y="319357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Freeform 6">
            <a:extLst>
              <a:ext uri="{FF2B5EF4-FFF2-40B4-BE49-F238E27FC236}">
                <a16:creationId xmlns:a16="http://schemas.microsoft.com/office/drawing/2014/main" id="{EFE12C99-C378-ED4A-A474-E6ABDF50ECE2}"/>
              </a:ext>
            </a:extLst>
          </p:cNvPr>
          <p:cNvSpPr/>
          <p:nvPr/>
        </p:nvSpPr>
        <p:spPr>
          <a:xfrm>
            <a:off x="1602667" y="1319497"/>
            <a:ext cx="1874054" cy="568182"/>
          </a:xfrm>
          <a:custGeom>
            <a:avLst/>
            <a:gdLst>
              <a:gd name="connsiteX0" fmla="*/ 0 w 1874054"/>
              <a:gd name="connsiteY0" fmla="*/ 93703 h 937027"/>
              <a:gd name="connsiteX1" fmla="*/ 93703 w 1874054"/>
              <a:gd name="connsiteY1" fmla="*/ 0 h 937027"/>
              <a:gd name="connsiteX2" fmla="*/ 1780351 w 1874054"/>
              <a:gd name="connsiteY2" fmla="*/ 0 h 937027"/>
              <a:gd name="connsiteX3" fmla="*/ 1874054 w 1874054"/>
              <a:gd name="connsiteY3" fmla="*/ 93703 h 937027"/>
              <a:gd name="connsiteX4" fmla="*/ 1874054 w 1874054"/>
              <a:gd name="connsiteY4" fmla="*/ 843324 h 937027"/>
              <a:gd name="connsiteX5" fmla="*/ 1780351 w 1874054"/>
              <a:gd name="connsiteY5" fmla="*/ 937027 h 937027"/>
              <a:gd name="connsiteX6" fmla="*/ 93703 w 1874054"/>
              <a:gd name="connsiteY6" fmla="*/ 937027 h 937027"/>
              <a:gd name="connsiteX7" fmla="*/ 0 w 1874054"/>
              <a:gd name="connsiteY7" fmla="*/ 843324 h 937027"/>
              <a:gd name="connsiteX8" fmla="*/ 0 w 1874054"/>
              <a:gd name="connsiteY8" fmla="*/ 93703 h 9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4054" h="937027">
                <a:moveTo>
                  <a:pt x="0" y="93703"/>
                </a:moveTo>
                <a:cubicBezTo>
                  <a:pt x="0" y="41952"/>
                  <a:pt x="41952" y="0"/>
                  <a:pt x="93703" y="0"/>
                </a:cubicBezTo>
                <a:lnTo>
                  <a:pt x="1780351" y="0"/>
                </a:lnTo>
                <a:cubicBezTo>
                  <a:pt x="1832102" y="0"/>
                  <a:pt x="1874054" y="41952"/>
                  <a:pt x="1874054" y="93703"/>
                </a:cubicBezTo>
                <a:lnTo>
                  <a:pt x="1874054" y="843324"/>
                </a:lnTo>
                <a:cubicBezTo>
                  <a:pt x="1874054" y="895075"/>
                  <a:pt x="1832102" y="937027"/>
                  <a:pt x="1780351" y="937027"/>
                </a:cubicBezTo>
                <a:lnTo>
                  <a:pt x="93703" y="937027"/>
                </a:lnTo>
                <a:cubicBezTo>
                  <a:pt x="41952" y="937027"/>
                  <a:pt x="0" y="895075"/>
                  <a:pt x="0" y="843324"/>
                </a:cubicBezTo>
                <a:lnTo>
                  <a:pt x="0" y="93703"/>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6020" tIns="46495" rIns="56020" bIns="46495"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002060"/>
                </a:solidFill>
                <a:effectLst/>
                <a:uLnTx/>
                <a:uFillTx/>
                <a:latin typeface="Sinkin Sans 600 SemiBold" pitchFamily="2" charset="77"/>
                <a:ea typeface="+mn-ea"/>
                <a:cs typeface="+mn-cs"/>
              </a:rPr>
              <a:t>INTERMEDIATE</a:t>
            </a:r>
          </a:p>
        </p:txBody>
      </p:sp>
      <p:sp>
        <p:nvSpPr>
          <p:cNvPr id="12" name="Freeform 11">
            <a:extLst>
              <a:ext uri="{FF2B5EF4-FFF2-40B4-BE49-F238E27FC236}">
                <a16:creationId xmlns:a16="http://schemas.microsoft.com/office/drawing/2014/main" id="{EE479253-A173-B74D-A61A-ED0F1A214F57}"/>
              </a:ext>
            </a:extLst>
          </p:cNvPr>
          <p:cNvSpPr/>
          <p:nvPr/>
        </p:nvSpPr>
        <p:spPr>
          <a:xfrm>
            <a:off x="5451876" y="1327320"/>
            <a:ext cx="3193576" cy="500542"/>
          </a:xfrm>
          <a:custGeom>
            <a:avLst/>
            <a:gdLst>
              <a:gd name="connsiteX0" fmla="*/ 0 w 3193576"/>
              <a:gd name="connsiteY0" fmla="*/ 84711 h 847112"/>
              <a:gd name="connsiteX1" fmla="*/ 84711 w 3193576"/>
              <a:gd name="connsiteY1" fmla="*/ 0 h 847112"/>
              <a:gd name="connsiteX2" fmla="*/ 3108865 w 3193576"/>
              <a:gd name="connsiteY2" fmla="*/ 0 h 847112"/>
              <a:gd name="connsiteX3" fmla="*/ 3193576 w 3193576"/>
              <a:gd name="connsiteY3" fmla="*/ 84711 h 847112"/>
              <a:gd name="connsiteX4" fmla="*/ 3193576 w 3193576"/>
              <a:gd name="connsiteY4" fmla="*/ 762401 h 847112"/>
              <a:gd name="connsiteX5" fmla="*/ 3108865 w 3193576"/>
              <a:gd name="connsiteY5" fmla="*/ 847112 h 847112"/>
              <a:gd name="connsiteX6" fmla="*/ 84711 w 3193576"/>
              <a:gd name="connsiteY6" fmla="*/ 847112 h 847112"/>
              <a:gd name="connsiteX7" fmla="*/ 0 w 3193576"/>
              <a:gd name="connsiteY7" fmla="*/ 762401 h 847112"/>
              <a:gd name="connsiteX8" fmla="*/ 0 w 3193576"/>
              <a:gd name="connsiteY8" fmla="*/ 84711 h 84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3576" h="847112">
                <a:moveTo>
                  <a:pt x="0" y="84711"/>
                </a:moveTo>
                <a:cubicBezTo>
                  <a:pt x="0" y="37926"/>
                  <a:pt x="37926" y="0"/>
                  <a:pt x="84711" y="0"/>
                </a:cubicBezTo>
                <a:lnTo>
                  <a:pt x="3108865" y="0"/>
                </a:lnTo>
                <a:cubicBezTo>
                  <a:pt x="3155650" y="0"/>
                  <a:pt x="3193576" y="37926"/>
                  <a:pt x="3193576" y="84711"/>
                </a:cubicBezTo>
                <a:lnTo>
                  <a:pt x="3193576" y="762401"/>
                </a:lnTo>
                <a:cubicBezTo>
                  <a:pt x="3193576" y="809186"/>
                  <a:pt x="3155650" y="847112"/>
                  <a:pt x="3108865" y="847112"/>
                </a:cubicBezTo>
                <a:lnTo>
                  <a:pt x="84711" y="847112"/>
                </a:lnTo>
                <a:cubicBezTo>
                  <a:pt x="37926" y="847112"/>
                  <a:pt x="0" y="809186"/>
                  <a:pt x="0" y="762401"/>
                </a:cubicBezTo>
                <a:lnTo>
                  <a:pt x="0" y="84711"/>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386" tIns="43861" rIns="53386" bIns="43861" numCol="1" spcCol="1270" anchor="ctr" anchorCtr="0">
            <a:no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002060"/>
                </a:solidFill>
                <a:effectLst/>
                <a:uLnTx/>
                <a:uFillTx/>
                <a:latin typeface="Sinkin Sans 600 SemiBold" pitchFamily="2" charset="77"/>
                <a:ea typeface="+mn-ea"/>
                <a:cs typeface="+mn-cs"/>
              </a:rPr>
              <a:t>ADVANCED</a:t>
            </a:r>
          </a:p>
        </p:txBody>
      </p:sp>
      <p:sp>
        <p:nvSpPr>
          <p:cNvPr id="17" name="Freeform 16">
            <a:extLst>
              <a:ext uri="{FF2B5EF4-FFF2-40B4-BE49-F238E27FC236}">
                <a16:creationId xmlns:a16="http://schemas.microsoft.com/office/drawing/2014/main" id="{CE48B0A3-87A2-DA44-9713-66D4BEDE81F4}"/>
              </a:ext>
            </a:extLst>
          </p:cNvPr>
          <p:cNvSpPr/>
          <p:nvPr/>
        </p:nvSpPr>
        <p:spPr>
          <a:xfrm>
            <a:off x="8821938" y="1329331"/>
            <a:ext cx="3193576" cy="564049"/>
          </a:xfrm>
          <a:custGeom>
            <a:avLst/>
            <a:gdLst>
              <a:gd name="connsiteX0" fmla="*/ 0 w 3193576"/>
              <a:gd name="connsiteY0" fmla="*/ 53192 h 531922"/>
              <a:gd name="connsiteX1" fmla="*/ 53192 w 3193576"/>
              <a:gd name="connsiteY1" fmla="*/ 0 h 531922"/>
              <a:gd name="connsiteX2" fmla="*/ 3140384 w 3193576"/>
              <a:gd name="connsiteY2" fmla="*/ 0 h 531922"/>
              <a:gd name="connsiteX3" fmla="*/ 3193576 w 3193576"/>
              <a:gd name="connsiteY3" fmla="*/ 53192 h 531922"/>
              <a:gd name="connsiteX4" fmla="*/ 3193576 w 3193576"/>
              <a:gd name="connsiteY4" fmla="*/ 478730 h 531922"/>
              <a:gd name="connsiteX5" fmla="*/ 3140384 w 3193576"/>
              <a:gd name="connsiteY5" fmla="*/ 531922 h 531922"/>
              <a:gd name="connsiteX6" fmla="*/ 53192 w 3193576"/>
              <a:gd name="connsiteY6" fmla="*/ 531922 h 531922"/>
              <a:gd name="connsiteX7" fmla="*/ 0 w 3193576"/>
              <a:gd name="connsiteY7" fmla="*/ 478730 h 531922"/>
              <a:gd name="connsiteX8" fmla="*/ 0 w 3193576"/>
              <a:gd name="connsiteY8" fmla="*/ 53192 h 53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3576" h="531922">
                <a:moveTo>
                  <a:pt x="0" y="53192"/>
                </a:moveTo>
                <a:cubicBezTo>
                  <a:pt x="0" y="23815"/>
                  <a:pt x="23815" y="0"/>
                  <a:pt x="53192" y="0"/>
                </a:cubicBezTo>
                <a:lnTo>
                  <a:pt x="3140384" y="0"/>
                </a:lnTo>
                <a:cubicBezTo>
                  <a:pt x="3169761" y="0"/>
                  <a:pt x="3193576" y="23815"/>
                  <a:pt x="3193576" y="53192"/>
                </a:cubicBezTo>
                <a:lnTo>
                  <a:pt x="3193576" y="478730"/>
                </a:lnTo>
                <a:cubicBezTo>
                  <a:pt x="3193576" y="508107"/>
                  <a:pt x="3169761" y="531922"/>
                  <a:pt x="3140384" y="531922"/>
                </a:cubicBezTo>
                <a:lnTo>
                  <a:pt x="53192" y="531922"/>
                </a:lnTo>
                <a:cubicBezTo>
                  <a:pt x="23815" y="531922"/>
                  <a:pt x="0" y="508107"/>
                  <a:pt x="0" y="478730"/>
                </a:cubicBezTo>
                <a:lnTo>
                  <a:pt x="0" y="53192"/>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4154" tIns="34629" rIns="44154" bIns="34629" numCol="1" spcCol="1270" anchor="ctr" anchorCtr="0">
            <a:no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002060"/>
                </a:solidFill>
                <a:effectLst/>
                <a:uLnTx/>
                <a:uFillTx/>
                <a:latin typeface="Sinkin Sans 600 SemiBold" pitchFamily="2" charset="77"/>
                <a:ea typeface="+mn-ea"/>
                <a:cs typeface="+mn-cs"/>
              </a:rPr>
              <a:t>HIGHLY SPECIALIZED</a:t>
            </a:r>
          </a:p>
        </p:txBody>
      </p:sp>
      <p:sp>
        <p:nvSpPr>
          <p:cNvPr id="20" name="Freeform 19">
            <a:extLst>
              <a:ext uri="{FF2B5EF4-FFF2-40B4-BE49-F238E27FC236}">
                <a16:creationId xmlns:a16="http://schemas.microsoft.com/office/drawing/2014/main" id="{57DFBC6F-3865-E446-B85E-D3FE05A07D5F}"/>
              </a:ext>
            </a:extLst>
          </p:cNvPr>
          <p:cNvSpPr/>
          <p:nvPr/>
        </p:nvSpPr>
        <p:spPr>
          <a:xfrm>
            <a:off x="8395673" y="1863333"/>
            <a:ext cx="319357" cy="3193576"/>
          </a:xfrm>
          <a:custGeom>
            <a:avLst/>
            <a:gdLst/>
            <a:ahLst/>
            <a:cxnLst/>
            <a:rect l="0" t="0" r="0" b="0"/>
            <a:pathLst>
              <a:path>
                <a:moveTo>
                  <a:pt x="0" y="0"/>
                </a:moveTo>
                <a:lnTo>
                  <a:pt x="0" y="3193576"/>
                </a:lnTo>
                <a:lnTo>
                  <a:pt x="319357" y="319357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a:extLst>
              <a:ext uri="{FF2B5EF4-FFF2-40B4-BE49-F238E27FC236}">
                <a16:creationId xmlns:a16="http://schemas.microsoft.com/office/drawing/2014/main" id="{E2B35766-4D3F-2B44-AEAF-B6C8D01043A7}"/>
              </a:ext>
            </a:extLst>
          </p:cNvPr>
          <p:cNvSpPr/>
          <p:nvPr/>
        </p:nvSpPr>
        <p:spPr>
          <a:xfrm>
            <a:off x="4637453" y="1010005"/>
            <a:ext cx="1628845" cy="233874"/>
          </a:xfrm>
          <a:custGeom>
            <a:avLst/>
            <a:gdLst>
              <a:gd name="connsiteX0" fmla="*/ 0 w 1874054"/>
              <a:gd name="connsiteY0" fmla="*/ 93703 h 937027"/>
              <a:gd name="connsiteX1" fmla="*/ 93703 w 1874054"/>
              <a:gd name="connsiteY1" fmla="*/ 0 h 937027"/>
              <a:gd name="connsiteX2" fmla="*/ 1780351 w 1874054"/>
              <a:gd name="connsiteY2" fmla="*/ 0 h 937027"/>
              <a:gd name="connsiteX3" fmla="*/ 1874054 w 1874054"/>
              <a:gd name="connsiteY3" fmla="*/ 93703 h 937027"/>
              <a:gd name="connsiteX4" fmla="*/ 1874054 w 1874054"/>
              <a:gd name="connsiteY4" fmla="*/ 843324 h 937027"/>
              <a:gd name="connsiteX5" fmla="*/ 1780351 w 1874054"/>
              <a:gd name="connsiteY5" fmla="*/ 937027 h 937027"/>
              <a:gd name="connsiteX6" fmla="*/ 93703 w 1874054"/>
              <a:gd name="connsiteY6" fmla="*/ 937027 h 937027"/>
              <a:gd name="connsiteX7" fmla="*/ 0 w 1874054"/>
              <a:gd name="connsiteY7" fmla="*/ 843324 h 937027"/>
              <a:gd name="connsiteX8" fmla="*/ 0 w 1874054"/>
              <a:gd name="connsiteY8" fmla="*/ 93703 h 9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4054" h="937027">
                <a:moveTo>
                  <a:pt x="0" y="93703"/>
                </a:moveTo>
                <a:cubicBezTo>
                  <a:pt x="0" y="41952"/>
                  <a:pt x="41952" y="0"/>
                  <a:pt x="93703" y="0"/>
                </a:cubicBezTo>
                <a:lnTo>
                  <a:pt x="1780351" y="0"/>
                </a:lnTo>
                <a:cubicBezTo>
                  <a:pt x="1832102" y="0"/>
                  <a:pt x="1874054" y="41952"/>
                  <a:pt x="1874054" y="93703"/>
                </a:cubicBezTo>
                <a:lnTo>
                  <a:pt x="1874054" y="843324"/>
                </a:lnTo>
                <a:cubicBezTo>
                  <a:pt x="1874054" y="895075"/>
                  <a:pt x="1832102" y="937027"/>
                  <a:pt x="1780351" y="937027"/>
                </a:cubicBezTo>
                <a:lnTo>
                  <a:pt x="93703" y="937027"/>
                </a:lnTo>
                <a:cubicBezTo>
                  <a:pt x="41952" y="937027"/>
                  <a:pt x="0" y="895075"/>
                  <a:pt x="0" y="843324"/>
                </a:cubicBezTo>
                <a:lnTo>
                  <a:pt x="0" y="93703"/>
                </a:lnTo>
                <a:close/>
              </a:path>
            </a:pathLst>
          </a:cu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6020" tIns="46495" rIns="56020" bIns="46495" numCol="1" spcCol="1270" anchor="ctr" anchorCtr="0">
            <a:noAutofit/>
          </a:bodyPr>
          <a:lstStyle/>
          <a:p>
            <a:pPr marL="0" marR="0" lvl="0" indent="0"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002060"/>
                </a:solidFill>
                <a:effectLst/>
                <a:uLnTx/>
                <a:uFillTx/>
                <a:latin typeface="Sinkin Sans 600 SemiBold" pitchFamily="2" charset="77"/>
                <a:ea typeface="+mn-ea"/>
                <a:cs typeface="+mn-cs"/>
              </a:rPr>
              <a:t>Digital Skills Level</a:t>
            </a:r>
          </a:p>
        </p:txBody>
      </p:sp>
      <p:sp>
        <p:nvSpPr>
          <p:cNvPr id="23" name="Freeform 22">
            <a:extLst>
              <a:ext uri="{FF2B5EF4-FFF2-40B4-BE49-F238E27FC236}">
                <a16:creationId xmlns:a16="http://schemas.microsoft.com/office/drawing/2014/main" id="{C70B5CA3-7267-5842-A567-6613D27D2701}"/>
              </a:ext>
            </a:extLst>
          </p:cNvPr>
          <p:cNvSpPr/>
          <p:nvPr/>
        </p:nvSpPr>
        <p:spPr>
          <a:xfrm>
            <a:off x="258208" y="2998173"/>
            <a:ext cx="869325" cy="345418"/>
          </a:xfrm>
          <a:custGeom>
            <a:avLst/>
            <a:gdLst>
              <a:gd name="connsiteX0" fmla="*/ 0 w 1874054"/>
              <a:gd name="connsiteY0" fmla="*/ 93703 h 937027"/>
              <a:gd name="connsiteX1" fmla="*/ 93703 w 1874054"/>
              <a:gd name="connsiteY1" fmla="*/ 0 h 937027"/>
              <a:gd name="connsiteX2" fmla="*/ 1780351 w 1874054"/>
              <a:gd name="connsiteY2" fmla="*/ 0 h 937027"/>
              <a:gd name="connsiteX3" fmla="*/ 1874054 w 1874054"/>
              <a:gd name="connsiteY3" fmla="*/ 93703 h 937027"/>
              <a:gd name="connsiteX4" fmla="*/ 1874054 w 1874054"/>
              <a:gd name="connsiteY4" fmla="*/ 843324 h 937027"/>
              <a:gd name="connsiteX5" fmla="*/ 1780351 w 1874054"/>
              <a:gd name="connsiteY5" fmla="*/ 937027 h 937027"/>
              <a:gd name="connsiteX6" fmla="*/ 93703 w 1874054"/>
              <a:gd name="connsiteY6" fmla="*/ 937027 h 937027"/>
              <a:gd name="connsiteX7" fmla="*/ 0 w 1874054"/>
              <a:gd name="connsiteY7" fmla="*/ 843324 h 937027"/>
              <a:gd name="connsiteX8" fmla="*/ 0 w 1874054"/>
              <a:gd name="connsiteY8" fmla="*/ 93703 h 9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4054" h="937027">
                <a:moveTo>
                  <a:pt x="0" y="93703"/>
                </a:moveTo>
                <a:cubicBezTo>
                  <a:pt x="0" y="41952"/>
                  <a:pt x="41952" y="0"/>
                  <a:pt x="93703" y="0"/>
                </a:cubicBezTo>
                <a:lnTo>
                  <a:pt x="1780351" y="0"/>
                </a:lnTo>
                <a:cubicBezTo>
                  <a:pt x="1832102" y="0"/>
                  <a:pt x="1874054" y="41952"/>
                  <a:pt x="1874054" y="93703"/>
                </a:cubicBezTo>
                <a:lnTo>
                  <a:pt x="1874054" y="843324"/>
                </a:lnTo>
                <a:cubicBezTo>
                  <a:pt x="1874054" y="895075"/>
                  <a:pt x="1832102" y="937027"/>
                  <a:pt x="1780351" y="937027"/>
                </a:cubicBezTo>
                <a:lnTo>
                  <a:pt x="93703" y="937027"/>
                </a:lnTo>
                <a:cubicBezTo>
                  <a:pt x="41952" y="937027"/>
                  <a:pt x="0" y="895075"/>
                  <a:pt x="0" y="843324"/>
                </a:cubicBezTo>
                <a:lnTo>
                  <a:pt x="0" y="93703"/>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6020" tIns="46495" rIns="56020" bIns="46495" numCol="1" spcCol="1270" anchor="ctr" anchorCtr="0">
            <a:noAutofit/>
          </a:bodyPr>
          <a:lstStyle/>
          <a:p>
            <a:pPr marL="0" marR="0" lvl="0" indent="0" algn="r"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002060"/>
                </a:solidFill>
                <a:effectLst/>
                <a:uLnTx/>
                <a:uFillTx/>
                <a:latin typeface="Sinkin Sans 600 SemiBold" pitchFamily="2" charset="77"/>
                <a:ea typeface="+mn-ea"/>
                <a:cs typeface="+mn-cs"/>
              </a:rPr>
              <a:t>Who</a:t>
            </a:r>
          </a:p>
        </p:txBody>
      </p:sp>
      <p:sp>
        <p:nvSpPr>
          <p:cNvPr id="24" name="Freeform 23">
            <a:extLst>
              <a:ext uri="{FF2B5EF4-FFF2-40B4-BE49-F238E27FC236}">
                <a16:creationId xmlns:a16="http://schemas.microsoft.com/office/drawing/2014/main" id="{7223FB18-AB34-7E4B-A833-8968F41B9694}"/>
              </a:ext>
            </a:extLst>
          </p:cNvPr>
          <p:cNvSpPr/>
          <p:nvPr/>
        </p:nvSpPr>
        <p:spPr>
          <a:xfrm>
            <a:off x="273658" y="4962904"/>
            <a:ext cx="869325" cy="228649"/>
          </a:xfrm>
          <a:custGeom>
            <a:avLst/>
            <a:gdLst>
              <a:gd name="connsiteX0" fmla="*/ 0 w 1874054"/>
              <a:gd name="connsiteY0" fmla="*/ 93703 h 937027"/>
              <a:gd name="connsiteX1" fmla="*/ 93703 w 1874054"/>
              <a:gd name="connsiteY1" fmla="*/ 0 h 937027"/>
              <a:gd name="connsiteX2" fmla="*/ 1780351 w 1874054"/>
              <a:gd name="connsiteY2" fmla="*/ 0 h 937027"/>
              <a:gd name="connsiteX3" fmla="*/ 1874054 w 1874054"/>
              <a:gd name="connsiteY3" fmla="*/ 93703 h 937027"/>
              <a:gd name="connsiteX4" fmla="*/ 1874054 w 1874054"/>
              <a:gd name="connsiteY4" fmla="*/ 843324 h 937027"/>
              <a:gd name="connsiteX5" fmla="*/ 1780351 w 1874054"/>
              <a:gd name="connsiteY5" fmla="*/ 937027 h 937027"/>
              <a:gd name="connsiteX6" fmla="*/ 93703 w 1874054"/>
              <a:gd name="connsiteY6" fmla="*/ 937027 h 937027"/>
              <a:gd name="connsiteX7" fmla="*/ 0 w 1874054"/>
              <a:gd name="connsiteY7" fmla="*/ 843324 h 937027"/>
              <a:gd name="connsiteX8" fmla="*/ 0 w 1874054"/>
              <a:gd name="connsiteY8" fmla="*/ 93703 h 9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4054" h="937027">
                <a:moveTo>
                  <a:pt x="0" y="93703"/>
                </a:moveTo>
                <a:cubicBezTo>
                  <a:pt x="0" y="41952"/>
                  <a:pt x="41952" y="0"/>
                  <a:pt x="93703" y="0"/>
                </a:cubicBezTo>
                <a:lnTo>
                  <a:pt x="1780351" y="0"/>
                </a:lnTo>
                <a:cubicBezTo>
                  <a:pt x="1832102" y="0"/>
                  <a:pt x="1874054" y="41952"/>
                  <a:pt x="1874054" y="93703"/>
                </a:cubicBezTo>
                <a:lnTo>
                  <a:pt x="1874054" y="843324"/>
                </a:lnTo>
                <a:cubicBezTo>
                  <a:pt x="1874054" y="895075"/>
                  <a:pt x="1832102" y="937027"/>
                  <a:pt x="1780351" y="937027"/>
                </a:cubicBezTo>
                <a:lnTo>
                  <a:pt x="93703" y="937027"/>
                </a:lnTo>
                <a:cubicBezTo>
                  <a:pt x="41952" y="937027"/>
                  <a:pt x="0" y="895075"/>
                  <a:pt x="0" y="843324"/>
                </a:cubicBezTo>
                <a:lnTo>
                  <a:pt x="0" y="93703"/>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6020" tIns="46495" rIns="56020" bIns="46495" numCol="1" spcCol="1270" anchor="ctr" anchorCtr="0">
            <a:noAutofit/>
          </a:bodyPr>
          <a:lstStyle/>
          <a:p>
            <a:pPr marL="0" marR="0" lvl="0" indent="0" algn="r" defTabSz="666750" rtl="0" eaLnBrk="1" fontAlgn="auto" latinLnBrk="0" hangingPunct="1">
              <a:lnSpc>
                <a:spcPct val="90000"/>
              </a:lnSpc>
              <a:spcBef>
                <a:spcPct val="0"/>
              </a:spcBef>
              <a:spcAft>
                <a:spcPct val="35000"/>
              </a:spcAft>
              <a:buClrTx/>
              <a:buSzTx/>
              <a:buFontTx/>
              <a:buNone/>
              <a:tabLst/>
              <a:defRPr/>
            </a:pPr>
            <a:r>
              <a:rPr kumimoji="0" lang="en-US" sz="1500" b="1" i="0" u="none" strike="noStrike" kern="1200" cap="none" spc="0" normalizeH="0" baseline="0" noProof="0" dirty="0">
                <a:ln>
                  <a:noFill/>
                </a:ln>
                <a:solidFill>
                  <a:srgbClr val="002060"/>
                </a:solidFill>
                <a:effectLst/>
                <a:uLnTx/>
                <a:uFillTx/>
                <a:latin typeface="Sinkin Sans 600 SemiBold" pitchFamily="2" charset="77"/>
                <a:ea typeface="+mn-ea"/>
                <a:cs typeface="+mn-cs"/>
              </a:rPr>
              <a:t>What</a:t>
            </a:r>
          </a:p>
        </p:txBody>
      </p:sp>
      <p:sp>
        <p:nvSpPr>
          <p:cNvPr id="25" name="Freeform 24">
            <a:extLst>
              <a:ext uri="{FF2B5EF4-FFF2-40B4-BE49-F238E27FC236}">
                <a16:creationId xmlns:a16="http://schemas.microsoft.com/office/drawing/2014/main" id="{A1D0E42B-59DA-F241-8778-FA6B15B647C3}"/>
              </a:ext>
            </a:extLst>
          </p:cNvPr>
          <p:cNvSpPr/>
          <p:nvPr/>
        </p:nvSpPr>
        <p:spPr>
          <a:xfrm>
            <a:off x="1182401" y="1957561"/>
            <a:ext cx="319357" cy="1197591"/>
          </a:xfrm>
          <a:custGeom>
            <a:avLst/>
            <a:gdLst/>
            <a:ahLst/>
            <a:cxnLst/>
            <a:rect l="0" t="0" r="0" b="0"/>
            <a:pathLst>
              <a:path>
                <a:moveTo>
                  <a:pt x="0" y="0"/>
                </a:moveTo>
                <a:lnTo>
                  <a:pt x="0" y="1197591"/>
                </a:lnTo>
                <a:lnTo>
                  <a:pt x="319357" y="119759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Freeform 25">
            <a:extLst>
              <a:ext uri="{FF2B5EF4-FFF2-40B4-BE49-F238E27FC236}">
                <a16:creationId xmlns:a16="http://schemas.microsoft.com/office/drawing/2014/main" id="{A882C89F-822D-8349-9967-5CC138752EA9}"/>
              </a:ext>
            </a:extLst>
          </p:cNvPr>
          <p:cNvSpPr/>
          <p:nvPr/>
        </p:nvSpPr>
        <p:spPr>
          <a:xfrm>
            <a:off x="8395673" y="1957560"/>
            <a:ext cx="319357" cy="1197591"/>
          </a:xfrm>
          <a:custGeom>
            <a:avLst/>
            <a:gdLst/>
            <a:ahLst/>
            <a:cxnLst/>
            <a:rect l="0" t="0" r="0" b="0"/>
            <a:pathLst>
              <a:path>
                <a:moveTo>
                  <a:pt x="0" y="0"/>
                </a:moveTo>
                <a:lnTo>
                  <a:pt x="0" y="1197591"/>
                </a:lnTo>
                <a:lnTo>
                  <a:pt x="319357" y="119759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TextBox 26">
            <a:extLst>
              <a:ext uri="{FF2B5EF4-FFF2-40B4-BE49-F238E27FC236}">
                <a16:creationId xmlns:a16="http://schemas.microsoft.com/office/drawing/2014/main" id="{4E8750B6-EEA2-C549-8D6A-B9521D2202EF}"/>
              </a:ext>
            </a:extLst>
          </p:cNvPr>
          <p:cNvSpPr txBox="1"/>
          <p:nvPr/>
        </p:nvSpPr>
        <p:spPr>
          <a:xfrm>
            <a:off x="1119823" y="2174040"/>
            <a:ext cx="3192575" cy="1169551"/>
          </a:xfrm>
          <a:prstGeom prst="rect">
            <a:avLst/>
          </a:prstGeom>
          <a:noFill/>
        </p:spPr>
        <p:txBody>
          <a:bodyPr wrap="square" rtlCol="0">
            <a:spAutoFit/>
          </a:bodyPr>
          <a:lstStyle/>
          <a:p>
            <a:pPr marL="457200" marR="0" lvl="1"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2060"/>
                </a:solidFill>
                <a:effectLst/>
                <a:uLnTx/>
                <a:uFillTx/>
                <a:latin typeface="Sinkin Sans 400" pitchFamily="2" charset="77"/>
                <a:ea typeface="+mn-ea"/>
                <a:cs typeface="+mn-cs"/>
              </a:rPr>
              <a:t>All students in higher education/ TVET, irrespective of course</a:t>
            </a:r>
          </a:p>
        </p:txBody>
      </p:sp>
      <p:sp>
        <p:nvSpPr>
          <p:cNvPr id="28" name="TextBox 27">
            <a:extLst>
              <a:ext uri="{FF2B5EF4-FFF2-40B4-BE49-F238E27FC236}">
                <a16:creationId xmlns:a16="http://schemas.microsoft.com/office/drawing/2014/main" id="{653104F5-8A3D-224C-88F7-C7D626CB13D6}"/>
              </a:ext>
            </a:extLst>
          </p:cNvPr>
          <p:cNvSpPr txBox="1"/>
          <p:nvPr/>
        </p:nvSpPr>
        <p:spPr>
          <a:xfrm>
            <a:off x="1116391" y="4089229"/>
            <a:ext cx="3192575" cy="1908215"/>
          </a:xfrm>
          <a:prstGeom prst="rect">
            <a:avLst/>
          </a:prstGeom>
          <a:noFill/>
        </p:spPr>
        <p:txBody>
          <a:bodyPr wrap="square" rtlCol="0">
            <a:spAutoFit/>
          </a:bodyPr>
          <a:lstStyle/>
          <a:p>
            <a:pPr marL="457200" marR="0" lvl="1"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2060"/>
                </a:solidFill>
                <a:effectLst/>
                <a:uLnTx/>
                <a:uFillTx/>
                <a:latin typeface="Sinkin Sans 400" pitchFamily="2" charset="77"/>
                <a:ea typeface="+mn-ea"/>
                <a:cs typeface="+mn-cs"/>
              </a:rPr>
              <a:t>Online collaboration, information literacy, data security,  using databases, image editing, etc </a:t>
            </a:r>
          </a:p>
        </p:txBody>
      </p:sp>
      <p:sp>
        <p:nvSpPr>
          <p:cNvPr id="29" name="TextBox 28">
            <a:extLst>
              <a:ext uri="{FF2B5EF4-FFF2-40B4-BE49-F238E27FC236}">
                <a16:creationId xmlns:a16="http://schemas.microsoft.com/office/drawing/2014/main" id="{4AFD74A7-D4D1-9F42-8D2E-732CE26D99A9}"/>
              </a:ext>
            </a:extLst>
          </p:cNvPr>
          <p:cNvSpPr txBox="1"/>
          <p:nvPr/>
        </p:nvSpPr>
        <p:spPr>
          <a:xfrm>
            <a:off x="4971518" y="1828742"/>
            <a:ext cx="3192575" cy="1908215"/>
          </a:xfrm>
          <a:prstGeom prst="rect">
            <a:avLst/>
          </a:prstGeom>
          <a:noFill/>
        </p:spPr>
        <p:txBody>
          <a:bodyPr wrap="square" rtlCol="0">
            <a:spAutoFit/>
          </a:bodyPr>
          <a:lstStyle/>
          <a:p>
            <a:pPr marL="457200" marR="0" lvl="1"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2060"/>
                </a:solidFill>
                <a:effectLst/>
                <a:uLnTx/>
                <a:uFillTx/>
                <a:latin typeface="Sinkin Sans 400" pitchFamily="2" charset="77"/>
                <a:ea typeface="+mn-ea"/>
                <a:cs typeface="+mn-cs"/>
              </a:rPr>
              <a:t>Undergraduate students in science, engineering, mathematics, technology courses</a:t>
            </a:r>
          </a:p>
        </p:txBody>
      </p:sp>
      <p:sp>
        <p:nvSpPr>
          <p:cNvPr id="30" name="TextBox 29">
            <a:extLst>
              <a:ext uri="{FF2B5EF4-FFF2-40B4-BE49-F238E27FC236}">
                <a16:creationId xmlns:a16="http://schemas.microsoft.com/office/drawing/2014/main" id="{A7D0E421-3457-DB47-95BE-329AA12EEAAA}"/>
              </a:ext>
            </a:extLst>
          </p:cNvPr>
          <p:cNvSpPr txBox="1"/>
          <p:nvPr/>
        </p:nvSpPr>
        <p:spPr>
          <a:xfrm>
            <a:off x="4956197" y="4054696"/>
            <a:ext cx="3192575" cy="1169551"/>
          </a:xfrm>
          <a:prstGeom prst="rect">
            <a:avLst/>
          </a:prstGeom>
          <a:noFill/>
        </p:spPr>
        <p:txBody>
          <a:bodyPr wrap="square" rtlCol="0">
            <a:spAutoFit/>
          </a:bodyPr>
          <a:lstStyle/>
          <a:p>
            <a:pPr marL="457200" marR="0" lvl="1"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2060"/>
                </a:solidFill>
                <a:effectLst/>
                <a:uLnTx/>
                <a:uFillTx/>
                <a:latin typeface="Sinkin Sans 400" pitchFamily="2" charset="77"/>
                <a:ea typeface="+mn-ea"/>
                <a:cs typeface="+mn-cs"/>
              </a:rPr>
              <a:t>Computing skills, familiarity with basic algorithms</a:t>
            </a:r>
          </a:p>
        </p:txBody>
      </p:sp>
      <p:sp>
        <p:nvSpPr>
          <p:cNvPr id="31" name="TextBox 30">
            <a:extLst>
              <a:ext uri="{FF2B5EF4-FFF2-40B4-BE49-F238E27FC236}">
                <a16:creationId xmlns:a16="http://schemas.microsoft.com/office/drawing/2014/main" id="{A950A767-BD73-6B41-A187-ADBD7D2CEE81}"/>
              </a:ext>
            </a:extLst>
          </p:cNvPr>
          <p:cNvSpPr txBox="1"/>
          <p:nvPr/>
        </p:nvSpPr>
        <p:spPr>
          <a:xfrm>
            <a:off x="8324433" y="1819134"/>
            <a:ext cx="3192575" cy="1538883"/>
          </a:xfrm>
          <a:prstGeom prst="rect">
            <a:avLst/>
          </a:prstGeom>
          <a:noFill/>
        </p:spPr>
        <p:txBody>
          <a:bodyPr wrap="square" rtlCol="0">
            <a:spAutoFit/>
          </a:bodyPr>
          <a:lstStyle/>
          <a:p>
            <a:pPr marL="457200" marR="0" lvl="1"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2060"/>
                </a:solidFill>
                <a:effectLst/>
                <a:uLnTx/>
                <a:uFillTx/>
                <a:latin typeface="Sinkin Sans 400" pitchFamily="2" charset="77"/>
                <a:ea typeface="+mn-ea"/>
                <a:cs typeface="+mn-cs"/>
              </a:rPr>
              <a:t>Postgraduate students in applied sciences, engineering, technology</a:t>
            </a:r>
          </a:p>
        </p:txBody>
      </p:sp>
      <p:sp>
        <p:nvSpPr>
          <p:cNvPr id="32" name="TextBox 31">
            <a:extLst>
              <a:ext uri="{FF2B5EF4-FFF2-40B4-BE49-F238E27FC236}">
                <a16:creationId xmlns:a16="http://schemas.microsoft.com/office/drawing/2014/main" id="{B184B45E-DAA7-6048-84BC-BF8866AC2F4C}"/>
              </a:ext>
            </a:extLst>
          </p:cNvPr>
          <p:cNvSpPr txBox="1"/>
          <p:nvPr/>
        </p:nvSpPr>
        <p:spPr>
          <a:xfrm>
            <a:off x="8324433" y="4054696"/>
            <a:ext cx="3192575" cy="1538883"/>
          </a:xfrm>
          <a:prstGeom prst="rect">
            <a:avLst/>
          </a:prstGeom>
          <a:noFill/>
        </p:spPr>
        <p:txBody>
          <a:bodyPr wrap="square" rtlCol="0">
            <a:spAutoFit/>
          </a:bodyPr>
          <a:lstStyle/>
          <a:p>
            <a:pPr marL="457200" marR="0" lvl="1"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2060"/>
                </a:solidFill>
                <a:effectLst/>
                <a:uLnTx/>
                <a:uFillTx/>
                <a:latin typeface="Sinkin Sans 400" pitchFamily="2" charset="77"/>
                <a:ea typeface="+mn-ea"/>
                <a:cs typeface="+mn-cs"/>
              </a:rPr>
              <a:t>Sophisticated programming skills; knowledge of complex algorithms</a:t>
            </a:r>
          </a:p>
        </p:txBody>
      </p:sp>
      <p:sp>
        <p:nvSpPr>
          <p:cNvPr id="33" name="Freeform 32">
            <a:extLst>
              <a:ext uri="{FF2B5EF4-FFF2-40B4-BE49-F238E27FC236}">
                <a16:creationId xmlns:a16="http://schemas.microsoft.com/office/drawing/2014/main" id="{4CEF2389-4A32-9D4B-99E5-FAA21612D627}"/>
              </a:ext>
            </a:extLst>
          </p:cNvPr>
          <p:cNvSpPr/>
          <p:nvPr/>
        </p:nvSpPr>
        <p:spPr>
          <a:xfrm>
            <a:off x="1179550" y="1863333"/>
            <a:ext cx="319357" cy="3193576"/>
          </a:xfrm>
          <a:custGeom>
            <a:avLst/>
            <a:gdLst/>
            <a:ahLst/>
            <a:cxnLst/>
            <a:rect l="0" t="0" r="0" b="0"/>
            <a:pathLst>
              <a:path>
                <a:moveTo>
                  <a:pt x="0" y="0"/>
                </a:moveTo>
                <a:lnTo>
                  <a:pt x="0" y="3193576"/>
                </a:lnTo>
                <a:lnTo>
                  <a:pt x="319357" y="319357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1704147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C9679D-AC98-49D5-8E8C-7780C990708D}"/>
              </a:ext>
            </a:extLst>
          </p:cNvPr>
          <p:cNvSpPr/>
          <p:nvPr/>
        </p:nvSpPr>
        <p:spPr>
          <a:xfrm>
            <a:off x="631596" y="546754"/>
            <a:ext cx="8352149" cy="3657155"/>
          </a:xfrm>
          <a:prstGeom prst="rect">
            <a:avLst/>
          </a:prstGeom>
        </p:spPr>
        <p:txBody>
          <a:bodyPr wrap="square">
            <a:spAutoFit/>
          </a:bodyPr>
          <a:lstStyle/>
          <a:p>
            <a:pPr>
              <a:lnSpc>
                <a:spcPct val="107000"/>
              </a:lnSpc>
              <a:spcAft>
                <a:spcPts val="800"/>
              </a:spcAft>
            </a:pPr>
            <a:r>
              <a:rPr lang="en-US" sz="2000" b="1" dirty="0">
                <a:latin typeface="Calibri" panose="020F0502020204030204" pitchFamily="34" charset="0"/>
                <a:ea typeface="Calibri" panose="020F0502020204030204" pitchFamily="34" charset="0"/>
                <a:cs typeface="Times New Roman" panose="02020603050405020304" pitchFamily="18" charset="0"/>
              </a:rPr>
              <a:t>The indicators that could be used are below:</a:t>
            </a:r>
          </a:p>
          <a:p>
            <a:pPr>
              <a:lnSpc>
                <a:spcPct val="107000"/>
              </a:lnSpc>
              <a:spcAft>
                <a:spcPts val="8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Arial" panose="020B0604020202020204" pitchFamily="34" charset="0"/>
              <a:buChar char="•"/>
            </a:pPr>
            <a:r>
              <a:rPr lang="en-US" sz="2000" dirty="0">
                <a:latin typeface="Calibri" panose="020F0502020204030204" pitchFamily="34" charset="0"/>
                <a:ea typeface="Calibri" panose="020F0502020204030204" pitchFamily="34" charset="0"/>
                <a:cs typeface="Times New Roman" panose="02020603050405020304" pitchFamily="18" charset="0"/>
              </a:rPr>
              <a:t>Percentage of 15-year old who have basic digital skills (target: all 15-year old by 2030)</a:t>
            </a:r>
          </a:p>
          <a:p>
            <a:pPr>
              <a:lnSpc>
                <a:spcPct val="107000"/>
              </a:lnSpc>
              <a:spcAft>
                <a:spcPts val="8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000" dirty="0">
                <a:latin typeface="Calibri" panose="020F0502020204030204" pitchFamily="34" charset="0"/>
                <a:ea typeface="Calibri" panose="020F0502020204030204" pitchFamily="34" charset="0"/>
                <a:cs typeface="Times New Roman" panose="02020603050405020304" pitchFamily="18" charset="0"/>
              </a:rPr>
              <a:t>•	Number of graduates produced annually with advanced digital skills (target: 100,000 annually by 2030)</a:t>
            </a:r>
          </a:p>
          <a:p>
            <a:pPr>
              <a:lnSpc>
                <a:spcPct val="107000"/>
              </a:lnSpc>
              <a:spcAft>
                <a:spcPts val="8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9399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95600" y="1467878"/>
            <a:ext cx="6400800" cy="4170922"/>
          </a:xfrm>
        </p:spPr>
        <p:txBody>
          <a:bodyPr>
            <a:normAutofit/>
          </a:bodyPr>
          <a:lstStyle/>
          <a:p>
            <a:r>
              <a:rPr lang="en-US" sz="3600" dirty="0">
                <a:solidFill>
                  <a:srgbClr val="FF0000"/>
                </a:solidFill>
              </a:rPr>
              <a:t>  </a:t>
            </a:r>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685056" y="824652"/>
            <a:ext cx="8297144" cy="5855017"/>
          </a:xfrm>
          <a:prstGeom prst="rect">
            <a:avLst/>
          </a:prstGeom>
          <a:noFill/>
          <a:ln>
            <a:noFill/>
          </a:ln>
        </p:spPr>
      </p:pic>
      <p:sp>
        <p:nvSpPr>
          <p:cNvPr id="5" name="TextBox 4">
            <a:extLst>
              <a:ext uri="{FF2B5EF4-FFF2-40B4-BE49-F238E27FC236}">
                <a16:creationId xmlns:a16="http://schemas.microsoft.com/office/drawing/2014/main" id="{E513037C-1937-0D4E-B7BD-ABD6126D5757}"/>
              </a:ext>
            </a:extLst>
          </p:cNvPr>
          <p:cNvSpPr txBox="1"/>
          <p:nvPr/>
        </p:nvSpPr>
        <p:spPr>
          <a:xfrm>
            <a:off x="291224" y="362987"/>
            <a:ext cx="116095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292B5B"/>
                </a:solidFill>
                <a:effectLst/>
                <a:uLnTx/>
                <a:uFillTx/>
                <a:latin typeface="Sinkin Sans 700" pitchFamily="2" charset="77"/>
                <a:ea typeface="+mn-ea"/>
                <a:cs typeface="+mn-cs"/>
              </a:rPr>
              <a:t>A RANGE OF EDUCATIONAL TECHNOLOGIES CAN BE USED </a:t>
            </a:r>
            <a:endParaRPr kumimoji="0" lang="en-GB" sz="2400" b="0" i="0" u="none" strike="noStrike" kern="1200" cap="none" spc="0" normalizeH="0" baseline="0" noProof="0" dirty="0">
              <a:ln>
                <a:noFill/>
              </a:ln>
              <a:solidFill>
                <a:srgbClr val="292B5B"/>
              </a:solidFill>
              <a:effectLst/>
              <a:uLnTx/>
              <a:uFillTx/>
              <a:latin typeface="Sinkin Sans 400" pitchFamily="2" charset="77"/>
              <a:ea typeface="+mn-ea"/>
              <a:cs typeface="+mn-cs"/>
            </a:endParaRPr>
          </a:p>
        </p:txBody>
      </p:sp>
      <p:sp>
        <p:nvSpPr>
          <p:cNvPr id="6" name="Rectangle 5">
            <a:extLst>
              <a:ext uri="{FF2B5EF4-FFF2-40B4-BE49-F238E27FC236}">
                <a16:creationId xmlns:a16="http://schemas.microsoft.com/office/drawing/2014/main" id="{48F679AA-8472-1440-B918-24BAF11EDDE9}"/>
              </a:ext>
            </a:extLst>
          </p:cNvPr>
          <p:cNvSpPr/>
          <p:nvPr/>
        </p:nvSpPr>
        <p:spPr>
          <a:xfrm>
            <a:off x="-1" y="1"/>
            <a:ext cx="45719" cy="824651"/>
          </a:xfrm>
          <a:prstGeom prst="rect">
            <a:avLst/>
          </a:prstGeom>
          <a:solidFill>
            <a:srgbClr val="292B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0936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23D15-74E6-4212-973E-15EE4E163B80}"/>
              </a:ext>
            </a:extLst>
          </p:cNvPr>
          <p:cNvSpPr>
            <a:spLocks noGrp="1"/>
          </p:cNvSpPr>
          <p:nvPr>
            <p:ph type="title"/>
          </p:nvPr>
        </p:nvSpPr>
        <p:spPr>
          <a:xfrm>
            <a:off x="1102151" y="2250486"/>
            <a:ext cx="10515600" cy="1325563"/>
          </a:xfrm>
        </p:spPr>
        <p:txBody>
          <a:bodyPr/>
          <a:lstStyle/>
          <a:p>
            <a:pPr algn="ctr"/>
            <a:r>
              <a:rPr lang="en-US" b="1" dirty="0">
                <a:solidFill>
                  <a:schemeClr val="accent1"/>
                </a:solidFill>
              </a:rPr>
              <a:t>How Prepared Are We?</a:t>
            </a:r>
          </a:p>
        </p:txBody>
      </p:sp>
    </p:spTree>
    <p:extLst>
      <p:ext uri="{BB962C8B-B14F-4D97-AF65-F5344CB8AC3E}">
        <p14:creationId xmlns:p14="http://schemas.microsoft.com/office/powerpoint/2010/main" val="274170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1E5B9E-1B08-6E4F-9C01-F0BF2C7799BB}"/>
              </a:ext>
            </a:extLst>
          </p:cNvPr>
          <p:cNvSpPr txBox="1"/>
          <p:nvPr/>
        </p:nvSpPr>
        <p:spPr>
          <a:xfrm>
            <a:off x="230009" y="385560"/>
            <a:ext cx="11227855" cy="461665"/>
          </a:xfrm>
          <a:prstGeom prst="rect">
            <a:avLst/>
          </a:prstGeom>
          <a:noFill/>
        </p:spPr>
        <p:txBody>
          <a:bodyPr wrap="square" rtlCol="0">
            <a:spAutoFit/>
          </a:bodyPr>
          <a:lstStyle/>
          <a:p>
            <a:r>
              <a:rPr lang="en-GB" sz="2400" b="1" dirty="0">
                <a:solidFill>
                  <a:srgbClr val="292B5B"/>
                </a:solidFill>
                <a:latin typeface="Sinkin Sans 700" pitchFamily="2" charset="77"/>
              </a:rPr>
              <a:t>INDICATORS USED TO CLUSTER  (29 COUNTRIES)</a:t>
            </a:r>
          </a:p>
        </p:txBody>
      </p:sp>
      <p:grpSp>
        <p:nvGrpSpPr>
          <p:cNvPr id="29" name="Group 28">
            <a:extLst>
              <a:ext uri="{FF2B5EF4-FFF2-40B4-BE49-F238E27FC236}">
                <a16:creationId xmlns:a16="http://schemas.microsoft.com/office/drawing/2014/main" id="{4E8039E8-1E90-C64B-8834-5BAC33CEA037}"/>
              </a:ext>
            </a:extLst>
          </p:cNvPr>
          <p:cNvGrpSpPr/>
          <p:nvPr/>
        </p:nvGrpSpPr>
        <p:grpSpPr>
          <a:xfrm>
            <a:off x="230009" y="975583"/>
            <a:ext cx="2108176" cy="1372276"/>
            <a:chOff x="448757" y="978660"/>
            <a:chExt cx="2108176" cy="1372276"/>
          </a:xfrm>
        </p:grpSpPr>
        <p:sp>
          <p:nvSpPr>
            <p:cNvPr id="3" name="TextBox 2">
              <a:extLst>
                <a:ext uri="{FF2B5EF4-FFF2-40B4-BE49-F238E27FC236}">
                  <a16:creationId xmlns:a16="http://schemas.microsoft.com/office/drawing/2014/main" id="{54517157-ECDE-8747-8D03-0B17F4A34D68}"/>
                </a:ext>
              </a:extLst>
            </p:cNvPr>
            <p:cNvSpPr txBox="1"/>
            <p:nvPr/>
          </p:nvSpPr>
          <p:spPr>
            <a:xfrm>
              <a:off x="585628" y="1844644"/>
              <a:ext cx="1971305" cy="506292"/>
            </a:xfrm>
            <a:prstGeom prst="rect">
              <a:avLst/>
            </a:prstGeom>
            <a:noFill/>
          </p:spPr>
          <p:txBody>
            <a:bodyPr wrap="square" rtlCol="0">
              <a:spAutoFit/>
            </a:bodyPr>
            <a:lstStyle/>
            <a:p>
              <a:pPr>
                <a:lnSpc>
                  <a:spcPct val="150000"/>
                </a:lnSpc>
              </a:pPr>
              <a:r>
                <a:rPr lang="en-GB" sz="2000" b="1" dirty="0">
                  <a:solidFill>
                    <a:srgbClr val="2B7FC3"/>
                  </a:solidFill>
                  <a:latin typeface="Sinkin Sans 700" pitchFamily="2" charset="77"/>
                </a:rPr>
                <a:t>ACCESS</a:t>
              </a:r>
            </a:p>
          </p:txBody>
        </p:sp>
        <p:pic>
          <p:nvPicPr>
            <p:cNvPr id="8" name="Picture 7">
              <a:extLst>
                <a:ext uri="{FF2B5EF4-FFF2-40B4-BE49-F238E27FC236}">
                  <a16:creationId xmlns:a16="http://schemas.microsoft.com/office/drawing/2014/main" id="{8275E739-05B5-0D4B-B01C-4B5631BFA2F0}"/>
                </a:ext>
              </a:extLst>
            </p:cNvPr>
            <p:cNvPicPr>
              <a:picLocks noChangeAspect="1"/>
            </p:cNvPicPr>
            <p:nvPr/>
          </p:nvPicPr>
          <p:blipFill>
            <a:blip r:embed="rId2"/>
            <a:stretch>
              <a:fillRect/>
            </a:stretch>
          </p:blipFill>
          <p:spPr>
            <a:xfrm>
              <a:off x="448757" y="978660"/>
              <a:ext cx="1058310" cy="1058310"/>
            </a:xfrm>
            <a:prstGeom prst="rect">
              <a:avLst/>
            </a:prstGeom>
          </p:spPr>
        </p:pic>
      </p:grpSp>
      <p:grpSp>
        <p:nvGrpSpPr>
          <p:cNvPr id="23" name="Group 22">
            <a:extLst>
              <a:ext uri="{FF2B5EF4-FFF2-40B4-BE49-F238E27FC236}">
                <a16:creationId xmlns:a16="http://schemas.microsoft.com/office/drawing/2014/main" id="{A7ECB461-D4D4-B74C-8FEC-60EB08330A12}"/>
              </a:ext>
            </a:extLst>
          </p:cNvPr>
          <p:cNvGrpSpPr/>
          <p:nvPr/>
        </p:nvGrpSpPr>
        <p:grpSpPr>
          <a:xfrm>
            <a:off x="437516" y="4168734"/>
            <a:ext cx="2614155" cy="1151861"/>
            <a:chOff x="12859518" y="3022686"/>
            <a:chExt cx="2614155" cy="1151861"/>
          </a:xfrm>
        </p:grpSpPr>
        <p:sp>
          <p:nvSpPr>
            <p:cNvPr id="7" name="TextBox 6">
              <a:extLst>
                <a:ext uri="{FF2B5EF4-FFF2-40B4-BE49-F238E27FC236}">
                  <a16:creationId xmlns:a16="http://schemas.microsoft.com/office/drawing/2014/main" id="{656DF74D-8FB7-CF4E-9FDC-E70AA746ACF6}"/>
                </a:ext>
              </a:extLst>
            </p:cNvPr>
            <p:cNvSpPr txBox="1"/>
            <p:nvPr/>
          </p:nvSpPr>
          <p:spPr>
            <a:xfrm>
              <a:off x="12859518" y="3774437"/>
              <a:ext cx="2614155" cy="400110"/>
            </a:xfrm>
            <a:prstGeom prst="rect">
              <a:avLst/>
            </a:prstGeom>
            <a:noFill/>
          </p:spPr>
          <p:txBody>
            <a:bodyPr wrap="square" rtlCol="0">
              <a:spAutoFit/>
            </a:bodyPr>
            <a:lstStyle/>
            <a:p>
              <a:r>
                <a:rPr lang="en-GB" sz="2000" b="1" dirty="0">
                  <a:solidFill>
                    <a:srgbClr val="2B7FC3"/>
                  </a:solidFill>
                  <a:latin typeface="Sinkin Sans 700" pitchFamily="2" charset="77"/>
                </a:rPr>
                <a:t>SKILLS/CAPABILITIES</a:t>
              </a:r>
            </a:p>
          </p:txBody>
        </p:sp>
        <p:pic>
          <p:nvPicPr>
            <p:cNvPr id="18" name="Picture 17">
              <a:extLst>
                <a:ext uri="{FF2B5EF4-FFF2-40B4-BE49-F238E27FC236}">
                  <a16:creationId xmlns:a16="http://schemas.microsoft.com/office/drawing/2014/main" id="{D35106C1-0815-9D4F-A210-144DD8C2E7E6}"/>
                </a:ext>
              </a:extLst>
            </p:cNvPr>
            <p:cNvPicPr>
              <a:picLocks noChangeAspect="1"/>
            </p:cNvPicPr>
            <p:nvPr/>
          </p:nvPicPr>
          <p:blipFill>
            <a:blip r:embed="rId3"/>
            <a:stretch>
              <a:fillRect/>
            </a:stretch>
          </p:blipFill>
          <p:spPr>
            <a:xfrm>
              <a:off x="12859519" y="3022686"/>
              <a:ext cx="743698" cy="743698"/>
            </a:xfrm>
            <a:prstGeom prst="rect">
              <a:avLst/>
            </a:prstGeom>
          </p:spPr>
        </p:pic>
      </p:grpSp>
      <p:grpSp>
        <p:nvGrpSpPr>
          <p:cNvPr id="22" name="Group 21">
            <a:extLst>
              <a:ext uri="{FF2B5EF4-FFF2-40B4-BE49-F238E27FC236}">
                <a16:creationId xmlns:a16="http://schemas.microsoft.com/office/drawing/2014/main" id="{7B5AA262-2024-CA40-AC6D-2A38DED06958}"/>
              </a:ext>
            </a:extLst>
          </p:cNvPr>
          <p:cNvGrpSpPr/>
          <p:nvPr/>
        </p:nvGrpSpPr>
        <p:grpSpPr>
          <a:xfrm>
            <a:off x="7196829" y="3161680"/>
            <a:ext cx="2293040" cy="1001663"/>
            <a:chOff x="5761414" y="1300429"/>
            <a:chExt cx="2293040" cy="1001663"/>
          </a:xfrm>
        </p:grpSpPr>
        <p:sp>
          <p:nvSpPr>
            <p:cNvPr id="5" name="TextBox 4">
              <a:extLst>
                <a:ext uri="{FF2B5EF4-FFF2-40B4-BE49-F238E27FC236}">
                  <a16:creationId xmlns:a16="http://schemas.microsoft.com/office/drawing/2014/main" id="{64C48BFE-94E7-344A-B996-5B8791554EB0}"/>
                </a:ext>
              </a:extLst>
            </p:cNvPr>
            <p:cNvSpPr txBox="1"/>
            <p:nvPr/>
          </p:nvSpPr>
          <p:spPr>
            <a:xfrm>
              <a:off x="5761414" y="1795800"/>
              <a:ext cx="2293040" cy="506292"/>
            </a:xfrm>
            <a:prstGeom prst="rect">
              <a:avLst/>
            </a:prstGeom>
            <a:noFill/>
          </p:spPr>
          <p:txBody>
            <a:bodyPr wrap="square" rtlCol="0">
              <a:spAutoFit/>
            </a:bodyPr>
            <a:lstStyle/>
            <a:p>
              <a:pPr>
                <a:lnSpc>
                  <a:spcPct val="150000"/>
                </a:lnSpc>
              </a:pPr>
              <a:r>
                <a:rPr lang="en-GB" sz="2000" b="1" dirty="0">
                  <a:solidFill>
                    <a:srgbClr val="2B7FC3"/>
                  </a:solidFill>
                  <a:latin typeface="Sinkin Sans 700" pitchFamily="2" charset="77"/>
                </a:rPr>
                <a:t>USE</a:t>
              </a:r>
            </a:p>
          </p:txBody>
        </p:sp>
        <p:pic>
          <p:nvPicPr>
            <p:cNvPr id="16" name="Picture 15">
              <a:extLst>
                <a:ext uri="{FF2B5EF4-FFF2-40B4-BE49-F238E27FC236}">
                  <a16:creationId xmlns:a16="http://schemas.microsoft.com/office/drawing/2014/main" id="{796A94A8-255C-494C-8563-D1CBCD6B8F80}"/>
                </a:ext>
              </a:extLst>
            </p:cNvPr>
            <p:cNvPicPr>
              <a:picLocks noChangeAspect="1"/>
            </p:cNvPicPr>
            <p:nvPr/>
          </p:nvPicPr>
          <p:blipFill>
            <a:blip r:embed="rId4"/>
            <a:stretch>
              <a:fillRect/>
            </a:stretch>
          </p:blipFill>
          <p:spPr>
            <a:xfrm>
              <a:off x="5821679" y="1300429"/>
              <a:ext cx="548578" cy="548578"/>
            </a:xfrm>
            <a:prstGeom prst="rect">
              <a:avLst/>
            </a:prstGeom>
          </p:spPr>
        </p:pic>
      </p:grpSp>
      <p:sp>
        <p:nvSpPr>
          <p:cNvPr id="24" name="TextBox 23">
            <a:extLst>
              <a:ext uri="{FF2B5EF4-FFF2-40B4-BE49-F238E27FC236}">
                <a16:creationId xmlns:a16="http://schemas.microsoft.com/office/drawing/2014/main" id="{479F212F-26E6-5648-A30E-FEB4522E39D9}"/>
              </a:ext>
            </a:extLst>
          </p:cNvPr>
          <p:cNvSpPr txBox="1"/>
          <p:nvPr/>
        </p:nvSpPr>
        <p:spPr>
          <a:xfrm>
            <a:off x="366880" y="2277571"/>
            <a:ext cx="5590609" cy="1768048"/>
          </a:xfrm>
          <a:prstGeom prst="rect">
            <a:avLst/>
          </a:prstGeom>
          <a:noFill/>
        </p:spPr>
        <p:txBody>
          <a:bodyPr wrap="square" rtlCol="0">
            <a:spAutoFit/>
          </a:bodyPr>
          <a:lstStyle/>
          <a:p>
            <a:pPr>
              <a:lnSpc>
                <a:spcPct val="114000"/>
              </a:lnSpc>
            </a:pPr>
            <a:r>
              <a:rPr lang="en-US" sz="1600" dirty="0">
                <a:solidFill>
                  <a:srgbClr val="6A6F71"/>
                </a:solidFill>
                <a:latin typeface="Sinkin Sans 400" pitchFamily="2" charset="77"/>
              </a:rPr>
              <a:t>Mobile cellular subscriptions (per 100 people)</a:t>
            </a:r>
          </a:p>
          <a:p>
            <a:pPr>
              <a:lnSpc>
                <a:spcPct val="114000"/>
              </a:lnSpc>
            </a:pPr>
            <a:r>
              <a:rPr lang="en-US" sz="1600" dirty="0">
                <a:solidFill>
                  <a:srgbClr val="6A6F71"/>
                </a:solidFill>
                <a:latin typeface="Sinkin Sans 400" pitchFamily="2" charset="77"/>
              </a:rPr>
              <a:t>Active mobile-broadband subscriptions per 100 inhabitants</a:t>
            </a:r>
          </a:p>
          <a:p>
            <a:pPr>
              <a:lnSpc>
                <a:spcPct val="114000"/>
              </a:lnSpc>
            </a:pPr>
            <a:r>
              <a:rPr lang="en-US" sz="1600" dirty="0">
                <a:solidFill>
                  <a:srgbClr val="6A6F71"/>
                </a:solidFill>
                <a:latin typeface="Sinkin Sans 400" pitchFamily="2" charset="77"/>
              </a:rPr>
              <a:t>Households w/ personal computer, %</a:t>
            </a:r>
          </a:p>
          <a:p>
            <a:pPr>
              <a:lnSpc>
                <a:spcPct val="114000"/>
              </a:lnSpc>
            </a:pPr>
            <a:r>
              <a:rPr lang="en-US" sz="1600" dirty="0">
                <a:solidFill>
                  <a:srgbClr val="6A6F71"/>
                </a:solidFill>
                <a:latin typeface="Sinkin Sans 400" pitchFamily="2" charset="77"/>
              </a:rPr>
              <a:t>Fixed broadband subscriptions (per 100 people)</a:t>
            </a:r>
          </a:p>
          <a:p>
            <a:pPr>
              <a:lnSpc>
                <a:spcPct val="114000"/>
              </a:lnSpc>
            </a:pPr>
            <a:r>
              <a:rPr lang="en-US" sz="1600" dirty="0">
                <a:solidFill>
                  <a:srgbClr val="6A6F71"/>
                </a:solidFill>
                <a:latin typeface="Sinkin Sans 400" pitchFamily="2" charset="77"/>
              </a:rPr>
              <a:t>International Internet bandwidth, kb/s per user</a:t>
            </a:r>
          </a:p>
        </p:txBody>
      </p:sp>
      <p:sp>
        <p:nvSpPr>
          <p:cNvPr id="26" name="TextBox 25">
            <a:extLst>
              <a:ext uri="{FF2B5EF4-FFF2-40B4-BE49-F238E27FC236}">
                <a16:creationId xmlns:a16="http://schemas.microsoft.com/office/drawing/2014/main" id="{BE4E73E4-2408-D14D-9E1C-8651D6E1B46B}"/>
              </a:ext>
            </a:extLst>
          </p:cNvPr>
          <p:cNvSpPr txBox="1"/>
          <p:nvPr/>
        </p:nvSpPr>
        <p:spPr>
          <a:xfrm>
            <a:off x="7020559" y="3878319"/>
            <a:ext cx="5171441" cy="2610202"/>
          </a:xfrm>
          <a:prstGeom prst="rect">
            <a:avLst/>
          </a:prstGeom>
          <a:noFill/>
        </p:spPr>
        <p:txBody>
          <a:bodyPr wrap="square" rtlCol="0">
            <a:spAutoFit/>
          </a:bodyPr>
          <a:lstStyle/>
          <a:p>
            <a:pPr>
              <a:lnSpc>
                <a:spcPct val="114000"/>
              </a:lnSpc>
            </a:pPr>
            <a:endParaRPr lang="en-US" sz="1600" dirty="0">
              <a:solidFill>
                <a:srgbClr val="6A6F71"/>
              </a:solidFill>
              <a:latin typeface="Sinkin Sans 400" pitchFamily="2" charset="77"/>
            </a:endParaRPr>
          </a:p>
          <a:p>
            <a:pPr>
              <a:lnSpc>
                <a:spcPct val="114000"/>
              </a:lnSpc>
            </a:pPr>
            <a:r>
              <a:rPr lang="en-US" sz="1600" dirty="0">
                <a:solidFill>
                  <a:srgbClr val="2B7FC3"/>
                </a:solidFill>
                <a:latin typeface="Sinkin Sans 400" pitchFamily="2" charset="77"/>
              </a:rPr>
              <a:t>BANKING</a:t>
            </a:r>
            <a:endParaRPr lang="en-US" sz="1600" dirty="0">
              <a:solidFill>
                <a:srgbClr val="6A6F71"/>
              </a:solidFill>
              <a:latin typeface="Sinkin Sans 400" pitchFamily="2" charset="77"/>
            </a:endParaRPr>
          </a:p>
          <a:p>
            <a:pPr lvl="1">
              <a:lnSpc>
                <a:spcPct val="114000"/>
              </a:lnSpc>
            </a:pPr>
            <a:r>
              <a:rPr lang="en-US" sz="1600" dirty="0">
                <a:solidFill>
                  <a:srgbClr val="6A6F71"/>
                </a:solidFill>
                <a:latin typeface="Sinkin Sans 400" pitchFamily="2" charset="77"/>
              </a:rPr>
              <a:t>Adults with Bank Account (% age 15+)</a:t>
            </a:r>
          </a:p>
          <a:p>
            <a:pPr lvl="1">
              <a:lnSpc>
                <a:spcPct val="114000"/>
              </a:lnSpc>
            </a:pPr>
            <a:r>
              <a:rPr lang="en-US" sz="1600" dirty="0">
                <a:solidFill>
                  <a:srgbClr val="6A6F71"/>
                </a:solidFill>
                <a:latin typeface="Sinkin Sans 400" pitchFamily="2" charset="77"/>
              </a:rPr>
              <a:t>Made or received digital payments in the past year (% age 15+)</a:t>
            </a:r>
          </a:p>
          <a:p>
            <a:pPr>
              <a:lnSpc>
                <a:spcPct val="114000"/>
              </a:lnSpc>
            </a:pPr>
            <a:r>
              <a:rPr lang="en-US" sz="1600" dirty="0">
                <a:solidFill>
                  <a:srgbClr val="2B7FC3"/>
                </a:solidFill>
                <a:latin typeface="Sinkin Sans 400" pitchFamily="2" charset="77"/>
              </a:rPr>
              <a:t>ONLINE CONNECTIVITY</a:t>
            </a:r>
            <a:endParaRPr lang="en-US" sz="1600" dirty="0">
              <a:solidFill>
                <a:srgbClr val="6A6F71"/>
              </a:solidFill>
              <a:latin typeface="Sinkin Sans 400" pitchFamily="2" charset="77"/>
            </a:endParaRPr>
          </a:p>
          <a:p>
            <a:pPr lvl="1">
              <a:lnSpc>
                <a:spcPct val="114000"/>
              </a:lnSpc>
            </a:pPr>
            <a:r>
              <a:rPr lang="en-US" sz="1600" dirty="0">
                <a:solidFill>
                  <a:srgbClr val="6A6F71"/>
                </a:solidFill>
                <a:latin typeface="Sinkin Sans 400" pitchFamily="2" charset="77"/>
              </a:rPr>
              <a:t>UN Online Service Index-OSI (0-1)</a:t>
            </a:r>
          </a:p>
          <a:p>
            <a:pPr>
              <a:lnSpc>
                <a:spcPct val="114000"/>
              </a:lnSpc>
            </a:pPr>
            <a:r>
              <a:rPr lang="en-US" sz="1600" dirty="0">
                <a:solidFill>
                  <a:srgbClr val="2B7FC3"/>
                </a:solidFill>
                <a:latin typeface="Sinkin Sans 400" pitchFamily="2" charset="77"/>
              </a:rPr>
              <a:t>IDENTIFICATION</a:t>
            </a:r>
            <a:endParaRPr lang="en-US" sz="1600" dirty="0">
              <a:solidFill>
                <a:srgbClr val="6A6F71"/>
              </a:solidFill>
              <a:latin typeface="Sinkin Sans 400" pitchFamily="2" charset="77"/>
            </a:endParaRPr>
          </a:p>
          <a:p>
            <a:pPr lvl="1">
              <a:lnSpc>
                <a:spcPct val="114000"/>
              </a:lnSpc>
            </a:pPr>
            <a:r>
              <a:rPr lang="en-US" sz="1600" dirty="0">
                <a:solidFill>
                  <a:srgbClr val="6A6F71"/>
                </a:solidFill>
                <a:latin typeface="Sinkin Sans 400" pitchFamily="2" charset="77"/>
              </a:rPr>
              <a:t>Formal ID coverage (%)</a:t>
            </a:r>
          </a:p>
        </p:txBody>
      </p:sp>
      <p:sp>
        <p:nvSpPr>
          <p:cNvPr id="27" name="TextBox 26">
            <a:extLst>
              <a:ext uri="{FF2B5EF4-FFF2-40B4-BE49-F238E27FC236}">
                <a16:creationId xmlns:a16="http://schemas.microsoft.com/office/drawing/2014/main" id="{8F512B08-0289-134D-9896-925AA813014E}"/>
              </a:ext>
            </a:extLst>
          </p:cNvPr>
          <p:cNvSpPr txBox="1"/>
          <p:nvPr/>
        </p:nvSpPr>
        <p:spPr>
          <a:xfrm>
            <a:off x="366880" y="5475965"/>
            <a:ext cx="6591802" cy="1206612"/>
          </a:xfrm>
          <a:prstGeom prst="rect">
            <a:avLst/>
          </a:prstGeom>
          <a:noFill/>
        </p:spPr>
        <p:txBody>
          <a:bodyPr wrap="square" rtlCol="0">
            <a:spAutoFit/>
          </a:bodyPr>
          <a:lstStyle/>
          <a:p>
            <a:pPr>
              <a:lnSpc>
                <a:spcPct val="114000"/>
              </a:lnSpc>
            </a:pPr>
            <a:r>
              <a:rPr lang="en-US" sz="1600" dirty="0">
                <a:solidFill>
                  <a:srgbClr val="6A6F71"/>
                </a:solidFill>
                <a:latin typeface="Sinkin Sans 400" pitchFamily="2" charset="77"/>
              </a:rPr>
              <a:t>Gross enrolment ratio, lower secondary, both sexes (%)</a:t>
            </a:r>
          </a:p>
          <a:p>
            <a:pPr>
              <a:lnSpc>
                <a:spcPct val="114000"/>
              </a:lnSpc>
            </a:pPr>
            <a:r>
              <a:rPr lang="en-US" sz="1600" dirty="0">
                <a:solidFill>
                  <a:srgbClr val="6A6F71"/>
                </a:solidFill>
                <a:latin typeface="Sinkin Sans 400" pitchFamily="2" charset="77"/>
              </a:rPr>
              <a:t>Gross enrolment ratio, upper secondary, both sexes (%)</a:t>
            </a:r>
          </a:p>
          <a:p>
            <a:pPr>
              <a:lnSpc>
                <a:spcPct val="114000"/>
              </a:lnSpc>
            </a:pPr>
            <a:r>
              <a:rPr lang="en-US" sz="1600" dirty="0">
                <a:solidFill>
                  <a:srgbClr val="6A6F71"/>
                </a:solidFill>
                <a:latin typeface="Sinkin Sans 400" pitchFamily="2" charset="77"/>
              </a:rPr>
              <a:t>Gross enrolment ratio, tertiary, both sexes (%)</a:t>
            </a:r>
          </a:p>
          <a:p>
            <a:pPr>
              <a:lnSpc>
                <a:spcPct val="114000"/>
              </a:lnSpc>
            </a:pPr>
            <a:r>
              <a:rPr lang="en-US" sz="1600" dirty="0">
                <a:solidFill>
                  <a:srgbClr val="6A6F71"/>
                </a:solidFill>
                <a:latin typeface="Sinkin Sans 400" pitchFamily="2" charset="77"/>
              </a:rPr>
              <a:t>Adult literacy rate, population 15+ years, both sexes (%)</a:t>
            </a:r>
          </a:p>
        </p:txBody>
      </p:sp>
      <p:sp>
        <p:nvSpPr>
          <p:cNvPr id="28" name="Rectangle 27">
            <a:extLst>
              <a:ext uri="{FF2B5EF4-FFF2-40B4-BE49-F238E27FC236}">
                <a16:creationId xmlns:a16="http://schemas.microsoft.com/office/drawing/2014/main" id="{BD15DF23-8B12-D04D-B659-3D08CFF94A8A}"/>
              </a:ext>
            </a:extLst>
          </p:cNvPr>
          <p:cNvSpPr/>
          <p:nvPr/>
        </p:nvSpPr>
        <p:spPr>
          <a:xfrm>
            <a:off x="-1" y="1"/>
            <a:ext cx="45719" cy="1171366"/>
          </a:xfrm>
          <a:prstGeom prst="rect">
            <a:avLst/>
          </a:prstGeom>
          <a:solidFill>
            <a:srgbClr val="292B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A154EB06-3128-3F40-A8ED-3892C9F7DC4D}"/>
              </a:ext>
            </a:extLst>
          </p:cNvPr>
          <p:cNvGrpSpPr/>
          <p:nvPr/>
        </p:nvGrpSpPr>
        <p:grpSpPr>
          <a:xfrm>
            <a:off x="7720527" y="232735"/>
            <a:ext cx="2293040" cy="1099138"/>
            <a:chOff x="2765496" y="1627566"/>
            <a:chExt cx="2293040" cy="1099138"/>
          </a:xfrm>
        </p:grpSpPr>
        <p:sp>
          <p:nvSpPr>
            <p:cNvPr id="34" name="TextBox 33">
              <a:extLst>
                <a:ext uri="{FF2B5EF4-FFF2-40B4-BE49-F238E27FC236}">
                  <a16:creationId xmlns:a16="http://schemas.microsoft.com/office/drawing/2014/main" id="{29A6E1B8-11FA-2142-90E8-002AEAE579F5}"/>
                </a:ext>
              </a:extLst>
            </p:cNvPr>
            <p:cNvSpPr txBox="1"/>
            <p:nvPr/>
          </p:nvSpPr>
          <p:spPr>
            <a:xfrm>
              <a:off x="2765496" y="2220412"/>
              <a:ext cx="2293040" cy="506292"/>
            </a:xfrm>
            <a:prstGeom prst="rect">
              <a:avLst/>
            </a:prstGeom>
            <a:noFill/>
          </p:spPr>
          <p:txBody>
            <a:bodyPr wrap="square" rtlCol="0">
              <a:spAutoFit/>
            </a:bodyPr>
            <a:lstStyle/>
            <a:p>
              <a:pPr>
                <a:lnSpc>
                  <a:spcPct val="150000"/>
                </a:lnSpc>
              </a:pPr>
              <a:r>
                <a:rPr lang="en-GB" sz="2000" b="1" dirty="0">
                  <a:solidFill>
                    <a:srgbClr val="2B7FC3"/>
                  </a:solidFill>
                  <a:latin typeface="Sinkin Sans 700" pitchFamily="2" charset="77"/>
                </a:rPr>
                <a:t>AFFORDABILITY</a:t>
              </a:r>
            </a:p>
          </p:txBody>
        </p:sp>
        <p:pic>
          <p:nvPicPr>
            <p:cNvPr id="35" name="Picture 34">
              <a:extLst>
                <a:ext uri="{FF2B5EF4-FFF2-40B4-BE49-F238E27FC236}">
                  <a16:creationId xmlns:a16="http://schemas.microsoft.com/office/drawing/2014/main" id="{79AA0B3A-0A3A-9645-B684-DA819CE70529}"/>
                </a:ext>
              </a:extLst>
            </p:cNvPr>
            <p:cNvPicPr>
              <a:picLocks noChangeAspect="1"/>
            </p:cNvPicPr>
            <p:nvPr/>
          </p:nvPicPr>
          <p:blipFill>
            <a:blip r:embed="rId5"/>
            <a:stretch>
              <a:fillRect/>
            </a:stretch>
          </p:blipFill>
          <p:spPr>
            <a:xfrm>
              <a:off x="2765496" y="1627566"/>
              <a:ext cx="639703" cy="639703"/>
            </a:xfrm>
            <a:prstGeom prst="rect">
              <a:avLst/>
            </a:prstGeom>
          </p:spPr>
        </p:pic>
      </p:grpSp>
      <p:sp>
        <p:nvSpPr>
          <p:cNvPr id="36" name="TextBox 35">
            <a:extLst>
              <a:ext uri="{FF2B5EF4-FFF2-40B4-BE49-F238E27FC236}">
                <a16:creationId xmlns:a16="http://schemas.microsoft.com/office/drawing/2014/main" id="{17277A6B-3556-6A4B-AA5E-83C5E8FFA5CE}"/>
              </a:ext>
            </a:extLst>
          </p:cNvPr>
          <p:cNvSpPr txBox="1"/>
          <p:nvPr/>
        </p:nvSpPr>
        <p:spPr>
          <a:xfrm>
            <a:off x="7106977" y="1227397"/>
            <a:ext cx="4182762" cy="1768048"/>
          </a:xfrm>
          <a:prstGeom prst="rect">
            <a:avLst/>
          </a:prstGeom>
          <a:noFill/>
        </p:spPr>
        <p:txBody>
          <a:bodyPr wrap="square" rtlCol="0">
            <a:spAutoFit/>
          </a:bodyPr>
          <a:lstStyle/>
          <a:p>
            <a:pPr>
              <a:lnSpc>
                <a:spcPct val="114000"/>
              </a:lnSpc>
            </a:pPr>
            <a:r>
              <a:rPr lang="en-US" sz="1600" dirty="0">
                <a:solidFill>
                  <a:srgbClr val="2B7FC3"/>
                </a:solidFill>
                <a:latin typeface="Sinkin Sans 400" pitchFamily="2" charset="77"/>
              </a:rPr>
              <a:t>PRICING AND TAXATION</a:t>
            </a:r>
            <a:endParaRPr lang="en-US" sz="1600" dirty="0">
              <a:solidFill>
                <a:srgbClr val="6A6F71"/>
              </a:solidFill>
              <a:latin typeface="Sinkin Sans 400" pitchFamily="2" charset="77"/>
            </a:endParaRPr>
          </a:p>
          <a:p>
            <a:pPr lvl="1">
              <a:lnSpc>
                <a:spcPct val="114000"/>
              </a:lnSpc>
            </a:pPr>
            <a:r>
              <a:rPr lang="en-US" sz="1600" dirty="0">
                <a:solidFill>
                  <a:srgbClr val="6A6F71"/>
                </a:solidFill>
                <a:latin typeface="Sinkin Sans 400" pitchFamily="2" charset="77"/>
              </a:rPr>
              <a:t>Price of Mobile-broadband, prepaid handset-based (500 MB) as % of GNI p.c.</a:t>
            </a:r>
          </a:p>
          <a:p>
            <a:pPr lvl="1">
              <a:lnSpc>
                <a:spcPct val="114000"/>
              </a:lnSpc>
            </a:pPr>
            <a:r>
              <a:rPr lang="en-US" sz="1600" dirty="0">
                <a:solidFill>
                  <a:srgbClr val="6A6F71"/>
                </a:solidFill>
                <a:latin typeface="Sinkin Sans 400" pitchFamily="2" charset="77"/>
              </a:rPr>
              <a:t>Tax rate include in Mobile-Broadband (%)</a:t>
            </a:r>
          </a:p>
        </p:txBody>
      </p:sp>
    </p:spTree>
    <p:extLst>
      <p:ext uri="{BB962C8B-B14F-4D97-AF65-F5344CB8AC3E}">
        <p14:creationId xmlns:p14="http://schemas.microsoft.com/office/powerpoint/2010/main" val="2305719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500"/>
                                        <p:tgtEl>
                                          <p:spTgt spid="24"/>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p:tgtEl>
                                          <p:spTgt spid="22"/>
                                        </p:tgtEl>
                                        <p:attrNameLst>
                                          <p:attrName>ppt_y</p:attrName>
                                        </p:attrNameLst>
                                      </p:cBhvr>
                                      <p:tavLst>
                                        <p:tav tm="0">
                                          <p:val>
                                            <p:strVal val="#ppt_y+#ppt_h*1.125000"/>
                                          </p:val>
                                        </p:tav>
                                        <p:tav tm="100000">
                                          <p:val>
                                            <p:strVal val="#ppt_y"/>
                                          </p:val>
                                        </p:tav>
                                      </p:tavLst>
                                    </p:anim>
                                    <p:animEffect transition="in" filter="wipe(up)">
                                      <p:cBhvr>
                                        <p:cTn id="17" dur="500"/>
                                        <p:tgtEl>
                                          <p:spTgt spid="2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500"/>
                                        <p:tgtEl>
                                          <p:spTgt spid="26"/>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p:tgtEl>
                                          <p:spTgt spid="33"/>
                                        </p:tgtEl>
                                        <p:attrNameLst>
                                          <p:attrName>ppt_y</p:attrName>
                                        </p:attrNameLst>
                                      </p:cBhvr>
                                      <p:tavLst>
                                        <p:tav tm="0">
                                          <p:val>
                                            <p:strVal val="#ppt_y+#ppt_h*1.125000"/>
                                          </p:val>
                                        </p:tav>
                                        <p:tav tm="100000">
                                          <p:val>
                                            <p:strVal val="#ppt_y"/>
                                          </p:val>
                                        </p:tav>
                                      </p:tavLst>
                                    </p:anim>
                                    <p:animEffect transition="in" filter="wipe(up)">
                                      <p:cBhvr>
                                        <p:cTn id="35" dur="500"/>
                                        <p:tgtEl>
                                          <p:spTgt spid="33"/>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up)">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323557" y="554636"/>
          <a:ext cx="11211948" cy="5972175"/>
        </p:xfrm>
        <a:graphic>
          <a:graphicData uri="http://schemas.openxmlformats.org/drawingml/2006/table">
            <a:tbl>
              <a:tblPr firstRow="1" bandRow="1">
                <a:tableStyleId>{3B4B98B0-60AC-42C2-AFA5-B58CD77FA1E5}</a:tableStyleId>
              </a:tblPr>
              <a:tblGrid>
                <a:gridCol w="1145479">
                  <a:extLst>
                    <a:ext uri="{9D8B030D-6E8A-4147-A177-3AD203B41FA5}">
                      <a16:colId xmlns:a16="http://schemas.microsoft.com/office/drawing/2014/main" val="20000"/>
                    </a:ext>
                  </a:extLst>
                </a:gridCol>
                <a:gridCol w="449705">
                  <a:extLst>
                    <a:ext uri="{9D8B030D-6E8A-4147-A177-3AD203B41FA5}">
                      <a16:colId xmlns:a16="http://schemas.microsoft.com/office/drawing/2014/main" val="20001"/>
                    </a:ext>
                  </a:extLst>
                </a:gridCol>
                <a:gridCol w="4077325">
                  <a:extLst>
                    <a:ext uri="{9D8B030D-6E8A-4147-A177-3AD203B41FA5}">
                      <a16:colId xmlns:a16="http://schemas.microsoft.com/office/drawing/2014/main" val="20002"/>
                    </a:ext>
                  </a:extLst>
                </a:gridCol>
                <a:gridCol w="5539439">
                  <a:extLst>
                    <a:ext uri="{9D8B030D-6E8A-4147-A177-3AD203B41FA5}">
                      <a16:colId xmlns:a16="http://schemas.microsoft.com/office/drawing/2014/main" val="20003"/>
                    </a:ext>
                  </a:extLst>
                </a:gridCol>
              </a:tblGrid>
              <a:tr h="161925">
                <a:tc>
                  <a:txBody>
                    <a:bodyPr/>
                    <a:lstStyle/>
                    <a:p>
                      <a:pPr algn="l" fontAlgn="b"/>
                      <a:r>
                        <a:rPr lang="en-US" sz="1400" u="none" strike="noStrike" dirty="0">
                          <a:latin typeface="Roboto Light" pitchFamily="2" charset="0"/>
                          <a:ea typeface="Roboto Light" pitchFamily="2" charset="0"/>
                        </a:rPr>
                        <a:t>Dimensions</a:t>
                      </a:r>
                      <a:endParaRPr lang="en-US" sz="1400" b="1" i="0" u="none" strike="noStrike" dirty="0">
                        <a:solidFill>
                          <a:srgbClr val="000000"/>
                        </a:solidFill>
                        <a:latin typeface="Roboto Light" pitchFamily="2" charset="0"/>
                        <a:ea typeface="Roboto Light" pitchFamily="2"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400" b="1" i="0" u="none" strike="noStrike" dirty="0">
                        <a:solidFill>
                          <a:srgbClr val="000000"/>
                        </a:solidFill>
                        <a:latin typeface="Roboto Light" pitchFamily="2" charset="0"/>
                        <a:ea typeface="Roboto Light" pitchFamily="2"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400" u="none" strike="noStrike" dirty="0">
                          <a:latin typeface="Roboto Light" pitchFamily="2" charset="0"/>
                          <a:ea typeface="Roboto Light" pitchFamily="2" charset="0"/>
                        </a:rPr>
                        <a:t>ICT indicators</a:t>
                      </a:r>
                      <a:endParaRPr lang="en-US" sz="1400" b="1" i="0" u="none" strike="noStrike" dirty="0">
                        <a:solidFill>
                          <a:srgbClr val="000000"/>
                        </a:solidFill>
                        <a:latin typeface="Roboto Light" pitchFamily="2" charset="0"/>
                        <a:ea typeface="Roboto Light" pitchFamily="2"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400" u="none" strike="noStrike" dirty="0">
                          <a:latin typeface="Roboto Light" pitchFamily="2" charset="0"/>
                          <a:ea typeface="Roboto Light" pitchFamily="2" charset="0"/>
                        </a:rPr>
                        <a:t>Source</a:t>
                      </a:r>
                      <a:endParaRPr lang="en-US" sz="1400" b="1" i="0" u="none" strike="noStrike" dirty="0">
                        <a:solidFill>
                          <a:srgbClr val="000000"/>
                        </a:solidFill>
                        <a:latin typeface="Roboto Light" pitchFamily="2" charset="0"/>
                        <a:ea typeface="Roboto Light" pitchFamily="2"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l" fontAlgn="b"/>
                      <a:r>
                        <a:rPr lang="en-US" sz="1400" u="none" strike="noStrike" dirty="0">
                          <a:latin typeface="Roboto Light" pitchFamily="2" charset="0"/>
                          <a:ea typeface="Roboto Light" pitchFamily="2" charset="0"/>
                        </a:rPr>
                        <a:t>Access</a:t>
                      </a:r>
                      <a:endParaRPr lang="en-US" sz="1400" b="0" i="0" u="none" strike="noStrike" dirty="0">
                        <a:solidFill>
                          <a:srgbClr val="000000"/>
                        </a:solidFill>
                        <a:latin typeface="Roboto Light" pitchFamily="2" charset="0"/>
                        <a:ea typeface="Roboto Light" pitchFamily="2" charset="0"/>
                      </a:endParaRPr>
                    </a:p>
                  </a:txBody>
                  <a:tcPr marL="9525" marR="9525" marT="9525" marB="0">
                    <a:lnT w="12700" cap="flat" cmpd="sng" algn="ctr">
                      <a:solidFill>
                        <a:schemeClr val="tx1"/>
                      </a:solidFill>
                      <a:prstDash val="solid"/>
                      <a:round/>
                      <a:headEnd type="none" w="med" len="med"/>
                      <a:tailEnd type="none" w="med" len="med"/>
                    </a:lnT>
                  </a:tcPr>
                </a:tc>
                <a:tc>
                  <a:txBody>
                    <a:bodyPr/>
                    <a:lstStyle/>
                    <a:p>
                      <a:pPr algn="l" fontAlgn="b"/>
                      <a:r>
                        <a:rPr lang="en-US" sz="1400" u="none" strike="noStrike" dirty="0">
                          <a:latin typeface="Roboto Light" pitchFamily="2" charset="0"/>
                          <a:ea typeface="Roboto Light" pitchFamily="2" charset="0"/>
                        </a:rPr>
                        <a:t>1</a:t>
                      </a:r>
                      <a:endParaRPr lang="en-US" sz="1400" b="0" i="0" u="none" strike="noStrike" dirty="0">
                        <a:solidFill>
                          <a:srgbClr val="000000"/>
                        </a:solidFill>
                        <a:latin typeface="Roboto Light" pitchFamily="2" charset="0"/>
                        <a:ea typeface="Roboto Light" pitchFamily="2" charset="0"/>
                      </a:endParaRPr>
                    </a:p>
                  </a:txBody>
                  <a:tcPr marL="9525" marR="9525" marT="9525" marB="0">
                    <a:lnT w="12700" cap="flat" cmpd="sng" algn="ctr">
                      <a:solidFill>
                        <a:schemeClr val="tx1"/>
                      </a:solidFill>
                      <a:prstDash val="solid"/>
                      <a:round/>
                      <a:headEnd type="none" w="med" len="med"/>
                      <a:tailEnd type="none" w="med" len="med"/>
                    </a:lnT>
                  </a:tcPr>
                </a:tc>
                <a:tc>
                  <a:txBody>
                    <a:bodyPr/>
                    <a:lstStyle/>
                    <a:p>
                      <a:pPr algn="l" fontAlgn="b"/>
                      <a:r>
                        <a:rPr lang="en-US" sz="1400" u="none" strike="noStrike" dirty="0">
                          <a:latin typeface="Roboto Light" pitchFamily="2" charset="0"/>
                          <a:ea typeface="Roboto Light" pitchFamily="2" charset="0"/>
                        </a:rPr>
                        <a:t>Mobile cellular subscriptions (per 100 people)</a:t>
                      </a:r>
                      <a:endParaRPr lang="en-US" sz="1400" b="0" i="0" u="none" strike="noStrike" dirty="0">
                        <a:solidFill>
                          <a:srgbClr val="000000"/>
                        </a:solidFill>
                        <a:latin typeface="Roboto Light" pitchFamily="2" charset="0"/>
                        <a:ea typeface="Roboto Light" pitchFamily="2" charset="0"/>
                      </a:endParaRPr>
                    </a:p>
                  </a:txBody>
                  <a:tcPr marL="9525" marR="9525" marT="9525" marB="0">
                    <a:lnT w="12700" cap="flat" cmpd="sng" algn="ctr">
                      <a:solidFill>
                        <a:schemeClr val="tx1"/>
                      </a:solidFill>
                      <a:prstDash val="solid"/>
                      <a:round/>
                      <a:headEnd type="none" w="med" len="med"/>
                      <a:tailEnd type="none" w="med" len="med"/>
                    </a:lnT>
                  </a:tcPr>
                </a:tc>
                <a:tc>
                  <a:txBody>
                    <a:bodyPr/>
                    <a:lstStyle/>
                    <a:p>
                      <a:pPr algn="l" fontAlgn="b"/>
                      <a:r>
                        <a:rPr lang="en-US" sz="1400" u="none" strike="noStrike" dirty="0">
                          <a:latin typeface="Roboto Light" pitchFamily="2" charset="0"/>
                          <a:ea typeface="Roboto Light" pitchFamily="2" charset="0"/>
                        </a:rPr>
                        <a:t>World Bank (WB)-World</a:t>
                      </a:r>
                      <a:r>
                        <a:rPr lang="en-US" sz="1400" u="none" strike="noStrike" baseline="0" dirty="0">
                          <a:latin typeface="Roboto Light" pitchFamily="2" charset="0"/>
                          <a:ea typeface="Roboto Light" pitchFamily="2" charset="0"/>
                        </a:rPr>
                        <a:t> Development Indicators (WDI)</a:t>
                      </a:r>
                      <a:r>
                        <a:rPr lang="en-US" sz="1400" u="none" strike="noStrike" dirty="0">
                          <a:latin typeface="Roboto Light" pitchFamily="2" charset="0"/>
                          <a:ea typeface="Roboto Light" pitchFamily="2" charset="0"/>
                        </a:rPr>
                        <a:t> from (International Telecommunications Union (ITU,) World Telecommunication/ ICT (WTI) Report and database (2015)</a:t>
                      </a:r>
                      <a:endParaRPr lang="en-US" sz="1400" b="0" i="0" u="none" strike="noStrike" dirty="0">
                        <a:solidFill>
                          <a:srgbClr val="000000"/>
                        </a:solidFill>
                        <a:latin typeface="Roboto Light" pitchFamily="2" charset="0"/>
                        <a:ea typeface="Roboto Light" pitchFamily="2" charset="0"/>
                      </a:endParaRPr>
                    </a:p>
                  </a:txBody>
                  <a:tcPr marL="9525" marR="9525" marT="9525"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2</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Active mobile-broadband subscriptions per 100 inhabitants</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a:latin typeface="Roboto Light" pitchFamily="2" charset="0"/>
                          <a:ea typeface="Roboto Light" pitchFamily="2" charset="0"/>
                        </a:rPr>
                        <a:t>WB </a:t>
                      </a:r>
                      <a:r>
                        <a:rPr lang="en-US" sz="1400" u="none" strike="noStrike" dirty="0" err="1">
                          <a:latin typeface="Roboto Light" pitchFamily="2" charset="0"/>
                          <a:ea typeface="Roboto Light" pitchFamily="2" charset="0"/>
                        </a:rPr>
                        <a:t>TCData</a:t>
                      </a:r>
                      <a:r>
                        <a:rPr lang="en-US" sz="1400" u="none" strike="noStrike" dirty="0">
                          <a:latin typeface="Roboto Light" pitchFamily="2" charset="0"/>
                          <a:ea typeface="Roboto Light" pitchFamily="2" charset="0"/>
                        </a:rPr>
                        <a:t> 360 (</a:t>
                      </a:r>
                      <a:r>
                        <a:rPr lang="en-US" sz="1400" u="none" strike="noStrike" kern="1200" dirty="0">
                          <a:solidFill>
                            <a:schemeClr val="tx1"/>
                          </a:solidFill>
                          <a:latin typeface="Roboto Light" pitchFamily="2" charset="0"/>
                          <a:ea typeface="Roboto Light" pitchFamily="2" charset="0"/>
                          <a:cs typeface="+mn-cs"/>
                        </a:rPr>
                        <a:t>Open Trade and Competitiveness Data),  taken </a:t>
                      </a:r>
                      <a:r>
                        <a:rPr lang="en-US" sz="1400" u="none" strike="noStrike" dirty="0">
                          <a:latin typeface="Roboto Light" pitchFamily="2" charset="0"/>
                          <a:ea typeface="Roboto Light" pitchFamily="2" charset="0"/>
                        </a:rPr>
                        <a:t>from ITU</a:t>
                      </a:r>
                      <a:r>
                        <a:rPr lang="en-US" sz="1400" u="none" strike="noStrike" baseline="0" dirty="0">
                          <a:latin typeface="Roboto Light" pitchFamily="2" charset="0"/>
                          <a:ea typeface="Roboto Light" pitchFamily="2" charset="0"/>
                        </a:rPr>
                        <a:t> </a:t>
                      </a:r>
                      <a:r>
                        <a:rPr lang="en-US" sz="1400" u="none" strike="noStrike" dirty="0">
                          <a:latin typeface="Roboto Light" pitchFamily="2" charset="0"/>
                          <a:ea typeface="Roboto Light" pitchFamily="2" charset="0"/>
                        </a:rPr>
                        <a:t>WTI Report and database</a:t>
                      </a:r>
                      <a:endParaRPr lang="en-US" sz="1400" b="0" i="0" u="none" strike="noStrike" dirty="0">
                        <a:solidFill>
                          <a:srgbClr val="000000"/>
                        </a:solidFill>
                        <a:latin typeface="Roboto Light" pitchFamily="2" charset="0"/>
                        <a:ea typeface="Roboto Light" pitchFamily="2" charset="0"/>
                      </a:endParaRPr>
                    </a:p>
                  </a:txBody>
                  <a:tcPr marL="9525" marR="9525" marT="9525" marB="0"/>
                </a:tc>
                <a:extLst>
                  <a:ext uri="{0D108BD9-81ED-4DB2-BD59-A6C34878D82A}">
                    <a16:rowId xmlns:a16="http://schemas.microsoft.com/office/drawing/2014/main" val="10002"/>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3</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Households w/ personal computer, %</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b="0" i="0" u="none" strike="noStrike" dirty="0">
                          <a:solidFill>
                            <a:srgbClr val="000000"/>
                          </a:solidFill>
                          <a:latin typeface="Roboto Light" pitchFamily="2" charset="0"/>
                          <a:ea typeface="Roboto Light" pitchFamily="2" charset="0"/>
                        </a:rPr>
                        <a:t>World Economic Forum (WEF) Global Information Technology Report 2016, taken from ITU, WTI Report and Indicators Database (2015)</a:t>
                      </a:r>
                    </a:p>
                  </a:txBody>
                  <a:tcPr marL="9525" marR="9525" marT="9525" marB="0"/>
                </a:tc>
                <a:extLst>
                  <a:ext uri="{0D108BD9-81ED-4DB2-BD59-A6C34878D82A}">
                    <a16:rowId xmlns:a16="http://schemas.microsoft.com/office/drawing/2014/main" val="10003"/>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4</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Fixed broadband subscriptions (per 100 people)</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a:latin typeface="Roboto Light" pitchFamily="2" charset="0"/>
                          <a:ea typeface="Roboto Light" pitchFamily="2" charset="0"/>
                        </a:rPr>
                        <a:t>WB </a:t>
                      </a:r>
                      <a:r>
                        <a:rPr lang="en-US" sz="1400" u="none" strike="noStrike" dirty="0" err="1">
                          <a:latin typeface="Roboto Light" pitchFamily="2" charset="0"/>
                          <a:ea typeface="Roboto Light" pitchFamily="2" charset="0"/>
                        </a:rPr>
                        <a:t>TCData</a:t>
                      </a:r>
                      <a:r>
                        <a:rPr lang="en-US" sz="1400" u="none" strike="noStrike" dirty="0">
                          <a:latin typeface="Roboto Light" pitchFamily="2" charset="0"/>
                          <a:ea typeface="Roboto Light" pitchFamily="2" charset="0"/>
                        </a:rPr>
                        <a:t> 360</a:t>
                      </a:r>
                      <a:r>
                        <a:rPr lang="en-US" sz="1400" u="none" strike="noStrike" kern="1200" dirty="0">
                          <a:solidFill>
                            <a:schemeClr val="tx1"/>
                          </a:solidFill>
                          <a:latin typeface="Roboto Light" pitchFamily="2" charset="0"/>
                          <a:ea typeface="Roboto Light" pitchFamily="2" charset="0"/>
                          <a:cs typeface="+mn-cs"/>
                        </a:rPr>
                        <a:t>,  taken </a:t>
                      </a:r>
                      <a:r>
                        <a:rPr lang="en-US" sz="1400" u="none" strike="noStrike" dirty="0">
                          <a:latin typeface="Roboto Light" pitchFamily="2" charset="0"/>
                          <a:ea typeface="Roboto Light" pitchFamily="2" charset="0"/>
                        </a:rPr>
                        <a:t>from ITU, WTI Report and database</a:t>
                      </a:r>
                      <a:endParaRPr lang="en-US" sz="1400" b="0" i="0" u="none" strike="noStrike" dirty="0">
                        <a:solidFill>
                          <a:srgbClr val="000000"/>
                        </a:solidFill>
                        <a:latin typeface="Roboto Light" pitchFamily="2" charset="0"/>
                        <a:ea typeface="Roboto Light" pitchFamily="2" charset="0"/>
                      </a:endParaRPr>
                    </a:p>
                  </a:txBody>
                  <a:tcPr marL="9525" marR="9525" marT="9525" marB="0"/>
                </a:tc>
                <a:extLst>
                  <a:ext uri="{0D108BD9-81ED-4DB2-BD59-A6C34878D82A}">
                    <a16:rowId xmlns:a16="http://schemas.microsoft.com/office/drawing/2014/main" val="10004"/>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5</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International Internet bandwidth, kb/s per user</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b="0" i="0" u="none" strike="noStrike" dirty="0">
                          <a:solidFill>
                            <a:srgbClr val="000000"/>
                          </a:solidFill>
                          <a:latin typeface="Roboto Light" pitchFamily="2" charset="0"/>
                          <a:ea typeface="Roboto Light" pitchFamily="2" charset="0"/>
                        </a:rPr>
                        <a:t>WEF Global Information Technology Report 2016, taken from ITU WTI Report and Indicators Database (2015)</a:t>
                      </a:r>
                    </a:p>
                  </a:txBody>
                  <a:tcPr marL="9525" marR="9525" marT="9525" marB="0"/>
                </a:tc>
                <a:extLst>
                  <a:ext uri="{0D108BD9-81ED-4DB2-BD59-A6C34878D82A}">
                    <a16:rowId xmlns:a16="http://schemas.microsoft.com/office/drawing/2014/main" val="10005"/>
                  </a:ext>
                </a:extLst>
              </a:tr>
              <a:tr h="476250">
                <a:tc>
                  <a:txBody>
                    <a:bodyPr/>
                    <a:lstStyle/>
                    <a:p>
                      <a:pPr algn="l" fontAlgn="b"/>
                      <a:r>
                        <a:rPr lang="en-US" sz="1400" u="none" strike="noStrike" dirty="0">
                          <a:latin typeface="Roboto Light" pitchFamily="2" charset="0"/>
                          <a:ea typeface="Roboto Light" pitchFamily="2" charset="0"/>
                        </a:rPr>
                        <a:t>Price and Taxing</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6</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Price of Mobile-broadband, </a:t>
                      </a:r>
                    </a:p>
                    <a:p>
                      <a:pPr algn="l" fontAlgn="b"/>
                      <a:r>
                        <a:rPr lang="en-US" sz="1400" u="none" strike="noStrike" dirty="0">
                          <a:latin typeface="Roboto Light" pitchFamily="2" charset="0"/>
                          <a:ea typeface="Roboto Light" pitchFamily="2" charset="0"/>
                        </a:rPr>
                        <a:t>prepaid handset-based (500 MB) as % of GNI p.c.</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ITU ICT Prices 2017</a:t>
                      </a:r>
                      <a:r>
                        <a:rPr lang="en-US" sz="1400" u="none" strike="noStrike" baseline="0" dirty="0">
                          <a:latin typeface="Roboto Light" pitchFamily="2" charset="0"/>
                          <a:ea typeface="Roboto Light" pitchFamily="2" charset="0"/>
                        </a:rPr>
                        <a:t> </a:t>
                      </a:r>
                      <a:r>
                        <a:rPr lang="en-US" sz="1400" u="none" strike="noStrike" dirty="0">
                          <a:latin typeface="Roboto Light" pitchFamily="2" charset="0"/>
                          <a:ea typeface="Roboto Light" pitchFamily="2" charset="0"/>
                        </a:rPr>
                        <a:t>Report (Table 3)</a:t>
                      </a:r>
                      <a:endParaRPr lang="en-US" sz="1400" b="0" i="0" u="none" strike="noStrike" dirty="0">
                        <a:solidFill>
                          <a:srgbClr val="000000"/>
                        </a:solidFill>
                        <a:latin typeface="Roboto Light" pitchFamily="2" charset="0"/>
                        <a:ea typeface="Roboto Light" pitchFamily="2" charset="0"/>
                      </a:endParaRPr>
                    </a:p>
                  </a:txBody>
                  <a:tcPr marL="9525" marR="9525" marT="9525" marB="0"/>
                </a:tc>
                <a:extLst>
                  <a:ext uri="{0D108BD9-81ED-4DB2-BD59-A6C34878D82A}">
                    <a16:rowId xmlns:a16="http://schemas.microsoft.com/office/drawing/2014/main" val="10006"/>
                  </a:ext>
                </a:extLst>
              </a:tr>
              <a:tr h="2381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7</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Tax applicable on mobile service (as % of total </a:t>
                      </a:r>
                      <a:r>
                        <a:rPr lang="en-US" sz="1400" u="none" strike="noStrike">
                          <a:latin typeface="Roboto Light" pitchFamily="2" charset="0"/>
                          <a:ea typeface="Roboto Light" pitchFamily="2" charset="0"/>
                        </a:rPr>
                        <a:t>sale sale</a:t>
                      </a:r>
                      <a:r>
                        <a:rPr lang="en-US" sz="1400" u="none" strike="noStrike" dirty="0">
                          <a:latin typeface="Roboto Light" pitchFamily="2" charset="0"/>
                          <a:ea typeface="Roboto Light" pitchFamily="2" charset="0"/>
                        </a:rPr>
                        <a:t>)</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a:latin typeface="Roboto Light" pitchFamily="2" charset="0"/>
                          <a:ea typeface="Roboto Light" pitchFamily="2" charset="0"/>
                        </a:rPr>
                        <a:t>ITU ICT Prices 2017</a:t>
                      </a:r>
                      <a:r>
                        <a:rPr lang="en-US" sz="1400" u="none" strike="noStrike" baseline="0" dirty="0">
                          <a:latin typeface="Roboto Light" pitchFamily="2" charset="0"/>
                          <a:ea typeface="Roboto Light" pitchFamily="2" charset="0"/>
                        </a:rPr>
                        <a:t> </a:t>
                      </a:r>
                      <a:r>
                        <a:rPr lang="en-US" sz="1400" u="none" strike="noStrike" dirty="0">
                          <a:latin typeface="Roboto Light" pitchFamily="2" charset="0"/>
                          <a:ea typeface="Roboto Light" pitchFamily="2" charset="0"/>
                        </a:rPr>
                        <a:t>Report (Table 3)</a:t>
                      </a:r>
                      <a:endParaRPr lang="en-US" sz="1400" b="0" i="0" u="none" strike="noStrike" dirty="0">
                        <a:solidFill>
                          <a:srgbClr val="000000"/>
                        </a:solidFill>
                        <a:latin typeface="Roboto Light" pitchFamily="2" charset="0"/>
                        <a:ea typeface="Roboto Light" pitchFamily="2" charset="0"/>
                      </a:endParaRPr>
                    </a:p>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extLst>
                  <a:ext uri="{0D108BD9-81ED-4DB2-BD59-A6C34878D82A}">
                    <a16:rowId xmlns:a16="http://schemas.microsoft.com/office/drawing/2014/main" val="10007"/>
                  </a:ext>
                </a:extLst>
              </a:tr>
              <a:tr h="161925">
                <a:tc>
                  <a:txBody>
                    <a:bodyPr/>
                    <a:lstStyle/>
                    <a:p>
                      <a:pPr algn="l" fontAlgn="b"/>
                      <a:r>
                        <a:rPr lang="en-US" sz="1400" u="none" strike="noStrike" dirty="0">
                          <a:latin typeface="Roboto Light" pitchFamily="2" charset="0"/>
                          <a:ea typeface="Roboto Light" pitchFamily="2" charset="0"/>
                        </a:rPr>
                        <a:t>Banking</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8</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Adults with Bank Account (% age 15+)</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The WB Global </a:t>
                      </a:r>
                      <a:r>
                        <a:rPr lang="en-US" sz="1400" u="none" strike="noStrike" dirty="0" err="1">
                          <a:latin typeface="Roboto Light" pitchFamily="2" charset="0"/>
                          <a:ea typeface="Roboto Light" pitchFamily="2" charset="0"/>
                        </a:rPr>
                        <a:t>Findex</a:t>
                      </a:r>
                      <a:r>
                        <a:rPr lang="en-US" sz="1400" u="none" strike="noStrike" dirty="0">
                          <a:latin typeface="Roboto Light" pitchFamily="2" charset="0"/>
                          <a:ea typeface="Roboto Light" pitchFamily="2" charset="0"/>
                        </a:rPr>
                        <a:t> 2017 Database</a:t>
                      </a:r>
                      <a:endParaRPr lang="en-US" sz="1400" b="0" i="0" u="none" strike="noStrike" dirty="0">
                        <a:solidFill>
                          <a:srgbClr val="000000"/>
                        </a:solidFill>
                        <a:latin typeface="Roboto Light" pitchFamily="2" charset="0"/>
                        <a:ea typeface="Roboto Light" pitchFamily="2" charset="0"/>
                      </a:endParaRPr>
                    </a:p>
                  </a:txBody>
                  <a:tcPr marL="9525" marR="9525" marT="9525" marB="0"/>
                </a:tc>
                <a:extLst>
                  <a:ext uri="{0D108BD9-81ED-4DB2-BD59-A6C34878D82A}">
                    <a16:rowId xmlns:a16="http://schemas.microsoft.com/office/drawing/2014/main" val="10008"/>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9</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 Made or received digital payments in the past year (% age 15+)</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extLst>
                  <a:ext uri="{0D108BD9-81ED-4DB2-BD59-A6C34878D82A}">
                    <a16:rowId xmlns:a16="http://schemas.microsoft.com/office/drawing/2014/main" val="10009"/>
                  </a:ext>
                </a:extLst>
              </a:tr>
              <a:tr h="161925">
                <a:tc>
                  <a:txBody>
                    <a:bodyPr/>
                    <a:lstStyle/>
                    <a:p>
                      <a:pPr algn="l" fontAlgn="b"/>
                      <a:r>
                        <a:rPr lang="it-IT" sz="1400" u="none" strike="noStrike" dirty="0">
                          <a:latin typeface="Roboto Light" pitchFamily="2" charset="0"/>
                          <a:ea typeface="Roboto Light" pitchFamily="2" charset="0"/>
                        </a:rPr>
                        <a:t>Digital Adoption</a:t>
                      </a:r>
                      <a:endParaRPr lang="it-IT"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it-IT" sz="1400" u="none" strike="noStrike" dirty="0">
                          <a:latin typeface="Roboto Light" pitchFamily="2" charset="0"/>
                          <a:ea typeface="Roboto Light" pitchFamily="2" charset="0"/>
                        </a:rPr>
                        <a:t>10</a:t>
                      </a:r>
                      <a:endParaRPr lang="it-IT"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 </a:t>
                      </a:r>
                      <a:r>
                        <a:rPr lang="it-IT" sz="1400" u="none" strike="noStrike" dirty="0">
                          <a:latin typeface="Roboto Light" pitchFamily="2" charset="0"/>
                          <a:ea typeface="Roboto Light" pitchFamily="2" charset="0"/>
                        </a:rPr>
                        <a:t>UN Online Service Index-OSI (0-1)</a:t>
                      </a:r>
                      <a:endParaRPr lang="it-IT"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UN E-Government Development  Database (</a:t>
                      </a:r>
                      <a:r>
                        <a:rPr lang="en-US" sz="1400" u="none" strike="noStrike" dirty="0" err="1">
                          <a:latin typeface="Roboto Light" pitchFamily="2" charset="0"/>
                          <a:ea typeface="Roboto Light" pitchFamily="2" charset="0"/>
                        </a:rPr>
                        <a:t>UNeGovDD</a:t>
                      </a:r>
                      <a:r>
                        <a:rPr lang="en-US" sz="1400" u="none" strike="noStrike" dirty="0">
                          <a:latin typeface="Roboto Light" pitchFamily="2" charset="0"/>
                          <a:ea typeface="Roboto Light" pitchFamily="2" charset="0"/>
                        </a:rPr>
                        <a:t>), ca 2018</a:t>
                      </a:r>
                      <a:endParaRPr lang="it-IT" sz="1400" b="0" i="0" u="none" strike="noStrike" dirty="0">
                        <a:solidFill>
                          <a:srgbClr val="000000"/>
                        </a:solidFill>
                        <a:latin typeface="Roboto Light" pitchFamily="2" charset="0"/>
                        <a:ea typeface="Roboto Light" pitchFamily="2" charset="0"/>
                      </a:endParaRPr>
                    </a:p>
                  </a:txBody>
                  <a:tcPr marL="9525" marR="9525" marT="9525" marB="0"/>
                </a:tc>
                <a:extLst>
                  <a:ext uri="{0D108BD9-81ED-4DB2-BD59-A6C34878D82A}">
                    <a16:rowId xmlns:a16="http://schemas.microsoft.com/office/drawing/2014/main" val="10010"/>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11</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 Formal ID coverage (%), </a:t>
                      </a:r>
                      <a:endParaRPr lang="en-US" sz="1400" b="0" i="0" u="none" strike="noStrike" dirty="0">
                        <a:solidFill>
                          <a:srgbClr val="000000"/>
                        </a:solidFill>
                        <a:latin typeface="Roboto Light" pitchFamily="2" charset="0"/>
                        <a:ea typeface="Roboto Light" pitchFamily="2" charset="0"/>
                      </a:endParaRPr>
                    </a:p>
                  </a:txBody>
                  <a:tcPr marL="9525" marR="9525" marT="9525" marB="0"/>
                </a:tc>
                <a:tc>
                  <a:txBody>
                    <a:bodyPr/>
                    <a:lstStyle/>
                    <a:p>
                      <a:pPr algn="l" fontAlgn="b"/>
                      <a:r>
                        <a:rPr lang="en-US" sz="1400" u="none" strike="noStrike" dirty="0">
                          <a:latin typeface="Roboto Light" pitchFamily="2" charset="0"/>
                          <a:ea typeface="Roboto Light" pitchFamily="2" charset="0"/>
                        </a:rPr>
                        <a:t>WB</a:t>
                      </a:r>
                      <a:r>
                        <a:rPr lang="en-US" sz="1400" u="none" strike="noStrike" baseline="0" dirty="0">
                          <a:latin typeface="Roboto Light" pitchFamily="2" charset="0"/>
                          <a:ea typeface="Roboto Light" pitchFamily="2" charset="0"/>
                        </a:rPr>
                        <a:t> Identification for Development (</a:t>
                      </a:r>
                      <a:r>
                        <a:rPr lang="en-US" sz="1400" u="none" strike="noStrike" dirty="0">
                          <a:latin typeface="Roboto Light" pitchFamily="2" charset="0"/>
                          <a:ea typeface="Roboto Light" pitchFamily="2" charset="0"/>
                        </a:rPr>
                        <a:t>ID4D) Global Database, ca2018</a:t>
                      </a:r>
                      <a:endParaRPr lang="en-US" sz="1400" b="0" i="0" u="none" strike="noStrike" dirty="0">
                        <a:solidFill>
                          <a:srgbClr val="000000"/>
                        </a:solidFill>
                        <a:latin typeface="Roboto Light" pitchFamily="2" charset="0"/>
                        <a:ea typeface="Roboto Light" pitchFamily="2" charset="0"/>
                      </a:endParaRPr>
                    </a:p>
                  </a:txBody>
                  <a:tcPr marL="9525" marR="9525" marT="9525" marB="0"/>
                </a:tc>
                <a:extLst>
                  <a:ext uri="{0D108BD9-81ED-4DB2-BD59-A6C34878D82A}">
                    <a16:rowId xmlns:a16="http://schemas.microsoft.com/office/drawing/2014/main" val="10011"/>
                  </a:ext>
                </a:extLst>
              </a:tr>
              <a:tr h="118017">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161925">
                <a:tc>
                  <a:txBody>
                    <a:bodyPr/>
                    <a:lstStyle/>
                    <a:p>
                      <a:pPr marL="0" algn="l" defTabSz="914400" rtl="0" eaLnBrk="1" fontAlgn="b" latinLnBrk="0" hangingPunct="1"/>
                      <a:endParaRPr lang="en-US" sz="1400" b="1" u="none" strike="noStrike" kern="1200" dirty="0">
                        <a:solidFill>
                          <a:schemeClr val="tx1"/>
                        </a:solidFill>
                        <a:latin typeface="Roboto Light" pitchFamily="2" charset="0"/>
                        <a:ea typeface="Roboto Light" pitchFamily="2" charset="0"/>
                        <a:cs typeface="+mn-cs"/>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endParaRPr lang="en-US" sz="1400" b="1" u="none" strike="noStrike" kern="1200" dirty="0">
                        <a:solidFill>
                          <a:schemeClr val="tx1"/>
                        </a:solidFill>
                        <a:latin typeface="Roboto Light" pitchFamily="2" charset="0"/>
                        <a:ea typeface="Roboto Light" pitchFamily="2" charset="0"/>
                        <a:cs typeface="+mn-cs"/>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r>
                        <a:rPr lang="en-US" sz="1400" b="1" u="none" strike="noStrike" kern="1200" dirty="0">
                          <a:solidFill>
                            <a:schemeClr val="tx1"/>
                          </a:solidFill>
                          <a:latin typeface="Roboto Light" pitchFamily="2" charset="0"/>
                          <a:ea typeface="Roboto Light" pitchFamily="2" charset="0"/>
                          <a:cs typeface="+mn-cs"/>
                        </a:rPr>
                        <a:t>Education Indicators</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r>
                        <a:rPr lang="en-US" sz="1400" b="1" u="none" strike="noStrike" kern="1200" dirty="0">
                          <a:solidFill>
                            <a:schemeClr val="tx1"/>
                          </a:solidFill>
                          <a:latin typeface="Roboto Light" pitchFamily="2" charset="0"/>
                          <a:ea typeface="Roboto Light" pitchFamily="2" charset="0"/>
                          <a:cs typeface="+mn-cs"/>
                        </a:rPr>
                        <a:t>Source</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161925">
                <a:tc>
                  <a:txBody>
                    <a:bodyPr/>
                    <a:lstStyle/>
                    <a:p>
                      <a:pPr algn="l" fontAlgn="b"/>
                      <a:r>
                        <a:rPr lang="en-US" sz="1400" u="none" strike="noStrike" dirty="0">
                          <a:latin typeface="Roboto Light" pitchFamily="2" charset="0"/>
                          <a:ea typeface="Roboto Light" pitchFamily="2" charset="0"/>
                        </a:rPr>
                        <a:t>Skills</a:t>
                      </a:r>
                      <a:endParaRPr lang="en-US" sz="1400" b="0" i="0" u="none" strike="noStrike" dirty="0">
                        <a:solidFill>
                          <a:srgbClr val="000000"/>
                        </a:solidFill>
                        <a:latin typeface="Roboto Light" pitchFamily="2" charset="0"/>
                        <a:ea typeface="Roboto Light" pitchFamily="2"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en-US" sz="1400" u="none" strike="noStrike" dirty="0">
                          <a:latin typeface="Roboto Light" pitchFamily="2" charset="0"/>
                          <a:ea typeface="Roboto Light" pitchFamily="2" charset="0"/>
                        </a:rPr>
                        <a:t>1</a:t>
                      </a:r>
                      <a:endParaRPr lang="en-US" sz="1400" b="0" i="0" u="none" strike="noStrike" dirty="0">
                        <a:solidFill>
                          <a:srgbClr val="000000"/>
                        </a:solidFill>
                        <a:latin typeface="Roboto Light" pitchFamily="2" charset="0"/>
                        <a:ea typeface="Roboto Light" pitchFamily="2"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en-US" sz="1400" u="none" strike="noStrike" dirty="0">
                          <a:latin typeface="Roboto Light" pitchFamily="2" charset="0"/>
                          <a:ea typeface="Roboto Light" pitchFamily="2" charset="0"/>
                        </a:rPr>
                        <a:t>Gross enrolment ratio, lower secondary</a:t>
                      </a:r>
                      <a:r>
                        <a:rPr lang="en-US" sz="1400" u="none" strike="noStrike" baseline="0" dirty="0">
                          <a:latin typeface="Roboto Light" pitchFamily="2" charset="0"/>
                          <a:ea typeface="Roboto Light" pitchFamily="2" charset="0"/>
                        </a:rPr>
                        <a:t> </a:t>
                      </a:r>
                      <a:r>
                        <a:rPr lang="en-US" sz="1400" u="none" strike="noStrike" dirty="0">
                          <a:latin typeface="Roboto Light" pitchFamily="2" charset="0"/>
                          <a:ea typeface="Roboto Light" pitchFamily="2" charset="0"/>
                        </a:rPr>
                        <a:t>(%)</a:t>
                      </a:r>
                      <a:endParaRPr lang="en-US" sz="1400" b="0" i="0" u="none" strike="noStrike" dirty="0">
                        <a:solidFill>
                          <a:srgbClr val="000000"/>
                        </a:solidFill>
                        <a:latin typeface="Roboto Light" pitchFamily="2" charset="0"/>
                        <a:ea typeface="Roboto Light" pitchFamily="2"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en-US" sz="1400" u="none" strike="noStrike" dirty="0" err="1">
                          <a:latin typeface="Roboto Light" pitchFamily="2" charset="0"/>
                          <a:ea typeface="Roboto Light" pitchFamily="2" charset="0"/>
                        </a:rPr>
                        <a:t>UIS.Stat</a:t>
                      </a:r>
                      <a:r>
                        <a:rPr lang="en-US" sz="1400" u="none" strike="noStrike" dirty="0">
                          <a:latin typeface="Roboto Light" pitchFamily="2" charset="0"/>
                          <a:ea typeface="Roboto Light" pitchFamily="2" charset="0"/>
                        </a:rPr>
                        <a:t> Database Release September 2018</a:t>
                      </a:r>
                      <a:endParaRPr lang="en-US" sz="1400" b="0" i="0" u="none" strike="noStrike" dirty="0">
                        <a:solidFill>
                          <a:srgbClr val="000000"/>
                        </a:solidFill>
                        <a:latin typeface="Roboto Light" pitchFamily="2" charset="0"/>
                        <a:ea typeface="Roboto Light" pitchFamily="2" charset="0"/>
                      </a:endParaRP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14"/>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algn="l" fontAlgn="b"/>
                      <a:r>
                        <a:rPr lang="en-US" sz="1400" u="none" strike="noStrike" dirty="0">
                          <a:latin typeface="Roboto Light" pitchFamily="2" charset="0"/>
                          <a:ea typeface="Roboto Light" pitchFamily="2" charset="0"/>
                        </a:rPr>
                        <a:t>2</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algn="l" fontAlgn="b"/>
                      <a:r>
                        <a:rPr lang="en-US" sz="1400" u="none" strike="noStrike" dirty="0">
                          <a:latin typeface="Roboto Light" pitchFamily="2" charset="0"/>
                          <a:ea typeface="Roboto Light" pitchFamily="2" charset="0"/>
                        </a:rPr>
                        <a:t>Gross enrolment ratio, upper secondary, (%)</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err="1">
                          <a:latin typeface="Roboto Light" pitchFamily="2" charset="0"/>
                          <a:ea typeface="Roboto Light" pitchFamily="2" charset="0"/>
                        </a:rPr>
                        <a:t>UIS.Stat</a:t>
                      </a:r>
                      <a:r>
                        <a:rPr lang="en-US" sz="1400" u="none" strike="noStrike" dirty="0">
                          <a:latin typeface="Roboto Light" pitchFamily="2" charset="0"/>
                          <a:ea typeface="Roboto Light" pitchFamily="2" charset="0"/>
                        </a:rPr>
                        <a:t> Database Release September 2018</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extLst>
                  <a:ext uri="{0D108BD9-81ED-4DB2-BD59-A6C34878D82A}">
                    <a16:rowId xmlns:a16="http://schemas.microsoft.com/office/drawing/2014/main" val="10015"/>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algn="l" fontAlgn="b"/>
                      <a:r>
                        <a:rPr lang="en-US" sz="1400" u="none" strike="noStrike" dirty="0">
                          <a:latin typeface="Roboto Light" pitchFamily="2" charset="0"/>
                          <a:ea typeface="Roboto Light" pitchFamily="2" charset="0"/>
                        </a:rPr>
                        <a:t>3</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algn="l" fontAlgn="b"/>
                      <a:r>
                        <a:rPr lang="en-US" sz="1400" u="none" strike="noStrike" dirty="0">
                          <a:latin typeface="Roboto Light" pitchFamily="2" charset="0"/>
                          <a:ea typeface="Roboto Light" pitchFamily="2" charset="0"/>
                        </a:rPr>
                        <a:t>Gross enrolment ratio, tertiary</a:t>
                      </a:r>
                      <a:r>
                        <a:rPr lang="en-US" sz="1400" u="none" strike="noStrike" baseline="0" dirty="0">
                          <a:latin typeface="Roboto Light" pitchFamily="2" charset="0"/>
                          <a:ea typeface="Roboto Light" pitchFamily="2" charset="0"/>
                        </a:rPr>
                        <a:t> </a:t>
                      </a:r>
                      <a:r>
                        <a:rPr lang="en-US" sz="1400" u="none" strike="noStrike" dirty="0">
                          <a:latin typeface="Roboto Light" pitchFamily="2" charset="0"/>
                          <a:ea typeface="Roboto Light" pitchFamily="2" charset="0"/>
                        </a:rPr>
                        <a:t>(%)</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err="1">
                          <a:latin typeface="Roboto Light" pitchFamily="2" charset="0"/>
                          <a:ea typeface="Roboto Light" pitchFamily="2" charset="0"/>
                        </a:rPr>
                        <a:t>UIS.Stat</a:t>
                      </a:r>
                      <a:r>
                        <a:rPr lang="en-US" sz="1400" u="none" strike="noStrike" dirty="0">
                          <a:latin typeface="Roboto Light" pitchFamily="2" charset="0"/>
                          <a:ea typeface="Roboto Light" pitchFamily="2" charset="0"/>
                        </a:rPr>
                        <a:t> Database Release September 2018</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extLst>
                  <a:ext uri="{0D108BD9-81ED-4DB2-BD59-A6C34878D82A}">
                    <a16:rowId xmlns:a16="http://schemas.microsoft.com/office/drawing/2014/main" val="10016"/>
                  </a:ext>
                </a:extLst>
              </a:tr>
              <a:tr h="161925">
                <a:tc>
                  <a:txBody>
                    <a:bodyPr/>
                    <a:lstStyle/>
                    <a:p>
                      <a:pPr algn="l" fontAlgn="b"/>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algn="l" fontAlgn="b"/>
                      <a:r>
                        <a:rPr lang="en-US" sz="1400" u="none" strike="noStrike" dirty="0">
                          <a:latin typeface="Roboto Light" pitchFamily="2" charset="0"/>
                          <a:ea typeface="Roboto Light" pitchFamily="2" charset="0"/>
                        </a:rPr>
                        <a:t>4</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algn="l" fontAlgn="b"/>
                      <a:r>
                        <a:rPr lang="en-US" sz="1400" u="none" strike="noStrike" dirty="0">
                          <a:latin typeface="Roboto Light" pitchFamily="2" charset="0"/>
                          <a:ea typeface="Roboto Light" pitchFamily="2" charset="0"/>
                        </a:rPr>
                        <a:t>Adult literacy rate, population 15+ years  (%)</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err="1">
                          <a:latin typeface="Roboto Light" pitchFamily="2" charset="0"/>
                          <a:ea typeface="Roboto Light" pitchFamily="2" charset="0"/>
                        </a:rPr>
                        <a:t>UIS.Stat</a:t>
                      </a:r>
                      <a:r>
                        <a:rPr lang="en-US" sz="1400" u="none" strike="noStrike" dirty="0">
                          <a:latin typeface="Roboto Light" pitchFamily="2" charset="0"/>
                          <a:ea typeface="Roboto Light" pitchFamily="2" charset="0"/>
                        </a:rPr>
                        <a:t> Database Release September 2018</a:t>
                      </a:r>
                      <a:endParaRPr lang="en-US" sz="1400" b="0" i="0" u="none" strike="noStrike" dirty="0">
                        <a:solidFill>
                          <a:srgbClr val="000000"/>
                        </a:solidFill>
                        <a:latin typeface="Roboto Light" pitchFamily="2" charset="0"/>
                        <a:ea typeface="Roboto Light" pitchFamily="2" charset="0"/>
                      </a:endParaRPr>
                    </a:p>
                  </a:txBody>
                  <a:tcPr marL="9525" marR="9525" marT="9525" marB="0" anchor="ctr"/>
                </a:tc>
                <a:extLst>
                  <a:ext uri="{0D108BD9-81ED-4DB2-BD59-A6C34878D82A}">
                    <a16:rowId xmlns:a16="http://schemas.microsoft.com/office/drawing/2014/main" val="10017"/>
                  </a:ext>
                </a:extLst>
              </a:tr>
            </a:tbl>
          </a:graphicData>
        </a:graphic>
      </p:graphicFrame>
      <p:sp>
        <p:nvSpPr>
          <p:cNvPr id="5" name="TextBox 4">
            <a:extLst>
              <a:ext uri="{FF2B5EF4-FFF2-40B4-BE49-F238E27FC236}">
                <a16:creationId xmlns:a16="http://schemas.microsoft.com/office/drawing/2014/main" id="{911AD317-5968-FD4B-814B-019F5FB88C98}"/>
              </a:ext>
            </a:extLst>
          </p:cNvPr>
          <p:cNvSpPr txBox="1"/>
          <p:nvPr/>
        </p:nvSpPr>
        <p:spPr>
          <a:xfrm>
            <a:off x="323557" y="64468"/>
            <a:ext cx="10911154" cy="388568"/>
          </a:xfrm>
          <a:prstGeom prst="rect">
            <a:avLst/>
          </a:prstGeom>
          <a:noFill/>
        </p:spPr>
        <p:txBody>
          <a:bodyPr wrap="square" rtlCol="0">
            <a:spAutoFit/>
          </a:bodyPr>
          <a:lstStyle/>
          <a:p>
            <a:pPr>
              <a:lnSpc>
                <a:spcPct val="150000"/>
              </a:lnSpc>
            </a:pPr>
            <a:r>
              <a:rPr lang="en-GB" sz="1400" b="1" dirty="0">
                <a:solidFill>
                  <a:srgbClr val="2B7FC3"/>
                </a:solidFill>
                <a:latin typeface="Sinkin Sans 700" pitchFamily="2" charset="77"/>
              </a:rPr>
              <a:t>INDICATORS AND SECTORS</a:t>
            </a:r>
          </a:p>
        </p:txBody>
      </p:sp>
    </p:spTree>
    <p:extLst>
      <p:ext uri="{BB962C8B-B14F-4D97-AF65-F5344CB8AC3E}">
        <p14:creationId xmlns:p14="http://schemas.microsoft.com/office/powerpoint/2010/main" val="7282665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E9F2566-DF9D-4348-BC32-D9D4E5E1D4C7}"/>
              </a:ext>
            </a:extLst>
          </p:cNvPr>
          <p:cNvSpPr txBox="1"/>
          <p:nvPr/>
        </p:nvSpPr>
        <p:spPr>
          <a:xfrm>
            <a:off x="151727" y="2375119"/>
            <a:ext cx="10911154" cy="369332"/>
          </a:xfrm>
          <a:prstGeom prst="rect">
            <a:avLst/>
          </a:prstGeom>
          <a:noFill/>
        </p:spPr>
        <p:txBody>
          <a:bodyPr wrap="square" rtlCol="0">
            <a:spAutoFit/>
          </a:bodyPr>
          <a:lstStyle/>
          <a:p>
            <a:r>
              <a:rPr lang="en-GB" dirty="0">
                <a:solidFill>
                  <a:srgbClr val="2B7FC3"/>
                </a:solidFill>
                <a:latin typeface="Sinkin Sans 400" pitchFamily="2" charset="77"/>
                <a:cs typeface="Arial" panose="020B0604020202020204" pitchFamily="34" charset="0"/>
              </a:rPr>
              <a:t>Using 11 ICT indicators</a:t>
            </a:r>
            <a:endParaRPr lang="en-GB" dirty="0">
              <a:solidFill>
                <a:srgbClr val="2B7FC3"/>
              </a:solidFill>
              <a:latin typeface="Sinkin Sans 400" pitchFamily="2" charset="77"/>
            </a:endParaRPr>
          </a:p>
        </p:txBody>
      </p:sp>
      <p:sp>
        <p:nvSpPr>
          <p:cNvPr id="7" name="TextBox 6">
            <a:extLst>
              <a:ext uri="{FF2B5EF4-FFF2-40B4-BE49-F238E27FC236}">
                <a16:creationId xmlns:a16="http://schemas.microsoft.com/office/drawing/2014/main" id="{6382E668-EF5C-6E46-B02B-ED6FBA52744A}"/>
              </a:ext>
            </a:extLst>
          </p:cNvPr>
          <p:cNvSpPr txBox="1"/>
          <p:nvPr/>
        </p:nvSpPr>
        <p:spPr>
          <a:xfrm>
            <a:off x="151727" y="5032001"/>
            <a:ext cx="2975719" cy="923330"/>
          </a:xfrm>
          <a:prstGeom prst="rect">
            <a:avLst/>
          </a:prstGeom>
          <a:noFill/>
        </p:spPr>
        <p:txBody>
          <a:bodyPr wrap="square" rtlCol="0">
            <a:spAutoFit/>
          </a:bodyPr>
          <a:lstStyle/>
          <a:p>
            <a:r>
              <a:rPr lang="en-GB" dirty="0">
                <a:solidFill>
                  <a:srgbClr val="2B7FC3"/>
                </a:solidFill>
                <a:latin typeface="Sinkin Sans 400" pitchFamily="2" charset="77"/>
                <a:cs typeface="Arial" panose="020B0604020202020204" pitchFamily="34" charset="0"/>
              </a:rPr>
              <a:t>Using 11 ICT indicators and 4 education indicators</a:t>
            </a:r>
            <a:endParaRPr lang="en-GB" dirty="0">
              <a:solidFill>
                <a:srgbClr val="2B7FC3"/>
              </a:solidFill>
              <a:latin typeface="Sinkin Sans 400" pitchFamily="2" charset="77"/>
            </a:endParaRPr>
          </a:p>
        </p:txBody>
      </p:sp>
      <p:graphicFrame>
        <p:nvGraphicFramePr>
          <p:cNvPr id="8" name="3 Tabla 3 clusters ict no educ">
            <a:extLst>
              <a:ext uri="{FF2B5EF4-FFF2-40B4-BE49-F238E27FC236}">
                <a16:creationId xmlns:a16="http://schemas.microsoft.com/office/drawing/2014/main" id="{246D3E5C-C67C-1549-A9A8-DA2DD8DDA724}"/>
              </a:ext>
            </a:extLst>
          </p:cNvPr>
          <p:cNvGraphicFramePr>
            <a:graphicFrameLocks noGrp="1"/>
          </p:cNvGraphicFramePr>
          <p:nvPr>
            <p:extLst>
              <p:ext uri="{D42A27DB-BD31-4B8C-83A1-F6EECF244321}">
                <p14:modId xmlns:p14="http://schemas.microsoft.com/office/powerpoint/2010/main" val="1093220922"/>
              </p:ext>
            </p:extLst>
          </p:nvPr>
        </p:nvGraphicFramePr>
        <p:xfrm>
          <a:off x="4641826" y="87569"/>
          <a:ext cx="6854956" cy="2615141"/>
        </p:xfrm>
        <a:graphic>
          <a:graphicData uri="http://schemas.openxmlformats.org/drawingml/2006/table">
            <a:tbl>
              <a:tblPr/>
              <a:tblGrid>
                <a:gridCol w="1735046">
                  <a:extLst>
                    <a:ext uri="{9D8B030D-6E8A-4147-A177-3AD203B41FA5}">
                      <a16:colId xmlns:a16="http://schemas.microsoft.com/office/drawing/2014/main" val="20000"/>
                    </a:ext>
                  </a:extLst>
                </a:gridCol>
                <a:gridCol w="1735046">
                  <a:extLst>
                    <a:ext uri="{9D8B030D-6E8A-4147-A177-3AD203B41FA5}">
                      <a16:colId xmlns:a16="http://schemas.microsoft.com/office/drawing/2014/main" val="20001"/>
                    </a:ext>
                  </a:extLst>
                </a:gridCol>
                <a:gridCol w="1692432">
                  <a:extLst>
                    <a:ext uri="{9D8B030D-6E8A-4147-A177-3AD203B41FA5}">
                      <a16:colId xmlns:a16="http://schemas.microsoft.com/office/drawing/2014/main" val="20002"/>
                    </a:ext>
                  </a:extLst>
                </a:gridCol>
                <a:gridCol w="1692432">
                  <a:extLst>
                    <a:ext uri="{9D8B030D-6E8A-4147-A177-3AD203B41FA5}">
                      <a16:colId xmlns:a16="http://schemas.microsoft.com/office/drawing/2014/main" val="20003"/>
                    </a:ext>
                  </a:extLst>
                </a:gridCol>
              </a:tblGrid>
              <a:tr h="143521">
                <a:tc gridSpan="4">
                  <a:txBody>
                    <a:bodyPr/>
                    <a:lstStyle/>
                    <a:p>
                      <a:pPr algn="ctr" fontAlgn="b"/>
                      <a:r>
                        <a:rPr lang="en-US" sz="1200" b="0" i="0" u="none" strike="noStrike" dirty="0">
                          <a:solidFill>
                            <a:srgbClr val="000000"/>
                          </a:solidFill>
                          <a:latin typeface="Roboto Light" pitchFamily="2" charset="0"/>
                          <a:ea typeface="Roboto Light" pitchFamily="2" charset="0"/>
                        </a:rPr>
                        <a:t>3 Clusters using 11 ICT indicators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43521">
                <a:tc>
                  <a:txBody>
                    <a:bodyPr/>
                    <a:lstStyle/>
                    <a:p>
                      <a:pPr algn="ctr" fontAlgn="ctr"/>
                      <a:r>
                        <a:rPr lang="en-US" sz="1200" b="1" i="0" u="none" strike="noStrike" dirty="0">
                          <a:solidFill>
                            <a:schemeClr val="bg1"/>
                          </a:solidFill>
                          <a:latin typeface="Roboto Light" pitchFamily="2" charset="0"/>
                          <a:ea typeface="Roboto Light" pitchFamily="2" charset="0"/>
                        </a:rPr>
                        <a:t>Outlier</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n-US" sz="1200" b="0" i="0" u="none" strike="noStrike" dirty="0">
                          <a:solidFill>
                            <a:srgbClr val="000000"/>
                          </a:solidFill>
                          <a:latin typeface="Roboto Light" pitchFamily="2" charset="0"/>
                          <a:ea typeface="Roboto Light" pitchFamily="2" charset="0"/>
                        </a:rPr>
                        <a:t>Better Prepared</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gridSpan="2">
                  <a:txBody>
                    <a:bodyPr/>
                    <a:lstStyle/>
                    <a:p>
                      <a:pPr algn="ctr" fontAlgn="ctr"/>
                      <a:r>
                        <a:rPr lang="en-US" sz="1200" b="0" i="0" u="none" strike="noStrike" dirty="0">
                          <a:solidFill>
                            <a:srgbClr val="000000"/>
                          </a:solidFill>
                          <a:latin typeface="Roboto Light" pitchFamily="2" charset="0"/>
                          <a:ea typeface="Roboto Light" pitchFamily="2" charset="0"/>
                        </a:rPr>
                        <a:t>Least Prepared</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B9B8"/>
                    </a:solidFill>
                  </a:tcPr>
                </a:tc>
                <a:tc hMerge="1">
                  <a:txBody>
                    <a:bodyPr/>
                    <a:lstStyle/>
                    <a:p>
                      <a:endParaRPr lang="en-US"/>
                    </a:p>
                  </a:txBody>
                  <a:tcPr/>
                </a:tc>
                <a:extLst>
                  <a:ext uri="{0D108BD9-81ED-4DB2-BD59-A6C34878D82A}">
                    <a16:rowId xmlns:a16="http://schemas.microsoft.com/office/drawing/2014/main" val="10001"/>
                  </a:ext>
                </a:extLst>
              </a:tr>
              <a:tr h="2037926">
                <a:tc>
                  <a:txBody>
                    <a:bodyPr/>
                    <a:lstStyle/>
                    <a:p>
                      <a:pPr algn="l" fontAlgn="b"/>
                      <a:r>
                        <a:rPr lang="en-US" sz="1200" b="1" i="0" u="none" strike="noStrike" dirty="0">
                          <a:solidFill>
                            <a:schemeClr val="bg1"/>
                          </a:solidFill>
                          <a:latin typeface="Roboto Light" pitchFamily="2" charset="0"/>
                          <a:ea typeface="Roboto Light" pitchFamily="2" charset="0"/>
                        </a:rPr>
                        <a:t>South Africa </a:t>
                      </a:r>
                      <a:r>
                        <a:rPr lang="en-US" sz="1200" b="0" i="0" u="none" strike="noStrike" dirty="0">
                          <a:solidFill>
                            <a:srgbClr val="000000"/>
                          </a:solidFill>
                          <a:latin typeface="Roboto Light" pitchFamily="2" charset="0"/>
                          <a:ea typeface="Roboto Light" pitchFamily="2" charset="0"/>
                        </a:rPr>
                        <a:t> </a:t>
                      </a:r>
                    </a:p>
                  </a:txBody>
                  <a:tcPr marL="9525" marR="9525" marT="9525"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l" fontAlgn="b"/>
                      <a:r>
                        <a:rPr lang="en-US" sz="1200" b="0" i="0" u="none" strike="noStrike" dirty="0">
                          <a:solidFill>
                            <a:srgbClr val="000000"/>
                          </a:solidFill>
                          <a:latin typeface="Roboto Light" pitchFamily="2" charset="0"/>
                          <a:ea typeface="Roboto Light" pitchFamily="2" charset="0"/>
                        </a:rPr>
                        <a:t>Botswana</a:t>
                      </a:r>
                    </a:p>
                    <a:p>
                      <a:pPr marL="0" marR="0" indent="0" algn="l"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000000"/>
                          </a:solidFill>
                          <a:latin typeface="Roboto Light" pitchFamily="2" charset="0"/>
                          <a:ea typeface="Roboto Light" pitchFamily="2" charset="0"/>
                        </a:rPr>
                        <a:t>Cote d'Ivoire</a:t>
                      </a:r>
                    </a:p>
                    <a:p>
                      <a:pPr algn="l" fontAlgn="b"/>
                      <a:r>
                        <a:rPr lang="en-US" sz="1200" b="0" i="0" u="none" strike="noStrike" dirty="0">
                          <a:solidFill>
                            <a:srgbClr val="000000"/>
                          </a:solidFill>
                          <a:latin typeface="Roboto Light" pitchFamily="2" charset="0"/>
                          <a:ea typeface="Roboto Light" pitchFamily="2" charset="0"/>
                        </a:rPr>
                        <a:t>Gabon</a:t>
                      </a:r>
                    </a:p>
                    <a:p>
                      <a:pPr algn="l" fontAlgn="b"/>
                      <a:r>
                        <a:rPr lang="en-US" sz="1200" b="0" i="0" u="none" strike="noStrike" dirty="0">
                          <a:solidFill>
                            <a:srgbClr val="000000"/>
                          </a:solidFill>
                          <a:latin typeface="Roboto Light" pitchFamily="2" charset="0"/>
                          <a:ea typeface="Roboto Light" pitchFamily="2" charset="0"/>
                        </a:rPr>
                        <a:t>Ghana</a:t>
                      </a:r>
                    </a:p>
                    <a:p>
                      <a:pPr algn="l" fontAlgn="b"/>
                      <a:r>
                        <a:rPr lang="en-US" sz="1200" b="0" i="0" u="none" strike="noStrike" dirty="0">
                          <a:solidFill>
                            <a:srgbClr val="000000"/>
                          </a:solidFill>
                          <a:latin typeface="Roboto Light" pitchFamily="2" charset="0"/>
                          <a:ea typeface="Roboto Light" pitchFamily="2" charset="0"/>
                        </a:rPr>
                        <a:t>Kenya</a:t>
                      </a:r>
                    </a:p>
                    <a:p>
                      <a:pPr algn="l" fontAlgn="b"/>
                      <a:r>
                        <a:rPr lang="en-US" sz="1200" b="0" i="0" u="none" strike="noStrike" dirty="0">
                          <a:solidFill>
                            <a:srgbClr val="000000"/>
                          </a:solidFill>
                          <a:latin typeface="Roboto Light" pitchFamily="2" charset="0"/>
                          <a:ea typeface="Roboto Light" pitchFamily="2" charset="0"/>
                        </a:rPr>
                        <a:t>Mauritius</a:t>
                      </a:r>
                    </a:p>
                    <a:p>
                      <a:pPr algn="l" fontAlgn="b"/>
                      <a:r>
                        <a:rPr lang="en-US" sz="1200" b="0" i="0" u="none" strike="noStrike" dirty="0">
                          <a:solidFill>
                            <a:srgbClr val="000000"/>
                          </a:solidFill>
                          <a:latin typeface="Roboto Light" pitchFamily="2" charset="0"/>
                          <a:ea typeface="Roboto Light" pitchFamily="2" charset="0"/>
                        </a:rPr>
                        <a:t>Namibia</a:t>
                      </a:r>
                    </a:p>
                    <a:p>
                      <a:pPr algn="l" fontAlgn="b"/>
                      <a:r>
                        <a:rPr lang="en-US" sz="1200" b="0" i="0" u="none" strike="noStrike" dirty="0">
                          <a:solidFill>
                            <a:srgbClr val="000000"/>
                          </a:solidFill>
                          <a:latin typeface="Roboto Light" pitchFamily="2" charset="0"/>
                          <a:ea typeface="Roboto Light" pitchFamily="2" charset="0"/>
                        </a:rPr>
                        <a:t> </a:t>
                      </a:r>
                    </a:p>
                  </a:txBody>
                  <a:tcPr marL="9525" marR="9525" marT="9525"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n-US" sz="1200" b="0" i="0" u="none" strike="noStrike" dirty="0">
                          <a:solidFill>
                            <a:srgbClr val="000000"/>
                          </a:solidFill>
                          <a:latin typeface="Roboto Light" pitchFamily="2" charset="0"/>
                          <a:ea typeface="Roboto Light" pitchFamily="2" charset="0"/>
                        </a:rPr>
                        <a:t>Angola</a:t>
                      </a:r>
                    </a:p>
                    <a:p>
                      <a:pPr algn="l" fontAlgn="b"/>
                      <a:r>
                        <a:rPr lang="en-US" sz="1200" b="0" i="0" u="none" strike="noStrike" dirty="0">
                          <a:solidFill>
                            <a:srgbClr val="000000"/>
                          </a:solidFill>
                          <a:latin typeface="Roboto Light" pitchFamily="2" charset="0"/>
                          <a:ea typeface="Roboto Light" pitchFamily="2" charset="0"/>
                        </a:rPr>
                        <a:t>Benin</a:t>
                      </a:r>
                    </a:p>
                    <a:p>
                      <a:pPr algn="l" fontAlgn="b"/>
                      <a:r>
                        <a:rPr lang="en-US" sz="1200" b="0" i="0" u="none" strike="noStrike" dirty="0">
                          <a:solidFill>
                            <a:srgbClr val="000000"/>
                          </a:solidFill>
                          <a:latin typeface="Roboto Light" pitchFamily="2" charset="0"/>
                          <a:ea typeface="Roboto Light" pitchFamily="2" charset="0"/>
                        </a:rPr>
                        <a:t>Burkina Faso</a:t>
                      </a:r>
                    </a:p>
                    <a:p>
                      <a:pPr algn="l" fontAlgn="b"/>
                      <a:r>
                        <a:rPr lang="en-US" sz="1200" b="0" i="0" u="none" strike="noStrike" dirty="0">
                          <a:solidFill>
                            <a:srgbClr val="000000"/>
                          </a:solidFill>
                          <a:latin typeface="Roboto Light" pitchFamily="2" charset="0"/>
                          <a:ea typeface="Roboto Light" pitchFamily="2" charset="0"/>
                        </a:rPr>
                        <a:t>Burundi</a:t>
                      </a:r>
                    </a:p>
                    <a:p>
                      <a:pPr algn="l" fontAlgn="b"/>
                      <a:r>
                        <a:rPr lang="en-US" sz="1200" b="0" i="0" u="none" strike="noStrike" dirty="0">
                          <a:solidFill>
                            <a:srgbClr val="000000"/>
                          </a:solidFill>
                          <a:latin typeface="Roboto Light" pitchFamily="2" charset="0"/>
                          <a:ea typeface="Roboto Light" pitchFamily="2" charset="0"/>
                        </a:rPr>
                        <a:t>Cameroon</a:t>
                      </a:r>
                    </a:p>
                    <a:p>
                      <a:pPr algn="l" fontAlgn="b"/>
                      <a:r>
                        <a:rPr lang="en-US" sz="1200" b="0" i="0" u="none" strike="noStrike" dirty="0">
                          <a:solidFill>
                            <a:srgbClr val="000000"/>
                          </a:solidFill>
                          <a:latin typeface="Roboto Light" pitchFamily="2" charset="0"/>
                          <a:ea typeface="Roboto Light" pitchFamily="2" charset="0"/>
                        </a:rPr>
                        <a:t>Chad</a:t>
                      </a:r>
                    </a:p>
                    <a:p>
                      <a:pPr algn="l" fontAlgn="b"/>
                      <a:r>
                        <a:rPr lang="en-US" sz="1200" b="0" i="0" u="none" strike="noStrike" dirty="0">
                          <a:solidFill>
                            <a:srgbClr val="000000"/>
                          </a:solidFill>
                          <a:latin typeface="Roboto Light" pitchFamily="2" charset="0"/>
                          <a:ea typeface="Roboto Light" pitchFamily="2" charset="0"/>
                        </a:rPr>
                        <a:t>Ethiopia</a:t>
                      </a:r>
                    </a:p>
                    <a:p>
                      <a:pPr algn="l" fontAlgn="b"/>
                      <a:r>
                        <a:rPr lang="en-US" sz="1200" b="0" i="0" u="none" strike="noStrike" dirty="0">
                          <a:solidFill>
                            <a:srgbClr val="000000"/>
                          </a:solidFill>
                          <a:latin typeface="Roboto Light" pitchFamily="2" charset="0"/>
                          <a:ea typeface="Roboto Light" pitchFamily="2" charset="0"/>
                        </a:rPr>
                        <a:t>Guinea</a:t>
                      </a:r>
                    </a:p>
                    <a:p>
                      <a:pPr algn="l" fontAlgn="b"/>
                      <a:r>
                        <a:rPr lang="en-US" sz="1200" b="0" i="0" u="none" strike="noStrike" dirty="0">
                          <a:solidFill>
                            <a:srgbClr val="000000"/>
                          </a:solidFill>
                          <a:latin typeface="Roboto Light" pitchFamily="2" charset="0"/>
                          <a:ea typeface="Roboto Light" pitchFamily="2" charset="0"/>
                        </a:rPr>
                        <a:t>Lesotho</a:t>
                      </a:r>
                    </a:p>
                    <a:p>
                      <a:pPr algn="l" fontAlgn="b"/>
                      <a:r>
                        <a:rPr lang="en-US" sz="1200" b="0" i="0" u="none" strike="noStrike" dirty="0">
                          <a:solidFill>
                            <a:srgbClr val="000000"/>
                          </a:solidFill>
                          <a:latin typeface="Roboto Light" pitchFamily="2" charset="0"/>
                          <a:ea typeface="Roboto Light" pitchFamily="2" charset="0"/>
                        </a:rPr>
                        <a:t>Liberia</a:t>
                      </a:r>
                    </a:p>
                    <a:p>
                      <a:pPr marL="0" marR="0" indent="0" algn="l"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000000"/>
                          </a:solidFill>
                          <a:latin typeface="Roboto Light" pitchFamily="2" charset="0"/>
                          <a:ea typeface="Roboto Light" pitchFamily="2" charset="0"/>
                        </a:rPr>
                        <a:t>Madagascar</a:t>
                      </a:r>
                    </a:p>
                  </a:txBody>
                  <a:tcPr marL="9525" marR="9525" marT="9525"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B9B8"/>
                    </a:solidFill>
                  </a:tcPr>
                </a:tc>
                <a:tc>
                  <a:txBody>
                    <a:bodyPr/>
                    <a:lstStyle/>
                    <a:p>
                      <a:pPr algn="l" fontAlgn="b"/>
                      <a:r>
                        <a:rPr lang="en-US" sz="1200" b="0" i="0" u="none" strike="noStrike" dirty="0">
                          <a:solidFill>
                            <a:srgbClr val="000000"/>
                          </a:solidFill>
                          <a:latin typeface="Roboto Light" pitchFamily="2" charset="0"/>
                          <a:ea typeface="Roboto Light" pitchFamily="2" charset="0"/>
                        </a:rPr>
                        <a:t>Malawi</a:t>
                      </a:r>
                    </a:p>
                    <a:p>
                      <a:pPr algn="l" fontAlgn="b"/>
                      <a:r>
                        <a:rPr lang="en-US" sz="1200" b="0" i="0" u="none" strike="noStrike" dirty="0">
                          <a:solidFill>
                            <a:srgbClr val="000000"/>
                          </a:solidFill>
                          <a:latin typeface="Roboto Light" pitchFamily="2" charset="0"/>
                          <a:ea typeface="Roboto Light" pitchFamily="2" charset="0"/>
                        </a:rPr>
                        <a:t>Mali</a:t>
                      </a:r>
                    </a:p>
                    <a:p>
                      <a:pPr algn="l" fontAlgn="b"/>
                      <a:r>
                        <a:rPr lang="en-US" sz="1200" b="0" i="0" u="none" strike="noStrike" dirty="0">
                          <a:solidFill>
                            <a:srgbClr val="000000"/>
                          </a:solidFill>
                          <a:latin typeface="Roboto Light" pitchFamily="2" charset="0"/>
                          <a:ea typeface="Roboto Light" pitchFamily="2" charset="0"/>
                        </a:rPr>
                        <a:t>Mauritania</a:t>
                      </a:r>
                    </a:p>
                    <a:p>
                      <a:pPr algn="l" fontAlgn="b"/>
                      <a:r>
                        <a:rPr lang="en-US" sz="1200" b="0" i="0" u="none" strike="noStrike" dirty="0">
                          <a:solidFill>
                            <a:srgbClr val="000000"/>
                          </a:solidFill>
                          <a:latin typeface="Roboto Light" pitchFamily="2" charset="0"/>
                          <a:ea typeface="Roboto Light" pitchFamily="2" charset="0"/>
                        </a:rPr>
                        <a:t>Mozambique</a:t>
                      </a:r>
                    </a:p>
                    <a:p>
                      <a:pPr algn="l" fontAlgn="b"/>
                      <a:r>
                        <a:rPr lang="en-US" sz="1200" b="0" i="0" u="none" strike="noStrike" dirty="0">
                          <a:solidFill>
                            <a:srgbClr val="000000"/>
                          </a:solidFill>
                          <a:latin typeface="Roboto Light" pitchFamily="2" charset="0"/>
                          <a:ea typeface="Roboto Light" pitchFamily="2" charset="0"/>
                        </a:rPr>
                        <a:t>Nigeria</a:t>
                      </a:r>
                    </a:p>
                    <a:p>
                      <a:pPr algn="l" fontAlgn="b"/>
                      <a:r>
                        <a:rPr lang="en-US" sz="1200" b="0" i="0" u="none" strike="noStrike" dirty="0">
                          <a:solidFill>
                            <a:srgbClr val="000000"/>
                          </a:solidFill>
                          <a:latin typeface="Roboto Light" pitchFamily="2" charset="0"/>
                          <a:ea typeface="Roboto Light" pitchFamily="2" charset="0"/>
                        </a:rPr>
                        <a:t>Rwanda</a:t>
                      </a:r>
                    </a:p>
                    <a:p>
                      <a:pPr algn="l" fontAlgn="b"/>
                      <a:r>
                        <a:rPr lang="en-US" sz="1200" b="0" i="0" u="none" strike="noStrike" dirty="0">
                          <a:solidFill>
                            <a:srgbClr val="000000"/>
                          </a:solidFill>
                          <a:latin typeface="Roboto Light" pitchFamily="2" charset="0"/>
                          <a:ea typeface="Roboto Light" pitchFamily="2" charset="0"/>
                        </a:rPr>
                        <a:t>Senegal</a:t>
                      </a:r>
                    </a:p>
                    <a:p>
                      <a:pPr algn="l" fontAlgn="b"/>
                      <a:r>
                        <a:rPr lang="en-US" sz="1200" b="0" i="0" u="none" strike="noStrike" dirty="0">
                          <a:solidFill>
                            <a:srgbClr val="000000"/>
                          </a:solidFill>
                          <a:latin typeface="Roboto Light" pitchFamily="2" charset="0"/>
                          <a:ea typeface="Roboto Light" pitchFamily="2" charset="0"/>
                        </a:rPr>
                        <a:t>Tanzania</a:t>
                      </a:r>
                    </a:p>
                    <a:p>
                      <a:pPr algn="l" fontAlgn="b"/>
                      <a:r>
                        <a:rPr lang="en-US" sz="1200" b="1" i="0" u="none" strike="noStrike" dirty="0">
                          <a:solidFill>
                            <a:srgbClr val="000000"/>
                          </a:solidFill>
                          <a:highlight>
                            <a:srgbClr val="FFFF00"/>
                          </a:highlight>
                          <a:latin typeface="Roboto Light" pitchFamily="2" charset="0"/>
                          <a:ea typeface="Roboto Light" pitchFamily="2" charset="0"/>
                        </a:rPr>
                        <a:t>Uganda</a:t>
                      </a:r>
                    </a:p>
                    <a:p>
                      <a:pPr algn="l" fontAlgn="b"/>
                      <a:r>
                        <a:rPr lang="en-US" sz="1200" b="0" i="0" u="none" strike="noStrike" dirty="0">
                          <a:solidFill>
                            <a:srgbClr val="000000"/>
                          </a:solidFill>
                          <a:latin typeface="Roboto Light" pitchFamily="2" charset="0"/>
                          <a:ea typeface="Roboto Light" pitchFamily="2" charset="0"/>
                        </a:rPr>
                        <a:t>Zambia</a:t>
                      </a:r>
                    </a:p>
                    <a:p>
                      <a:pPr algn="l" fontAlgn="b"/>
                      <a:r>
                        <a:rPr lang="en-US" sz="1200" b="0" i="0" u="none" strike="noStrike" dirty="0">
                          <a:solidFill>
                            <a:srgbClr val="000000"/>
                          </a:solidFill>
                          <a:latin typeface="Roboto Light" pitchFamily="2" charset="0"/>
                          <a:ea typeface="Roboto Light" pitchFamily="2" charset="0"/>
                        </a:rPr>
                        <a:t>Zimbabwe</a:t>
                      </a:r>
                    </a:p>
                  </a:txBody>
                  <a:tcPr marL="9525" marR="9525" marT="9525"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B9B8"/>
                    </a:solidFill>
                  </a:tcPr>
                </a:tc>
                <a:extLst>
                  <a:ext uri="{0D108BD9-81ED-4DB2-BD59-A6C34878D82A}">
                    <a16:rowId xmlns:a16="http://schemas.microsoft.com/office/drawing/2014/main" val="10002"/>
                  </a:ext>
                </a:extLst>
              </a:tr>
              <a:tr h="143521">
                <a:tc>
                  <a:txBody>
                    <a:bodyPr/>
                    <a:lstStyle/>
                    <a:p>
                      <a:pPr algn="ctr" fontAlgn="b"/>
                      <a:r>
                        <a:rPr lang="en-US" sz="1200" b="1" i="0" u="none" strike="noStrike" dirty="0">
                          <a:solidFill>
                            <a:srgbClr val="002060"/>
                          </a:solidFill>
                          <a:latin typeface="Roboto Light" pitchFamily="2" charset="0"/>
                          <a:ea typeface="Roboto Light" pitchFamily="2" charset="0"/>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200" b="1" i="0" u="none" strike="noStrike" dirty="0">
                          <a:solidFill>
                            <a:srgbClr val="002060"/>
                          </a:solidFill>
                          <a:latin typeface="Roboto Light" pitchFamily="2" charset="0"/>
                          <a:ea typeface="Roboto Light" pitchFamily="2" charset="0"/>
                        </a:rPr>
                        <a:t>7</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gridSpan="2">
                  <a:txBody>
                    <a:bodyPr/>
                    <a:lstStyle/>
                    <a:p>
                      <a:pPr algn="ctr" fontAlgn="b"/>
                      <a:r>
                        <a:rPr lang="en-US" sz="1200" b="1" i="0" u="none" strike="noStrike" dirty="0">
                          <a:solidFill>
                            <a:srgbClr val="002060"/>
                          </a:solidFill>
                          <a:latin typeface="Roboto Light" pitchFamily="2" charset="0"/>
                          <a:ea typeface="Roboto Light" pitchFamily="2" charset="0"/>
                        </a:rPr>
                        <a:t>22</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extLst>
                  <a:ext uri="{0D108BD9-81ED-4DB2-BD59-A6C34878D82A}">
                    <a16:rowId xmlns:a16="http://schemas.microsoft.com/office/drawing/2014/main" val="10003"/>
                  </a:ext>
                </a:extLst>
              </a:tr>
            </a:tbl>
          </a:graphicData>
        </a:graphic>
      </p:graphicFrame>
      <p:graphicFrame>
        <p:nvGraphicFramePr>
          <p:cNvPr id="9" name="4 Tabla 3 clusters ict + educ">
            <a:extLst>
              <a:ext uri="{FF2B5EF4-FFF2-40B4-BE49-F238E27FC236}">
                <a16:creationId xmlns:a16="http://schemas.microsoft.com/office/drawing/2014/main" id="{F7617E95-60BD-F241-A5D6-3FE5D1151F70}"/>
              </a:ext>
            </a:extLst>
          </p:cNvPr>
          <p:cNvGraphicFramePr>
            <a:graphicFrameLocks noGrp="1"/>
          </p:cNvGraphicFramePr>
          <p:nvPr>
            <p:extLst>
              <p:ext uri="{D42A27DB-BD31-4B8C-83A1-F6EECF244321}">
                <p14:modId xmlns:p14="http://schemas.microsoft.com/office/powerpoint/2010/main" val="3459796133"/>
              </p:ext>
            </p:extLst>
          </p:nvPr>
        </p:nvGraphicFramePr>
        <p:xfrm>
          <a:off x="6339710" y="2738068"/>
          <a:ext cx="5157072" cy="3086807"/>
        </p:xfrm>
        <a:graphic>
          <a:graphicData uri="http://schemas.openxmlformats.org/drawingml/2006/table">
            <a:tbl>
              <a:tblPr/>
              <a:tblGrid>
                <a:gridCol w="1719024">
                  <a:extLst>
                    <a:ext uri="{9D8B030D-6E8A-4147-A177-3AD203B41FA5}">
                      <a16:colId xmlns:a16="http://schemas.microsoft.com/office/drawing/2014/main" val="20000"/>
                    </a:ext>
                  </a:extLst>
                </a:gridCol>
                <a:gridCol w="1719024">
                  <a:extLst>
                    <a:ext uri="{9D8B030D-6E8A-4147-A177-3AD203B41FA5}">
                      <a16:colId xmlns:a16="http://schemas.microsoft.com/office/drawing/2014/main" val="20001"/>
                    </a:ext>
                  </a:extLst>
                </a:gridCol>
                <a:gridCol w="1719024">
                  <a:extLst>
                    <a:ext uri="{9D8B030D-6E8A-4147-A177-3AD203B41FA5}">
                      <a16:colId xmlns:a16="http://schemas.microsoft.com/office/drawing/2014/main" val="20002"/>
                    </a:ext>
                  </a:extLst>
                </a:gridCol>
              </a:tblGrid>
              <a:tr h="111953">
                <a:tc gridSpan="3">
                  <a:txBody>
                    <a:bodyPr/>
                    <a:lstStyle/>
                    <a:p>
                      <a:pPr algn="ctr" fontAlgn="b"/>
                      <a:r>
                        <a:rPr lang="en-US" sz="1200" b="0" i="0" u="none" strike="noStrike" dirty="0">
                          <a:solidFill>
                            <a:srgbClr val="000000"/>
                          </a:solidFill>
                          <a:latin typeface="Roboto Light" pitchFamily="2" charset="0"/>
                          <a:ea typeface="Roboto Light" pitchFamily="2" charset="0"/>
                        </a:rPr>
                        <a:t>3 Clusters using 11 ICT indicators and 4 education indicators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l" fontAlgn="b"/>
                      <a:endParaRPr lang="en-US" sz="1200" b="0" i="0" u="none" strike="noStrike" dirty="0">
                        <a:solidFill>
                          <a:srgbClr val="000000"/>
                        </a:solidFill>
                        <a:latin typeface="Roboto Light" pitchFamily="2" charset="0"/>
                        <a:ea typeface="Roboto Light" pitchFamily="2"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1953">
                <a:tc>
                  <a:txBody>
                    <a:bodyPr/>
                    <a:lstStyle/>
                    <a:p>
                      <a:pPr algn="ctr" fontAlgn="ctr"/>
                      <a:r>
                        <a:rPr lang="en-US" sz="1200" b="0" i="0" u="none" strike="noStrike" dirty="0">
                          <a:solidFill>
                            <a:srgbClr val="000000"/>
                          </a:solidFill>
                          <a:latin typeface="Roboto Light" pitchFamily="2" charset="0"/>
                          <a:ea typeface="Roboto Light" pitchFamily="2" charset="0"/>
                        </a:rPr>
                        <a:t>Most Prepared</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fontAlgn="ctr"/>
                      <a:r>
                        <a:rPr lang="en-US" sz="1200" b="0" i="0" u="none" strike="noStrike" dirty="0">
                          <a:solidFill>
                            <a:srgbClr val="000000"/>
                          </a:solidFill>
                          <a:latin typeface="Roboto Light" pitchFamily="2" charset="0"/>
                          <a:ea typeface="Roboto Light" pitchFamily="2" charset="0"/>
                        </a:rPr>
                        <a:t>Average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200" b="0" i="0" u="none" strike="noStrike" dirty="0">
                          <a:solidFill>
                            <a:srgbClr val="000000"/>
                          </a:solidFill>
                          <a:latin typeface="Roboto Light" pitchFamily="2" charset="0"/>
                          <a:ea typeface="Roboto Light" pitchFamily="2" charset="0"/>
                        </a:rPr>
                        <a:t>Least Prepared</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B9B8"/>
                    </a:solidFill>
                  </a:tcPr>
                </a:tc>
                <a:extLst>
                  <a:ext uri="{0D108BD9-81ED-4DB2-BD59-A6C34878D82A}">
                    <a16:rowId xmlns:a16="http://schemas.microsoft.com/office/drawing/2014/main" val="10001"/>
                  </a:ext>
                </a:extLst>
              </a:tr>
              <a:tr h="2509592">
                <a:tc>
                  <a:txBody>
                    <a:bodyPr/>
                    <a:lstStyle/>
                    <a:p>
                      <a:pPr algn="l" fontAlgn="b"/>
                      <a:r>
                        <a:rPr lang="en-US" sz="1200" b="0" i="0" u="none" strike="noStrike" dirty="0">
                          <a:solidFill>
                            <a:srgbClr val="000000"/>
                          </a:solidFill>
                          <a:latin typeface="Roboto Light" pitchFamily="2" charset="0"/>
                          <a:ea typeface="Roboto Light" pitchFamily="2" charset="0"/>
                        </a:rPr>
                        <a:t>Botswana</a:t>
                      </a:r>
                    </a:p>
                    <a:p>
                      <a:pPr algn="l" fontAlgn="b"/>
                      <a:r>
                        <a:rPr lang="en-US" sz="1200" b="0" i="0" u="none" strike="noStrike" dirty="0">
                          <a:solidFill>
                            <a:srgbClr val="000000"/>
                          </a:solidFill>
                          <a:latin typeface="Roboto Light" pitchFamily="2" charset="0"/>
                          <a:ea typeface="Roboto Light" pitchFamily="2" charset="0"/>
                        </a:rPr>
                        <a:t>Ghana</a:t>
                      </a:r>
                    </a:p>
                    <a:p>
                      <a:pPr algn="l" fontAlgn="b"/>
                      <a:r>
                        <a:rPr lang="en-US" sz="1200" b="0" i="0" u="none" strike="noStrike" dirty="0">
                          <a:solidFill>
                            <a:srgbClr val="000000"/>
                          </a:solidFill>
                          <a:latin typeface="Roboto Light" pitchFamily="2" charset="0"/>
                          <a:ea typeface="Roboto Light" pitchFamily="2" charset="0"/>
                        </a:rPr>
                        <a:t>Kenya</a:t>
                      </a:r>
                    </a:p>
                    <a:p>
                      <a:pPr algn="l" fontAlgn="b"/>
                      <a:r>
                        <a:rPr lang="en-US" sz="1200" b="0" i="0" u="none" strike="noStrike" dirty="0">
                          <a:solidFill>
                            <a:srgbClr val="000000"/>
                          </a:solidFill>
                          <a:latin typeface="Roboto Light" pitchFamily="2" charset="0"/>
                          <a:ea typeface="Roboto Light" pitchFamily="2" charset="0"/>
                        </a:rPr>
                        <a:t>Mauritius</a:t>
                      </a:r>
                    </a:p>
                    <a:p>
                      <a:pPr algn="l" fontAlgn="b"/>
                      <a:r>
                        <a:rPr lang="en-US" sz="1200" b="0" i="0" u="none" strike="noStrike" dirty="0">
                          <a:solidFill>
                            <a:srgbClr val="000000"/>
                          </a:solidFill>
                          <a:latin typeface="Roboto Light" pitchFamily="2" charset="0"/>
                          <a:ea typeface="Roboto Light" pitchFamily="2" charset="0"/>
                        </a:rPr>
                        <a:t>Namibia </a:t>
                      </a:r>
                    </a:p>
                    <a:p>
                      <a:pPr marL="0" marR="0" indent="0" algn="l" defTabSz="914400" rtl="0" eaLnBrk="1" fontAlgn="b" latinLnBrk="0" hangingPunct="1">
                        <a:lnSpc>
                          <a:spcPct val="100000"/>
                        </a:lnSpc>
                        <a:spcBef>
                          <a:spcPts val="0"/>
                        </a:spcBef>
                        <a:spcAft>
                          <a:spcPts val="0"/>
                        </a:spcAft>
                        <a:buClrTx/>
                        <a:buSzTx/>
                        <a:buFontTx/>
                        <a:buNone/>
                        <a:tabLst/>
                        <a:defRPr/>
                      </a:pPr>
                      <a:r>
                        <a:rPr lang="en-US" sz="1200" b="1" i="0" u="none" strike="noStrike" dirty="0">
                          <a:solidFill>
                            <a:schemeClr val="tx1"/>
                          </a:solidFill>
                          <a:latin typeface="Roboto Light" pitchFamily="2" charset="0"/>
                          <a:ea typeface="Roboto Light" pitchFamily="2" charset="0"/>
                        </a:rPr>
                        <a:t>South Africa</a:t>
                      </a:r>
                      <a:r>
                        <a:rPr lang="en-US" sz="1200" b="0" i="0" u="none" strike="noStrike" dirty="0">
                          <a:solidFill>
                            <a:schemeClr val="tx1"/>
                          </a:solidFill>
                          <a:latin typeface="Roboto Light" pitchFamily="2" charset="0"/>
                          <a:ea typeface="Roboto Light" pitchFamily="2" charset="0"/>
                        </a:rPr>
                        <a:t> </a:t>
                      </a:r>
                    </a:p>
                  </a:txBody>
                  <a:tcPr marL="9525" marR="9525" marT="9525"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200" b="1" i="0" u="none" strike="noStrike" dirty="0">
                          <a:solidFill>
                            <a:srgbClr val="002060"/>
                          </a:solidFill>
                          <a:latin typeface="Roboto Light" pitchFamily="2" charset="0"/>
                          <a:ea typeface="Roboto Light" pitchFamily="2" charset="0"/>
                        </a:rPr>
                        <a:t>Benin</a:t>
                      </a:r>
                    </a:p>
                    <a:p>
                      <a:pPr marL="0" marR="0" indent="0" algn="l" defTabSz="914400" rtl="0" eaLnBrk="1" fontAlgn="b" latinLnBrk="0" hangingPunct="1">
                        <a:lnSpc>
                          <a:spcPct val="100000"/>
                        </a:lnSpc>
                        <a:spcBef>
                          <a:spcPts val="0"/>
                        </a:spcBef>
                        <a:spcAft>
                          <a:spcPts val="0"/>
                        </a:spcAft>
                        <a:buClrTx/>
                        <a:buSzTx/>
                        <a:buFontTx/>
                        <a:buNone/>
                        <a:tabLst/>
                        <a:defRPr/>
                      </a:pPr>
                      <a:r>
                        <a:rPr lang="en-US" sz="1200" b="1" i="0" u="none" strike="noStrike" dirty="0">
                          <a:solidFill>
                            <a:srgbClr val="002060"/>
                          </a:solidFill>
                          <a:latin typeface="Roboto Light" pitchFamily="2" charset="0"/>
                          <a:ea typeface="Roboto Light" pitchFamily="2" charset="0"/>
                        </a:rPr>
                        <a:t>Burkina Faso</a:t>
                      </a:r>
                    </a:p>
                    <a:p>
                      <a:pPr marL="0" marR="0" indent="0" algn="l" defTabSz="914400" rtl="0" eaLnBrk="1" fontAlgn="b" latinLnBrk="0" hangingPunct="1">
                        <a:lnSpc>
                          <a:spcPct val="100000"/>
                        </a:lnSpc>
                        <a:spcBef>
                          <a:spcPts val="0"/>
                        </a:spcBef>
                        <a:spcAft>
                          <a:spcPts val="0"/>
                        </a:spcAft>
                        <a:buClrTx/>
                        <a:buSzTx/>
                        <a:buFontTx/>
                        <a:buNone/>
                        <a:tabLst/>
                        <a:defRPr/>
                      </a:pPr>
                      <a:r>
                        <a:rPr lang="en-US" sz="1200" b="1" i="0" u="none" strike="noStrike" dirty="0">
                          <a:solidFill>
                            <a:srgbClr val="002060"/>
                          </a:solidFill>
                          <a:latin typeface="Roboto Light" pitchFamily="2" charset="0"/>
                          <a:ea typeface="Roboto Light" pitchFamily="2" charset="0"/>
                        </a:rPr>
                        <a:t>Cameroon</a:t>
                      </a:r>
                    </a:p>
                    <a:p>
                      <a:pPr marL="0" marR="0" indent="0" algn="l" defTabSz="914400" rtl="0" eaLnBrk="1" fontAlgn="b" latinLnBrk="0" hangingPunct="1">
                        <a:lnSpc>
                          <a:spcPct val="100000"/>
                        </a:lnSpc>
                        <a:spcBef>
                          <a:spcPts val="0"/>
                        </a:spcBef>
                        <a:spcAft>
                          <a:spcPts val="0"/>
                        </a:spcAft>
                        <a:buClrTx/>
                        <a:buSzTx/>
                        <a:buFontTx/>
                        <a:buNone/>
                        <a:tabLst/>
                        <a:defRPr/>
                      </a:pPr>
                      <a:r>
                        <a:rPr lang="en-US" sz="1200" b="1" i="0" u="none" strike="noStrike" dirty="0">
                          <a:solidFill>
                            <a:schemeClr val="tx1"/>
                          </a:solidFill>
                          <a:latin typeface="Roboto Light" pitchFamily="2" charset="0"/>
                          <a:ea typeface="Roboto Light" pitchFamily="2" charset="0"/>
                        </a:rPr>
                        <a:t>Cote d'Ivoire</a:t>
                      </a:r>
                    </a:p>
                    <a:p>
                      <a:pPr marL="0" marR="0" indent="0" algn="l" defTabSz="914400" rtl="0" eaLnBrk="1" fontAlgn="b" latinLnBrk="0" hangingPunct="1">
                        <a:lnSpc>
                          <a:spcPct val="100000"/>
                        </a:lnSpc>
                        <a:spcBef>
                          <a:spcPts val="0"/>
                        </a:spcBef>
                        <a:spcAft>
                          <a:spcPts val="0"/>
                        </a:spcAft>
                        <a:buClrTx/>
                        <a:buSzTx/>
                        <a:buFontTx/>
                        <a:buNone/>
                        <a:tabLst/>
                        <a:defRPr/>
                      </a:pPr>
                      <a:r>
                        <a:rPr lang="en-US" sz="1200" b="1" i="0" u="none" strike="noStrike" dirty="0">
                          <a:solidFill>
                            <a:srgbClr val="002060"/>
                          </a:solidFill>
                          <a:latin typeface="Roboto Light" pitchFamily="2" charset="0"/>
                          <a:ea typeface="Roboto Light" pitchFamily="2" charset="0"/>
                        </a:rPr>
                        <a:t>Guinea</a:t>
                      </a:r>
                    </a:p>
                    <a:p>
                      <a:pPr algn="l" fontAlgn="b"/>
                      <a:r>
                        <a:rPr lang="en-US" sz="1200" b="1" i="0" u="none" strike="noStrike" dirty="0">
                          <a:solidFill>
                            <a:srgbClr val="002060"/>
                          </a:solidFill>
                          <a:latin typeface="Roboto Light" pitchFamily="2" charset="0"/>
                          <a:ea typeface="Roboto Light" pitchFamily="2" charset="0"/>
                        </a:rPr>
                        <a:t>Lesotho</a:t>
                      </a:r>
                    </a:p>
                    <a:p>
                      <a:pPr algn="l" fontAlgn="b"/>
                      <a:r>
                        <a:rPr lang="en-US" sz="1200" b="1" i="0" u="none" strike="noStrike" dirty="0">
                          <a:solidFill>
                            <a:srgbClr val="002060"/>
                          </a:solidFill>
                          <a:latin typeface="Roboto Light" pitchFamily="2" charset="0"/>
                          <a:ea typeface="Roboto Light" pitchFamily="2" charset="0"/>
                        </a:rPr>
                        <a:t>Rwanda</a:t>
                      </a:r>
                    </a:p>
                    <a:p>
                      <a:pPr algn="l" fontAlgn="b"/>
                      <a:r>
                        <a:rPr lang="en-US" sz="1200" b="1" i="0" u="none" strike="noStrike" dirty="0">
                          <a:solidFill>
                            <a:srgbClr val="002060"/>
                          </a:solidFill>
                          <a:latin typeface="Roboto Light" pitchFamily="2" charset="0"/>
                          <a:ea typeface="Roboto Light" pitchFamily="2" charset="0"/>
                        </a:rPr>
                        <a:t>Tanzania</a:t>
                      </a:r>
                    </a:p>
                    <a:p>
                      <a:pPr algn="l" fontAlgn="b"/>
                      <a:r>
                        <a:rPr lang="en-US" sz="1200" b="1" i="0" u="none" strike="noStrike" dirty="0">
                          <a:solidFill>
                            <a:srgbClr val="002060"/>
                          </a:solidFill>
                          <a:highlight>
                            <a:srgbClr val="FFFF00"/>
                          </a:highlight>
                          <a:latin typeface="Roboto Light" pitchFamily="2" charset="0"/>
                          <a:ea typeface="Roboto Light" pitchFamily="2" charset="0"/>
                        </a:rPr>
                        <a:t>Uganda</a:t>
                      </a:r>
                    </a:p>
                    <a:p>
                      <a:pPr algn="l" fontAlgn="b"/>
                      <a:r>
                        <a:rPr lang="en-US" sz="1200" b="1" i="0" u="none" strike="noStrike" dirty="0">
                          <a:solidFill>
                            <a:srgbClr val="002060"/>
                          </a:solidFill>
                          <a:latin typeface="Roboto Light" pitchFamily="2" charset="0"/>
                          <a:ea typeface="Roboto Light" pitchFamily="2" charset="0"/>
                        </a:rPr>
                        <a:t>Mauritania</a:t>
                      </a:r>
                    </a:p>
                    <a:p>
                      <a:pPr algn="l" fontAlgn="b"/>
                      <a:r>
                        <a:rPr lang="en-US" sz="1200" b="1" i="0" u="none" strike="noStrike" dirty="0">
                          <a:solidFill>
                            <a:srgbClr val="002060"/>
                          </a:solidFill>
                          <a:latin typeface="Roboto Light" pitchFamily="2" charset="0"/>
                          <a:ea typeface="Roboto Light" pitchFamily="2" charset="0"/>
                        </a:rPr>
                        <a:t>Mali</a:t>
                      </a:r>
                    </a:p>
                    <a:p>
                      <a:pPr algn="l" fontAlgn="b"/>
                      <a:r>
                        <a:rPr lang="en-US" sz="1200" b="1" i="0" u="none" strike="noStrike" dirty="0">
                          <a:solidFill>
                            <a:srgbClr val="002060"/>
                          </a:solidFill>
                          <a:latin typeface="Roboto Light" pitchFamily="2" charset="0"/>
                          <a:ea typeface="Roboto Light" pitchFamily="2" charset="0"/>
                        </a:rPr>
                        <a:t>Senegal</a:t>
                      </a:r>
                    </a:p>
                    <a:p>
                      <a:pPr marL="0" marR="0" indent="0" algn="l" defTabSz="914400" rtl="0" eaLnBrk="1" fontAlgn="b" latinLnBrk="0" hangingPunct="1">
                        <a:lnSpc>
                          <a:spcPct val="100000"/>
                        </a:lnSpc>
                        <a:spcBef>
                          <a:spcPts val="0"/>
                        </a:spcBef>
                        <a:spcAft>
                          <a:spcPts val="0"/>
                        </a:spcAft>
                        <a:buClrTx/>
                        <a:buSzTx/>
                        <a:buFontTx/>
                        <a:buNone/>
                        <a:tabLst/>
                        <a:defRPr/>
                      </a:pPr>
                      <a:r>
                        <a:rPr lang="en-US" sz="1200" b="1" i="0" u="none" strike="noStrike" dirty="0">
                          <a:solidFill>
                            <a:srgbClr val="002060"/>
                          </a:solidFill>
                          <a:latin typeface="Roboto Light" pitchFamily="2" charset="0"/>
                          <a:ea typeface="Roboto Light" pitchFamily="2" charset="0"/>
                        </a:rPr>
                        <a:t>Zimbabwe</a:t>
                      </a:r>
                    </a:p>
                  </a:txBody>
                  <a:tcPr marL="9525" marR="9525" marT="9525"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l" fontAlgn="b"/>
                      <a:r>
                        <a:rPr lang="en-US" sz="1200" b="0" i="0" u="none" strike="noStrike" dirty="0">
                          <a:solidFill>
                            <a:srgbClr val="000000"/>
                          </a:solidFill>
                          <a:latin typeface="Roboto Light" pitchFamily="2" charset="0"/>
                          <a:ea typeface="Roboto Light" pitchFamily="2" charset="0"/>
                        </a:rPr>
                        <a:t>Angola</a:t>
                      </a:r>
                    </a:p>
                    <a:p>
                      <a:pPr algn="l" fontAlgn="b"/>
                      <a:r>
                        <a:rPr lang="en-US" sz="1200" b="0" i="0" u="none" strike="noStrike" dirty="0">
                          <a:solidFill>
                            <a:srgbClr val="000000"/>
                          </a:solidFill>
                          <a:latin typeface="Roboto Light" pitchFamily="2" charset="0"/>
                          <a:ea typeface="Roboto Light" pitchFamily="2" charset="0"/>
                        </a:rPr>
                        <a:t>Burundi</a:t>
                      </a:r>
                    </a:p>
                    <a:p>
                      <a:pPr marL="0" marR="0" indent="0" algn="l"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000000"/>
                          </a:solidFill>
                          <a:latin typeface="Roboto Light" pitchFamily="2" charset="0"/>
                          <a:ea typeface="Roboto Light" pitchFamily="2" charset="0"/>
                        </a:rPr>
                        <a:t>Chad</a:t>
                      </a:r>
                    </a:p>
                    <a:p>
                      <a:pPr algn="l" fontAlgn="b"/>
                      <a:r>
                        <a:rPr lang="en-US" sz="1200" b="0" i="0" u="none" strike="noStrike" dirty="0">
                          <a:solidFill>
                            <a:srgbClr val="000000"/>
                          </a:solidFill>
                          <a:latin typeface="Roboto Light" pitchFamily="2" charset="0"/>
                          <a:ea typeface="Roboto Light" pitchFamily="2" charset="0"/>
                        </a:rPr>
                        <a:t>Ethiopia</a:t>
                      </a:r>
                    </a:p>
                    <a:p>
                      <a:pPr algn="l" fontAlgn="b"/>
                      <a:r>
                        <a:rPr lang="en-US" sz="1200" b="0" i="0" u="none" strike="noStrike" dirty="0">
                          <a:solidFill>
                            <a:srgbClr val="000000"/>
                          </a:solidFill>
                          <a:latin typeface="Roboto Light" pitchFamily="2" charset="0"/>
                          <a:ea typeface="Roboto Light" pitchFamily="2" charset="0"/>
                        </a:rPr>
                        <a:t>Madagascar</a:t>
                      </a:r>
                    </a:p>
                    <a:p>
                      <a:pPr marL="0" marR="0" indent="0" algn="l"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000000"/>
                          </a:solidFill>
                          <a:latin typeface="Roboto Light" pitchFamily="2" charset="0"/>
                          <a:ea typeface="Roboto Light" pitchFamily="2" charset="0"/>
                        </a:rPr>
                        <a:t>Malawi</a:t>
                      </a:r>
                    </a:p>
                    <a:p>
                      <a:pPr algn="l" fontAlgn="b"/>
                      <a:r>
                        <a:rPr lang="en-US" sz="1200" b="0" i="0" u="none" strike="noStrike" dirty="0">
                          <a:solidFill>
                            <a:srgbClr val="000000"/>
                          </a:solidFill>
                          <a:latin typeface="Roboto Light" pitchFamily="2" charset="0"/>
                          <a:ea typeface="Roboto Light" pitchFamily="2" charset="0"/>
                        </a:rPr>
                        <a:t>Mozambique</a:t>
                      </a:r>
                    </a:p>
                    <a:p>
                      <a:pPr algn="l" fontAlgn="b"/>
                      <a:r>
                        <a:rPr lang="en-US" sz="1200" b="0" i="0" u="none" strike="noStrike" dirty="0">
                          <a:solidFill>
                            <a:srgbClr val="000000"/>
                          </a:solidFill>
                          <a:latin typeface="Roboto Light" pitchFamily="2" charset="0"/>
                          <a:ea typeface="Roboto Light" pitchFamily="2" charset="0"/>
                        </a:rPr>
                        <a:t>Nigeria</a:t>
                      </a:r>
                    </a:p>
                    <a:p>
                      <a:pPr algn="l" fontAlgn="b"/>
                      <a:r>
                        <a:rPr lang="en-US" sz="1200" b="0" i="0" u="none" strike="noStrike" dirty="0">
                          <a:solidFill>
                            <a:srgbClr val="000000"/>
                          </a:solidFill>
                          <a:latin typeface="Roboto Light" pitchFamily="2" charset="0"/>
                          <a:ea typeface="Roboto Light" pitchFamily="2" charset="0"/>
                        </a:rPr>
                        <a:t>Liberia</a:t>
                      </a:r>
                    </a:p>
                  </a:txBody>
                  <a:tcPr marL="9525" marR="9525" marT="9525"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B9B8"/>
                    </a:solidFill>
                  </a:tcPr>
                </a:tc>
                <a:extLst>
                  <a:ext uri="{0D108BD9-81ED-4DB2-BD59-A6C34878D82A}">
                    <a16:rowId xmlns:a16="http://schemas.microsoft.com/office/drawing/2014/main" val="10002"/>
                  </a:ext>
                </a:extLst>
              </a:tr>
              <a:tr h="111953">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200" b="1" i="0" u="none" strike="noStrike" dirty="0">
                          <a:solidFill>
                            <a:srgbClr val="002060"/>
                          </a:solidFill>
                          <a:latin typeface="Roboto Light" pitchFamily="2" charset="0"/>
                          <a:ea typeface="Roboto Light" pitchFamily="2" charset="0"/>
                        </a:rPr>
                        <a:t>6</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200" b="1" i="0" u="none" strike="noStrike" dirty="0">
                          <a:solidFill>
                            <a:srgbClr val="002060"/>
                          </a:solidFill>
                          <a:latin typeface="Roboto Light" pitchFamily="2" charset="0"/>
                          <a:ea typeface="Roboto Light" pitchFamily="2" charset="0"/>
                        </a:rPr>
                        <a:t>13</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200" b="1" i="0" u="none" strike="noStrike" dirty="0">
                          <a:solidFill>
                            <a:srgbClr val="002060"/>
                          </a:solidFill>
                          <a:latin typeface="Roboto Light" pitchFamily="2" charset="0"/>
                          <a:ea typeface="Roboto Light" pitchFamily="2" charset="0"/>
                        </a:rPr>
                        <a:t>9</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extLst>
                  <a:ext uri="{0D108BD9-81ED-4DB2-BD59-A6C34878D82A}">
                    <a16:rowId xmlns:a16="http://schemas.microsoft.com/office/drawing/2014/main" val="10003"/>
                  </a:ext>
                </a:extLst>
              </a:tr>
            </a:tbl>
          </a:graphicData>
        </a:graphic>
      </p:graphicFrame>
      <p:sp>
        <p:nvSpPr>
          <p:cNvPr id="11" name="Rectangle 10">
            <a:extLst>
              <a:ext uri="{FF2B5EF4-FFF2-40B4-BE49-F238E27FC236}">
                <a16:creationId xmlns:a16="http://schemas.microsoft.com/office/drawing/2014/main" id="{3E8DBA50-284E-0545-A974-2037490D2E34}"/>
              </a:ext>
            </a:extLst>
          </p:cNvPr>
          <p:cNvSpPr/>
          <p:nvPr/>
        </p:nvSpPr>
        <p:spPr>
          <a:xfrm>
            <a:off x="-1" y="1"/>
            <a:ext cx="45719" cy="1171366"/>
          </a:xfrm>
          <a:prstGeom prst="rect">
            <a:avLst/>
          </a:prstGeom>
          <a:solidFill>
            <a:srgbClr val="292B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891A377-D0BC-0B4D-B242-DCDE80AA6A07}"/>
              </a:ext>
            </a:extLst>
          </p:cNvPr>
          <p:cNvSpPr txBox="1"/>
          <p:nvPr/>
        </p:nvSpPr>
        <p:spPr>
          <a:xfrm>
            <a:off x="151727" y="222776"/>
            <a:ext cx="2928357" cy="830997"/>
          </a:xfrm>
          <a:prstGeom prst="rect">
            <a:avLst/>
          </a:prstGeom>
          <a:noFill/>
        </p:spPr>
        <p:txBody>
          <a:bodyPr wrap="square" rtlCol="0">
            <a:spAutoFit/>
          </a:bodyPr>
          <a:lstStyle/>
          <a:p>
            <a:r>
              <a:rPr lang="en-GB" sz="2400" b="1" dirty="0">
                <a:solidFill>
                  <a:srgbClr val="292B5B"/>
                </a:solidFill>
                <a:latin typeface="Sinkin Sans 700" pitchFamily="2" charset="77"/>
              </a:rPr>
              <a:t>COUNTRY CLUSTERING</a:t>
            </a:r>
            <a:endParaRPr lang="en-GB" sz="2400" dirty="0">
              <a:solidFill>
                <a:srgbClr val="292B5B"/>
              </a:solidFill>
              <a:latin typeface="Sinkin Sans 400" pitchFamily="2" charset="77"/>
            </a:endParaRPr>
          </a:p>
        </p:txBody>
      </p:sp>
    </p:spTree>
    <p:extLst>
      <p:ext uri="{BB962C8B-B14F-4D97-AF65-F5344CB8AC3E}">
        <p14:creationId xmlns:p14="http://schemas.microsoft.com/office/powerpoint/2010/main" val="2580036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1 Gráfico"/>
          <p:cNvGraphicFramePr/>
          <p:nvPr>
            <p:extLst/>
          </p:nvPr>
        </p:nvGraphicFramePr>
        <p:xfrm>
          <a:off x="585628" y="1743100"/>
          <a:ext cx="10945743" cy="4830535"/>
        </p:xfrm>
        <a:graphic>
          <a:graphicData uri="http://schemas.openxmlformats.org/drawingml/2006/chart">
            <c:chart xmlns:c="http://schemas.openxmlformats.org/drawingml/2006/chart" xmlns:r="http://schemas.openxmlformats.org/officeDocument/2006/relationships" r:id="rId3"/>
          </a:graphicData>
        </a:graphic>
      </p:graphicFrame>
      <p:sp>
        <p:nvSpPr>
          <p:cNvPr id="6" name="5 CuadroTexto"/>
          <p:cNvSpPr txBox="1"/>
          <p:nvPr/>
        </p:nvSpPr>
        <p:spPr>
          <a:xfrm>
            <a:off x="2255772" y="1132931"/>
            <a:ext cx="2133600"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oboto" pitchFamily="2" charset="0"/>
                <a:ea typeface="Roboto" pitchFamily="2" charset="0"/>
                <a:cs typeface="Arial" panose="020B0604020202020204" pitchFamily="34" charset="0"/>
              </a:rPr>
              <a:t>Outlier:</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oboto" pitchFamily="2" charset="0"/>
                <a:ea typeface="Roboto" pitchFamily="2" charset="0"/>
                <a:cs typeface="Arial" panose="020B0604020202020204" pitchFamily="34" charset="0"/>
              </a:rPr>
              <a:t>South Africa: ~150kb/s</a:t>
            </a:r>
          </a:p>
        </p:txBody>
      </p:sp>
      <p:sp>
        <p:nvSpPr>
          <p:cNvPr id="7" name="6 Elipse"/>
          <p:cNvSpPr/>
          <p:nvPr/>
        </p:nvSpPr>
        <p:spPr>
          <a:xfrm>
            <a:off x="3493448" y="1219880"/>
            <a:ext cx="137160" cy="13716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TextBox 8">
            <a:extLst>
              <a:ext uri="{FF2B5EF4-FFF2-40B4-BE49-F238E27FC236}">
                <a16:creationId xmlns:a16="http://schemas.microsoft.com/office/drawing/2014/main" id="{5291301D-EDF6-0242-8202-BEB87CE2781A}"/>
              </a:ext>
            </a:extLst>
          </p:cNvPr>
          <p:cNvSpPr txBox="1"/>
          <p:nvPr/>
        </p:nvSpPr>
        <p:spPr>
          <a:xfrm>
            <a:off x="585628" y="143890"/>
            <a:ext cx="10911154" cy="830997"/>
          </a:xfrm>
          <a:prstGeom prst="rect">
            <a:avLst/>
          </a:prstGeom>
          <a:noFill/>
        </p:spPr>
        <p:txBody>
          <a:bodyPr wrap="square" rtlCol="0">
            <a:spAutoFit/>
          </a:bodyPr>
          <a:lstStyle/>
          <a:p>
            <a:r>
              <a:rPr lang="en-GB" sz="2400" b="1" dirty="0">
                <a:solidFill>
                  <a:srgbClr val="292B5B"/>
                </a:solidFill>
                <a:latin typeface="Sinkin Sans 700" pitchFamily="2" charset="77"/>
                <a:cs typeface="Arial" panose="020B0604020202020204" pitchFamily="34" charset="0"/>
              </a:rPr>
              <a:t>INTERNATIONAL INTERNET BANDWIDTH, </a:t>
            </a:r>
            <a:r>
              <a:rPr lang="en-GB" sz="2400" dirty="0">
                <a:solidFill>
                  <a:srgbClr val="292B5B"/>
                </a:solidFill>
                <a:latin typeface="Sinkin Sans 400" pitchFamily="2" charset="77"/>
                <a:cs typeface="Arial" panose="020B0604020202020204" pitchFamily="34" charset="0"/>
              </a:rPr>
              <a:t>KB/S PER USER -  COUNTRIES CLUSTERED BY ICT AND EDUCATION INDICATORS</a:t>
            </a:r>
            <a:endParaRPr lang="en-GB" sz="2400" dirty="0">
              <a:solidFill>
                <a:srgbClr val="292B5B"/>
              </a:solidFill>
              <a:latin typeface="Sinkin Sans 400" pitchFamily="2" charset="77"/>
            </a:endParaRPr>
          </a:p>
        </p:txBody>
      </p:sp>
      <p:sp>
        <p:nvSpPr>
          <p:cNvPr id="10" name="Rectangle 9">
            <a:extLst>
              <a:ext uri="{FF2B5EF4-FFF2-40B4-BE49-F238E27FC236}">
                <a16:creationId xmlns:a16="http://schemas.microsoft.com/office/drawing/2014/main" id="{F9D9F3C9-70F6-4247-BC43-97AEA4650F77}"/>
              </a:ext>
            </a:extLst>
          </p:cNvPr>
          <p:cNvSpPr/>
          <p:nvPr/>
        </p:nvSpPr>
        <p:spPr>
          <a:xfrm>
            <a:off x="-1" y="1"/>
            <a:ext cx="45719" cy="1171366"/>
          </a:xfrm>
          <a:prstGeom prst="rect">
            <a:avLst/>
          </a:prstGeom>
          <a:solidFill>
            <a:srgbClr val="292B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7273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1 Gráfico"/>
          <p:cNvGraphicFramePr/>
          <p:nvPr>
            <p:extLst/>
          </p:nvPr>
        </p:nvGraphicFramePr>
        <p:xfrm>
          <a:off x="597462" y="1080443"/>
          <a:ext cx="1089932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3045F5E5-6003-7B48-8FA2-39FE732057C9}"/>
              </a:ext>
            </a:extLst>
          </p:cNvPr>
          <p:cNvSpPr txBox="1"/>
          <p:nvPr/>
        </p:nvSpPr>
        <p:spPr>
          <a:xfrm>
            <a:off x="585628" y="143890"/>
            <a:ext cx="10911154" cy="830997"/>
          </a:xfrm>
          <a:prstGeom prst="rect">
            <a:avLst/>
          </a:prstGeom>
          <a:noFill/>
        </p:spPr>
        <p:txBody>
          <a:bodyPr wrap="square" rtlCol="0">
            <a:spAutoFit/>
          </a:bodyPr>
          <a:lstStyle/>
          <a:p>
            <a:r>
              <a:rPr lang="en-GB" sz="2400" b="1" dirty="0">
                <a:solidFill>
                  <a:srgbClr val="292B5B"/>
                </a:solidFill>
                <a:latin typeface="Sinkin Sans 700" pitchFamily="2" charset="77"/>
                <a:cs typeface="Arial" panose="020B0604020202020204" pitchFamily="34" charset="0"/>
              </a:rPr>
              <a:t>PRICE AS % OF GROSS NATIONAL INCOME PER CAPITA –</a:t>
            </a:r>
          </a:p>
          <a:p>
            <a:r>
              <a:rPr lang="en-GB" sz="2400" b="1" dirty="0">
                <a:solidFill>
                  <a:srgbClr val="292B5B"/>
                </a:solidFill>
                <a:latin typeface="Sinkin Sans 700" pitchFamily="2" charset="77"/>
                <a:cs typeface="Arial" panose="020B0604020202020204" pitchFamily="34" charset="0"/>
              </a:rPr>
              <a:t> </a:t>
            </a:r>
            <a:r>
              <a:rPr lang="en-GB" sz="2400" dirty="0">
                <a:solidFill>
                  <a:srgbClr val="292B5B"/>
                </a:solidFill>
                <a:latin typeface="Sinkin Sans 400" pitchFamily="2" charset="77"/>
                <a:cs typeface="Arial" panose="020B0604020202020204" pitchFamily="34" charset="0"/>
              </a:rPr>
              <a:t>AFFORDABILITY TARGET IS 2 %</a:t>
            </a:r>
            <a:endParaRPr lang="en-GB" sz="2400" dirty="0">
              <a:solidFill>
                <a:srgbClr val="292B5B"/>
              </a:solidFill>
              <a:latin typeface="Sinkin Sans 400" pitchFamily="2" charset="77"/>
            </a:endParaRPr>
          </a:p>
        </p:txBody>
      </p:sp>
      <p:sp>
        <p:nvSpPr>
          <p:cNvPr id="6" name="Rectangle 5">
            <a:extLst>
              <a:ext uri="{FF2B5EF4-FFF2-40B4-BE49-F238E27FC236}">
                <a16:creationId xmlns:a16="http://schemas.microsoft.com/office/drawing/2014/main" id="{087E3318-3B00-A942-940F-88AE62EDB545}"/>
              </a:ext>
            </a:extLst>
          </p:cNvPr>
          <p:cNvSpPr/>
          <p:nvPr/>
        </p:nvSpPr>
        <p:spPr>
          <a:xfrm>
            <a:off x="-1" y="1"/>
            <a:ext cx="45719" cy="1171366"/>
          </a:xfrm>
          <a:prstGeom prst="rect">
            <a:avLst/>
          </a:prstGeom>
          <a:solidFill>
            <a:srgbClr val="292B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738F68F-C77D-42BB-B6C8-1FAC2E7BC960}"/>
              </a:ext>
            </a:extLst>
          </p:cNvPr>
          <p:cNvSpPr txBox="1"/>
          <p:nvPr/>
        </p:nvSpPr>
        <p:spPr>
          <a:xfrm>
            <a:off x="10262976" y="143890"/>
            <a:ext cx="1929024" cy="830997"/>
          </a:xfrm>
          <a:prstGeom prst="rect">
            <a:avLst/>
          </a:prstGeom>
          <a:noFill/>
        </p:spPr>
        <p:txBody>
          <a:bodyPr wrap="square" rtlCol="0">
            <a:spAutoFit/>
          </a:bodyPr>
          <a:lstStyle/>
          <a:p>
            <a:r>
              <a:rPr lang="en-US" sz="1200" b="1" dirty="0">
                <a:solidFill>
                  <a:srgbClr val="FF0000"/>
                </a:solidFill>
              </a:rPr>
              <a:t>Not in graph: </a:t>
            </a:r>
          </a:p>
          <a:p>
            <a:r>
              <a:rPr lang="pt-BR" sz="1200" b="1" dirty="0">
                <a:solidFill>
                  <a:srgbClr val="FF0000"/>
                </a:solidFill>
              </a:rPr>
              <a:t>Congo, Dem. Rep. (44)</a:t>
            </a:r>
          </a:p>
          <a:p>
            <a:r>
              <a:rPr lang="pt-BR" sz="1200" b="1" dirty="0">
                <a:solidFill>
                  <a:srgbClr val="FF0000"/>
                </a:solidFill>
              </a:rPr>
              <a:t>Guinea-Bissau (103)</a:t>
            </a:r>
          </a:p>
          <a:p>
            <a:r>
              <a:rPr lang="pt-BR" sz="1200" b="1" dirty="0">
                <a:solidFill>
                  <a:srgbClr val="FF0000"/>
                </a:solidFill>
              </a:rPr>
              <a:t>Somalia	(130)</a:t>
            </a:r>
            <a:endParaRPr lang="en-US" sz="1200" b="1" dirty="0">
              <a:solidFill>
                <a:srgbClr val="FF0000"/>
              </a:solidFill>
            </a:endParaRPr>
          </a:p>
        </p:txBody>
      </p:sp>
    </p:spTree>
    <p:extLst>
      <p:ext uri="{BB962C8B-B14F-4D97-AF65-F5344CB8AC3E}">
        <p14:creationId xmlns:p14="http://schemas.microsoft.com/office/powerpoint/2010/main" val="3513386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3 Rectángulo"/>
          <p:cNvSpPr/>
          <p:nvPr/>
        </p:nvSpPr>
        <p:spPr>
          <a:xfrm>
            <a:off x="0" y="1"/>
            <a:ext cx="12192000" cy="461665"/>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2400" b="1" dirty="0">
                <a:solidFill>
                  <a:srgbClr val="292B5B"/>
                </a:solidFill>
                <a:latin typeface="Sinkin Sans 700" pitchFamily="2" charset="77"/>
              </a:rPr>
              <a:t>TERTIARY GROSS ENROLMENT RATIO, ca 2017 – </a:t>
            </a:r>
            <a:r>
              <a:rPr lang="en-US" sz="2400" dirty="0">
                <a:solidFill>
                  <a:srgbClr val="292B5B"/>
                </a:solidFill>
                <a:latin typeface="Sinkin Sans 400" pitchFamily="2" charset="77"/>
                <a:cs typeface="Arial" panose="020B0604020202020204" pitchFamily="34" charset="0"/>
              </a:rPr>
              <a:t>Median is 9 percent in SSA</a:t>
            </a:r>
            <a:endParaRPr lang="en-GB" sz="2400" dirty="0">
              <a:solidFill>
                <a:srgbClr val="292B5B"/>
              </a:solidFill>
              <a:latin typeface="Sinkin Sans 400" pitchFamily="2" charset="77"/>
              <a:cs typeface="Arial" panose="020B0604020202020204" pitchFamily="34" charset="0"/>
            </a:endParaRPr>
          </a:p>
        </p:txBody>
      </p:sp>
      <p:graphicFrame>
        <p:nvGraphicFramePr>
          <p:cNvPr id="5" name="1 Gráfico"/>
          <p:cNvGraphicFramePr/>
          <p:nvPr/>
        </p:nvGraphicFramePr>
        <p:xfrm>
          <a:off x="599044" y="521459"/>
          <a:ext cx="10972800" cy="5486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F79E7-1465-44A2-8209-FA6BA93966DD}"/>
              </a:ext>
            </a:extLst>
          </p:cNvPr>
          <p:cNvSpPr>
            <a:spLocks noGrp="1"/>
          </p:cNvSpPr>
          <p:nvPr>
            <p:ph type="title"/>
          </p:nvPr>
        </p:nvSpPr>
        <p:spPr/>
        <p:txBody>
          <a:bodyPr/>
          <a:lstStyle/>
          <a:p>
            <a:r>
              <a:rPr lang="en-US" dirty="0">
                <a:solidFill>
                  <a:schemeClr val="accent1"/>
                </a:solidFill>
              </a:rPr>
              <a:t>Outline</a:t>
            </a:r>
          </a:p>
        </p:txBody>
      </p:sp>
      <p:sp>
        <p:nvSpPr>
          <p:cNvPr id="3" name="Content Placeholder 2">
            <a:extLst>
              <a:ext uri="{FF2B5EF4-FFF2-40B4-BE49-F238E27FC236}">
                <a16:creationId xmlns:a16="http://schemas.microsoft.com/office/drawing/2014/main" id="{24B0C897-282B-4342-95C6-39BE55A0B754}"/>
              </a:ext>
            </a:extLst>
          </p:cNvPr>
          <p:cNvSpPr>
            <a:spLocks noGrp="1"/>
          </p:cNvSpPr>
          <p:nvPr>
            <p:ph idx="1"/>
          </p:nvPr>
        </p:nvSpPr>
        <p:spPr/>
        <p:txBody>
          <a:bodyPr/>
          <a:lstStyle/>
          <a:p>
            <a:r>
              <a:rPr lang="en-US" dirty="0"/>
              <a:t>Description of the Digital Economy</a:t>
            </a:r>
          </a:p>
          <a:p>
            <a:r>
              <a:rPr lang="en-US" dirty="0"/>
              <a:t>Skills needed </a:t>
            </a:r>
          </a:p>
          <a:p>
            <a:r>
              <a:rPr lang="en-US" dirty="0"/>
              <a:t>Opportunities to acquire those skills</a:t>
            </a:r>
          </a:p>
          <a:p>
            <a:r>
              <a:rPr lang="en-US" dirty="0"/>
              <a:t>Level of preparedness</a:t>
            </a:r>
          </a:p>
          <a:p>
            <a:r>
              <a:rPr lang="en-US" dirty="0"/>
              <a:t>What is required</a:t>
            </a:r>
          </a:p>
          <a:p>
            <a:endParaRPr lang="en-US" dirty="0"/>
          </a:p>
        </p:txBody>
      </p:sp>
    </p:spTree>
    <p:extLst>
      <p:ext uri="{BB962C8B-B14F-4D97-AF65-F5344CB8AC3E}">
        <p14:creationId xmlns:p14="http://schemas.microsoft.com/office/powerpoint/2010/main" val="256244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49ACF551-1E40-6740-B640-5A2AEC74D7FA}"/>
              </a:ext>
            </a:extLst>
          </p:cNvPr>
          <p:cNvGrpSpPr/>
          <p:nvPr/>
        </p:nvGrpSpPr>
        <p:grpSpPr>
          <a:xfrm>
            <a:off x="558237" y="1010663"/>
            <a:ext cx="10596140" cy="1539018"/>
            <a:chOff x="585628" y="656345"/>
            <a:chExt cx="10596140" cy="1539018"/>
          </a:xfrm>
        </p:grpSpPr>
        <p:sp>
          <p:nvSpPr>
            <p:cNvPr id="4" name="TextBox 3">
              <a:extLst>
                <a:ext uri="{FF2B5EF4-FFF2-40B4-BE49-F238E27FC236}">
                  <a16:creationId xmlns:a16="http://schemas.microsoft.com/office/drawing/2014/main" id="{C5E20845-2411-1F43-B48D-DB53E883A222}"/>
                </a:ext>
              </a:extLst>
            </p:cNvPr>
            <p:cNvSpPr txBox="1"/>
            <p:nvPr/>
          </p:nvSpPr>
          <p:spPr>
            <a:xfrm>
              <a:off x="585628" y="1304178"/>
              <a:ext cx="2555137" cy="38856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2B7FC3"/>
                  </a:solidFill>
                  <a:effectLst/>
                  <a:uLnTx/>
                  <a:uFillTx/>
                  <a:latin typeface="Sinkin Sans 700" pitchFamily="2" charset="77"/>
                  <a:ea typeface="+mn-ea"/>
                  <a:cs typeface="+mn-cs"/>
                </a:rPr>
                <a:t>1: AFRICA ARISEN  </a:t>
              </a:r>
            </a:p>
          </p:txBody>
        </p:sp>
        <p:grpSp>
          <p:nvGrpSpPr>
            <p:cNvPr id="58" name="Group 57">
              <a:extLst>
                <a:ext uri="{FF2B5EF4-FFF2-40B4-BE49-F238E27FC236}">
                  <a16:creationId xmlns:a16="http://schemas.microsoft.com/office/drawing/2014/main" id="{B380D290-D9E0-2841-8824-99268BBA850F}"/>
                </a:ext>
              </a:extLst>
            </p:cNvPr>
            <p:cNvGrpSpPr/>
            <p:nvPr/>
          </p:nvGrpSpPr>
          <p:grpSpPr>
            <a:xfrm>
              <a:off x="3857265" y="777659"/>
              <a:ext cx="1752235" cy="1417704"/>
              <a:chOff x="3857265" y="777659"/>
              <a:chExt cx="1752235" cy="1417704"/>
            </a:xfrm>
          </p:grpSpPr>
          <p:sp>
            <p:nvSpPr>
              <p:cNvPr id="24" name="TextBox 23">
                <a:extLst>
                  <a:ext uri="{FF2B5EF4-FFF2-40B4-BE49-F238E27FC236}">
                    <a16:creationId xmlns:a16="http://schemas.microsoft.com/office/drawing/2014/main" id="{2B750986-813E-8F49-B6EB-6BB132D66F84}"/>
                  </a:ext>
                </a:extLst>
              </p:cNvPr>
              <p:cNvSpPr txBox="1"/>
              <p:nvPr/>
            </p:nvSpPr>
            <p:spPr>
              <a:xfrm>
                <a:off x="3857265" y="1660601"/>
                <a:ext cx="1752235"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Young entrepreneurs access markets</a:t>
                </a:r>
              </a:p>
            </p:txBody>
          </p:sp>
          <p:pic>
            <p:nvPicPr>
              <p:cNvPr id="26" name="Picture 25">
                <a:extLst>
                  <a:ext uri="{FF2B5EF4-FFF2-40B4-BE49-F238E27FC236}">
                    <a16:creationId xmlns:a16="http://schemas.microsoft.com/office/drawing/2014/main" id="{0A8E098E-ABAA-2B42-9B12-1F5EA4B91FBD}"/>
                  </a:ext>
                </a:extLst>
              </p:cNvPr>
              <p:cNvPicPr>
                <a:picLocks noChangeAspect="1"/>
              </p:cNvPicPr>
              <p:nvPr/>
            </p:nvPicPr>
            <p:blipFill>
              <a:blip r:embed="rId2"/>
              <a:stretch>
                <a:fillRect/>
              </a:stretch>
            </p:blipFill>
            <p:spPr>
              <a:xfrm>
                <a:off x="4208480" y="777659"/>
                <a:ext cx="646545" cy="646545"/>
              </a:xfrm>
              <a:prstGeom prst="rect">
                <a:avLst/>
              </a:prstGeom>
            </p:spPr>
          </p:pic>
        </p:grpSp>
        <p:grpSp>
          <p:nvGrpSpPr>
            <p:cNvPr id="59" name="Group 58">
              <a:extLst>
                <a:ext uri="{FF2B5EF4-FFF2-40B4-BE49-F238E27FC236}">
                  <a16:creationId xmlns:a16="http://schemas.microsoft.com/office/drawing/2014/main" id="{F38E6220-70F4-D142-A92C-FAB16EB79620}"/>
                </a:ext>
              </a:extLst>
            </p:cNvPr>
            <p:cNvGrpSpPr/>
            <p:nvPr/>
          </p:nvGrpSpPr>
          <p:grpSpPr>
            <a:xfrm>
              <a:off x="6416988" y="656345"/>
              <a:ext cx="2037119" cy="1500083"/>
              <a:chOff x="6416988" y="656345"/>
              <a:chExt cx="2037119" cy="1500083"/>
            </a:xfrm>
          </p:grpSpPr>
          <p:sp>
            <p:nvSpPr>
              <p:cNvPr id="27" name="TextBox 26">
                <a:extLst>
                  <a:ext uri="{FF2B5EF4-FFF2-40B4-BE49-F238E27FC236}">
                    <a16:creationId xmlns:a16="http://schemas.microsoft.com/office/drawing/2014/main" id="{9B8AA4F3-C17A-2740-882A-56F3947B2FFD}"/>
                  </a:ext>
                </a:extLst>
              </p:cNvPr>
              <p:cNvSpPr txBox="1"/>
              <p:nvPr/>
            </p:nvSpPr>
            <p:spPr>
              <a:xfrm>
                <a:off x="6416988" y="1621666"/>
                <a:ext cx="2037119"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Farmers use </a:t>
                </a:r>
                <a:b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b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technology</a:t>
                </a:r>
              </a:p>
            </p:txBody>
          </p:sp>
          <p:pic>
            <p:nvPicPr>
              <p:cNvPr id="29" name="Picture 28">
                <a:extLst>
                  <a:ext uri="{FF2B5EF4-FFF2-40B4-BE49-F238E27FC236}">
                    <a16:creationId xmlns:a16="http://schemas.microsoft.com/office/drawing/2014/main" id="{6B0FF85E-5184-E044-9AF6-FA6BA3ACCA4C}"/>
                  </a:ext>
                </a:extLst>
              </p:cNvPr>
              <p:cNvPicPr>
                <a:picLocks noChangeAspect="1"/>
              </p:cNvPicPr>
              <p:nvPr/>
            </p:nvPicPr>
            <p:blipFill>
              <a:blip r:embed="rId3"/>
              <a:stretch>
                <a:fillRect/>
              </a:stretch>
            </p:blipFill>
            <p:spPr>
              <a:xfrm>
                <a:off x="6449462" y="656345"/>
                <a:ext cx="847422" cy="847422"/>
              </a:xfrm>
              <a:prstGeom prst="rect">
                <a:avLst/>
              </a:prstGeom>
            </p:spPr>
          </p:pic>
        </p:grpSp>
        <p:grpSp>
          <p:nvGrpSpPr>
            <p:cNvPr id="60" name="Group 59">
              <a:extLst>
                <a:ext uri="{FF2B5EF4-FFF2-40B4-BE49-F238E27FC236}">
                  <a16:creationId xmlns:a16="http://schemas.microsoft.com/office/drawing/2014/main" id="{A0A2F890-9FC4-544C-9767-5B25443FFA78}"/>
                </a:ext>
              </a:extLst>
            </p:cNvPr>
            <p:cNvGrpSpPr/>
            <p:nvPr/>
          </p:nvGrpSpPr>
          <p:grpSpPr>
            <a:xfrm>
              <a:off x="8866071" y="777659"/>
              <a:ext cx="2315697" cy="1367735"/>
              <a:chOff x="8866071" y="777659"/>
              <a:chExt cx="2315697" cy="1367735"/>
            </a:xfrm>
          </p:grpSpPr>
          <p:sp>
            <p:nvSpPr>
              <p:cNvPr id="30" name="TextBox 29">
                <a:extLst>
                  <a:ext uri="{FF2B5EF4-FFF2-40B4-BE49-F238E27FC236}">
                    <a16:creationId xmlns:a16="http://schemas.microsoft.com/office/drawing/2014/main" id="{E46FB80F-8566-7743-953A-8166812DB311}"/>
                  </a:ext>
                </a:extLst>
              </p:cNvPr>
              <p:cNvSpPr txBox="1"/>
              <p:nvPr/>
            </p:nvSpPr>
            <p:spPr>
              <a:xfrm>
                <a:off x="8866071" y="1610632"/>
                <a:ext cx="2315697"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Education quality </a:t>
                </a:r>
                <a:b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b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improves</a:t>
                </a:r>
              </a:p>
            </p:txBody>
          </p:sp>
          <p:pic>
            <p:nvPicPr>
              <p:cNvPr id="33" name="Picture 32">
                <a:extLst>
                  <a:ext uri="{FF2B5EF4-FFF2-40B4-BE49-F238E27FC236}">
                    <a16:creationId xmlns:a16="http://schemas.microsoft.com/office/drawing/2014/main" id="{E32987B2-C45A-DC4F-9E3C-EACC322E64F9}"/>
                  </a:ext>
                </a:extLst>
              </p:cNvPr>
              <p:cNvPicPr>
                <a:picLocks noChangeAspect="1"/>
              </p:cNvPicPr>
              <p:nvPr/>
            </p:nvPicPr>
            <p:blipFill>
              <a:blip r:embed="rId4"/>
              <a:stretch>
                <a:fillRect/>
              </a:stretch>
            </p:blipFill>
            <p:spPr>
              <a:xfrm>
                <a:off x="8995955" y="777659"/>
                <a:ext cx="634268" cy="634268"/>
              </a:xfrm>
              <a:prstGeom prst="rect">
                <a:avLst/>
              </a:prstGeom>
            </p:spPr>
          </p:pic>
        </p:grpSp>
      </p:grpSp>
      <p:grpSp>
        <p:nvGrpSpPr>
          <p:cNvPr id="96" name="Group 95">
            <a:extLst>
              <a:ext uri="{FF2B5EF4-FFF2-40B4-BE49-F238E27FC236}">
                <a16:creationId xmlns:a16="http://schemas.microsoft.com/office/drawing/2014/main" id="{9BBEAF93-AAA8-2A4A-8B6E-B1075C950362}"/>
              </a:ext>
            </a:extLst>
          </p:cNvPr>
          <p:cNvGrpSpPr/>
          <p:nvPr/>
        </p:nvGrpSpPr>
        <p:grpSpPr>
          <a:xfrm>
            <a:off x="0" y="2786079"/>
            <a:ext cx="12192000" cy="2006518"/>
            <a:chOff x="0" y="1759473"/>
            <a:chExt cx="12192000" cy="2006518"/>
          </a:xfrm>
        </p:grpSpPr>
        <p:sp>
          <p:nvSpPr>
            <p:cNvPr id="94" name="Rectangle 93">
              <a:extLst>
                <a:ext uri="{FF2B5EF4-FFF2-40B4-BE49-F238E27FC236}">
                  <a16:creationId xmlns:a16="http://schemas.microsoft.com/office/drawing/2014/main" id="{DC905BF3-1090-9E49-862D-7062E63B6A28}"/>
                </a:ext>
              </a:extLst>
            </p:cNvPr>
            <p:cNvSpPr/>
            <p:nvPr/>
          </p:nvSpPr>
          <p:spPr>
            <a:xfrm>
              <a:off x="0" y="1759473"/>
              <a:ext cx="12192000" cy="2006518"/>
            </a:xfrm>
            <a:prstGeom prst="rect">
              <a:avLst/>
            </a:prstGeom>
            <a:solidFill>
              <a:srgbClr val="2B7FC3">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7" name="Group 56">
              <a:extLst>
                <a:ext uri="{FF2B5EF4-FFF2-40B4-BE49-F238E27FC236}">
                  <a16:creationId xmlns:a16="http://schemas.microsoft.com/office/drawing/2014/main" id="{2E5D4004-E9A9-5146-9130-457D89AD6F26}"/>
                </a:ext>
              </a:extLst>
            </p:cNvPr>
            <p:cNvGrpSpPr/>
            <p:nvPr/>
          </p:nvGrpSpPr>
          <p:grpSpPr>
            <a:xfrm>
              <a:off x="585627" y="1811810"/>
              <a:ext cx="11433723" cy="1748463"/>
              <a:chOff x="585627" y="2433473"/>
              <a:chExt cx="11433723" cy="1748463"/>
            </a:xfrm>
          </p:grpSpPr>
          <p:sp>
            <p:nvSpPr>
              <p:cNvPr id="5" name="TextBox 4">
                <a:extLst>
                  <a:ext uri="{FF2B5EF4-FFF2-40B4-BE49-F238E27FC236}">
                    <a16:creationId xmlns:a16="http://schemas.microsoft.com/office/drawing/2014/main" id="{F092621A-1244-F246-9904-F8494ED78F02}"/>
                  </a:ext>
                </a:extLst>
              </p:cNvPr>
              <p:cNvSpPr txBox="1"/>
              <p:nvPr/>
            </p:nvSpPr>
            <p:spPr>
              <a:xfrm>
                <a:off x="585627" y="2758656"/>
                <a:ext cx="2555137" cy="7117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2B7FC3"/>
                    </a:solidFill>
                    <a:effectLst/>
                    <a:uLnTx/>
                    <a:uFillTx/>
                    <a:latin typeface="Sinkin Sans 700" pitchFamily="2" charset="77"/>
                    <a:ea typeface="+mn-ea"/>
                    <a:cs typeface="+mn-cs"/>
                  </a:rPr>
                  <a:t>2: AFRICA FOR AFRICA (2040)</a:t>
                </a:r>
              </a:p>
            </p:txBody>
          </p:sp>
          <p:grpSp>
            <p:nvGrpSpPr>
              <p:cNvPr id="54" name="Group 53">
                <a:extLst>
                  <a:ext uri="{FF2B5EF4-FFF2-40B4-BE49-F238E27FC236}">
                    <a16:creationId xmlns:a16="http://schemas.microsoft.com/office/drawing/2014/main" id="{628DF270-B140-E044-B7B2-54B7DBE910DD}"/>
                  </a:ext>
                </a:extLst>
              </p:cNvPr>
              <p:cNvGrpSpPr/>
              <p:nvPr/>
            </p:nvGrpSpPr>
            <p:grpSpPr>
              <a:xfrm>
                <a:off x="5931409" y="2570589"/>
                <a:ext cx="2037119" cy="1369191"/>
                <a:chOff x="5931409" y="2570589"/>
                <a:chExt cx="2037119" cy="1369191"/>
              </a:xfrm>
            </p:grpSpPr>
            <p:sp>
              <p:nvSpPr>
                <p:cNvPr id="35" name="TextBox 34">
                  <a:extLst>
                    <a:ext uri="{FF2B5EF4-FFF2-40B4-BE49-F238E27FC236}">
                      <a16:creationId xmlns:a16="http://schemas.microsoft.com/office/drawing/2014/main" id="{7AC181CB-1597-5E40-9F0B-33FFF4D4CCC9}"/>
                    </a:ext>
                  </a:extLst>
                </p:cNvPr>
                <p:cNvSpPr txBox="1"/>
                <p:nvPr/>
              </p:nvSpPr>
              <p:spPr>
                <a:xfrm>
                  <a:off x="5931409" y="3405018"/>
                  <a:ext cx="2037119"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Agriculture </a:t>
                  </a:r>
                  <a:b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b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improves</a:t>
                  </a:r>
                </a:p>
              </p:txBody>
            </p:sp>
            <p:pic>
              <p:nvPicPr>
                <p:cNvPr id="37" name="Picture 36">
                  <a:extLst>
                    <a:ext uri="{FF2B5EF4-FFF2-40B4-BE49-F238E27FC236}">
                      <a16:creationId xmlns:a16="http://schemas.microsoft.com/office/drawing/2014/main" id="{CDD7A652-589E-8849-8B40-5671C184B8A3}"/>
                    </a:ext>
                  </a:extLst>
                </p:cNvPr>
                <p:cNvPicPr>
                  <a:picLocks noChangeAspect="1"/>
                </p:cNvPicPr>
                <p:nvPr/>
              </p:nvPicPr>
              <p:blipFill>
                <a:blip r:embed="rId5"/>
                <a:stretch>
                  <a:fillRect/>
                </a:stretch>
              </p:blipFill>
              <p:spPr>
                <a:xfrm>
                  <a:off x="5931409" y="2570589"/>
                  <a:ext cx="823670" cy="823670"/>
                </a:xfrm>
                <a:prstGeom prst="rect">
                  <a:avLst/>
                </a:prstGeom>
              </p:spPr>
            </p:pic>
          </p:grpSp>
          <p:grpSp>
            <p:nvGrpSpPr>
              <p:cNvPr id="53" name="Group 52">
                <a:extLst>
                  <a:ext uri="{FF2B5EF4-FFF2-40B4-BE49-F238E27FC236}">
                    <a16:creationId xmlns:a16="http://schemas.microsoft.com/office/drawing/2014/main" id="{67C72B6B-B3E1-CE4E-9DD4-1C1FCB44C7D3}"/>
                  </a:ext>
                </a:extLst>
              </p:cNvPr>
              <p:cNvGrpSpPr/>
              <p:nvPr/>
            </p:nvGrpSpPr>
            <p:grpSpPr>
              <a:xfrm>
                <a:off x="3829874" y="2457101"/>
                <a:ext cx="1277199" cy="1724835"/>
                <a:chOff x="3829874" y="2457101"/>
                <a:chExt cx="1277199" cy="1724835"/>
              </a:xfrm>
            </p:grpSpPr>
            <p:pic>
              <p:nvPicPr>
                <p:cNvPr id="41" name="Picture 40">
                  <a:extLst>
                    <a:ext uri="{FF2B5EF4-FFF2-40B4-BE49-F238E27FC236}">
                      <a16:creationId xmlns:a16="http://schemas.microsoft.com/office/drawing/2014/main" id="{AF44E49A-6D30-674E-8C63-1F754C620A77}"/>
                    </a:ext>
                  </a:extLst>
                </p:cNvPr>
                <p:cNvPicPr>
                  <a:picLocks noChangeAspect="1"/>
                </p:cNvPicPr>
                <p:nvPr/>
              </p:nvPicPr>
              <p:blipFill>
                <a:blip r:embed="rId6"/>
                <a:stretch>
                  <a:fillRect/>
                </a:stretch>
              </p:blipFill>
              <p:spPr>
                <a:xfrm>
                  <a:off x="3829874" y="2457101"/>
                  <a:ext cx="1098891" cy="1098891"/>
                </a:xfrm>
                <a:prstGeom prst="rect">
                  <a:avLst/>
                </a:prstGeom>
              </p:spPr>
            </p:pic>
            <p:sp>
              <p:nvSpPr>
                <p:cNvPr id="42" name="TextBox 41">
                  <a:extLst>
                    <a:ext uri="{FF2B5EF4-FFF2-40B4-BE49-F238E27FC236}">
                      <a16:creationId xmlns:a16="http://schemas.microsoft.com/office/drawing/2014/main" id="{0A415F5A-7305-2647-AD72-EACA44E334CC}"/>
                    </a:ext>
                  </a:extLst>
                </p:cNvPr>
                <p:cNvSpPr txBox="1"/>
                <p:nvPr/>
              </p:nvSpPr>
              <p:spPr>
                <a:xfrm>
                  <a:off x="3849381" y="3416342"/>
                  <a:ext cx="1257692" cy="76559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Small manufacturers emerge</a:t>
                  </a:r>
                </a:p>
              </p:txBody>
            </p:sp>
          </p:grpSp>
          <p:grpSp>
            <p:nvGrpSpPr>
              <p:cNvPr id="56" name="Group 55">
                <a:extLst>
                  <a:ext uri="{FF2B5EF4-FFF2-40B4-BE49-F238E27FC236}">
                    <a16:creationId xmlns:a16="http://schemas.microsoft.com/office/drawing/2014/main" id="{E00D1070-6247-CE4D-8DE5-8D1291DDA21C}"/>
                  </a:ext>
                </a:extLst>
              </p:cNvPr>
              <p:cNvGrpSpPr/>
              <p:nvPr/>
            </p:nvGrpSpPr>
            <p:grpSpPr>
              <a:xfrm>
                <a:off x="7805803" y="2637452"/>
                <a:ext cx="1401708" cy="1525434"/>
                <a:chOff x="7805803" y="2637452"/>
                <a:chExt cx="1401708" cy="1525434"/>
              </a:xfrm>
            </p:grpSpPr>
            <p:sp>
              <p:nvSpPr>
                <p:cNvPr id="45" name="TextBox 44">
                  <a:extLst>
                    <a:ext uri="{FF2B5EF4-FFF2-40B4-BE49-F238E27FC236}">
                      <a16:creationId xmlns:a16="http://schemas.microsoft.com/office/drawing/2014/main" id="{015343B5-5EDC-E344-806D-96A6E1AD0BB1}"/>
                    </a:ext>
                  </a:extLst>
                </p:cNvPr>
                <p:cNvSpPr txBox="1"/>
                <p:nvPr/>
              </p:nvSpPr>
              <p:spPr>
                <a:xfrm>
                  <a:off x="7805803" y="3397292"/>
                  <a:ext cx="1401708" cy="76559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AR improves tourism and entertainment</a:t>
                  </a:r>
                </a:p>
              </p:txBody>
            </p:sp>
            <p:pic>
              <p:nvPicPr>
                <p:cNvPr id="49" name="Picture 48">
                  <a:extLst>
                    <a:ext uri="{FF2B5EF4-FFF2-40B4-BE49-F238E27FC236}">
                      <a16:creationId xmlns:a16="http://schemas.microsoft.com/office/drawing/2014/main" id="{D447E889-D0EB-3049-8696-74B93462A5CD}"/>
                    </a:ext>
                  </a:extLst>
                </p:cNvPr>
                <p:cNvPicPr>
                  <a:picLocks noChangeAspect="1"/>
                </p:cNvPicPr>
                <p:nvPr/>
              </p:nvPicPr>
              <p:blipFill>
                <a:blip r:embed="rId7"/>
                <a:stretch>
                  <a:fillRect/>
                </a:stretch>
              </p:blipFill>
              <p:spPr>
                <a:xfrm>
                  <a:off x="7905458" y="2637452"/>
                  <a:ext cx="658603" cy="658603"/>
                </a:xfrm>
                <a:prstGeom prst="rect">
                  <a:avLst/>
                </a:prstGeom>
              </p:spPr>
            </p:pic>
          </p:grpSp>
          <p:grpSp>
            <p:nvGrpSpPr>
              <p:cNvPr id="55" name="Group 54">
                <a:extLst>
                  <a:ext uri="{FF2B5EF4-FFF2-40B4-BE49-F238E27FC236}">
                    <a16:creationId xmlns:a16="http://schemas.microsoft.com/office/drawing/2014/main" id="{0848DF79-9B34-FB43-8997-3DD0BD373FD7}"/>
                  </a:ext>
                </a:extLst>
              </p:cNvPr>
              <p:cNvGrpSpPr/>
              <p:nvPr/>
            </p:nvGrpSpPr>
            <p:grpSpPr>
              <a:xfrm>
                <a:off x="9703653" y="2433473"/>
                <a:ext cx="2315697" cy="1503937"/>
                <a:chOff x="9703653" y="2433473"/>
                <a:chExt cx="2315697" cy="1503937"/>
              </a:xfrm>
            </p:grpSpPr>
            <p:pic>
              <p:nvPicPr>
                <p:cNvPr id="44" name="Picture 43">
                  <a:extLst>
                    <a:ext uri="{FF2B5EF4-FFF2-40B4-BE49-F238E27FC236}">
                      <a16:creationId xmlns:a16="http://schemas.microsoft.com/office/drawing/2014/main" id="{D4666F1A-A424-4F40-B322-09255F897F4C}"/>
                    </a:ext>
                  </a:extLst>
                </p:cNvPr>
                <p:cNvPicPr>
                  <a:picLocks noChangeAspect="1"/>
                </p:cNvPicPr>
                <p:nvPr/>
              </p:nvPicPr>
              <p:blipFill>
                <a:blip r:embed="rId8"/>
                <a:stretch>
                  <a:fillRect/>
                </a:stretch>
              </p:blipFill>
              <p:spPr>
                <a:xfrm>
                  <a:off x="9767983" y="2684265"/>
                  <a:ext cx="833181" cy="833181"/>
                </a:xfrm>
                <a:prstGeom prst="rect">
                  <a:avLst/>
                </a:prstGeom>
              </p:spPr>
            </p:pic>
            <p:pic>
              <p:nvPicPr>
                <p:cNvPr id="51" name="Picture 50">
                  <a:extLst>
                    <a:ext uri="{FF2B5EF4-FFF2-40B4-BE49-F238E27FC236}">
                      <a16:creationId xmlns:a16="http://schemas.microsoft.com/office/drawing/2014/main" id="{252F6FD3-6E15-EC45-A932-432CA28ECBF4}"/>
                    </a:ext>
                  </a:extLst>
                </p:cNvPr>
                <p:cNvPicPr>
                  <a:picLocks noChangeAspect="1"/>
                </p:cNvPicPr>
                <p:nvPr/>
              </p:nvPicPr>
              <p:blipFill>
                <a:blip r:embed="rId9"/>
                <a:stretch>
                  <a:fillRect/>
                </a:stretch>
              </p:blipFill>
              <p:spPr>
                <a:xfrm>
                  <a:off x="10374340" y="2433473"/>
                  <a:ext cx="613738" cy="613738"/>
                </a:xfrm>
                <a:prstGeom prst="rect">
                  <a:avLst/>
                </a:prstGeom>
              </p:spPr>
            </p:pic>
            <p:sp>
              <p:nvSpPr>
                <p:cNvPr id="52" name="TextBox 51">
                  <a:extLst>
                    <a:ext uri="{FF2B5EF4-FFF2-40B4-BE49-F238E27FC236}">
                      <a16:creationId xmlns:a16="http://schemas.microsoft.com/office/drawing/2014/main" id="{D7F29433-5D1D-F347-934A-17C05729752F}"/>
                    </a:ext>
                  </a:extLst>
                </p:cNvPr>
                <p:cNvSpPr txBox="1"/>
                <p:nvPr/>
              </p:nvSpPr>
              <p:spPr>
                <a:xfrm>
                  <a:off x="9703653" y="3402648"/>
                  <a:ext cx="2315697"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AI and VR enhance knowledge sharing</a:t>
                  </a:r>
                </a:p>
              </p:txBody>
            </p:sp>
          </p:grpSp>
        </p:grpSp>
      </p:grpSp>
      <p:grpSp>
        <p:nvGrpSpPr>
          <p:cNvPr id="97" name="Group 96">
            <a:extLst>
              <a:ext uri="{FF2B5EF4-FFF2-40B4-BE49-F238E27FC236}">
                <a16:creationId xmlns:a16="http://schemas.microsoft.com/office/drawing/2014/main" id="{95564A65-1B9E-9943-8686-59DEF37B5CAE}"/>
              </a:ext>
            </a:extLst>
          </p:cNvPr>
          <p:cNvGrpSpPr/>
          <p:nvPr/>
        </p:nvGrpSpPr>
        <p:grpSpPr>
          <a:xfrm>
            <a:off x="0" y="4731024"/>
            <a:ext cx="12192000" cy="2232626"/>
            <a:chOff x="0" y="3765990"/>
            <a:chExt cx="12192000" cy="2232626"/>
          </a:xfrm>
        </p:grpSpPr>
        <p:sp>
          <p:nvSpPr>
            <p:cNvPr id="95" name="Rectangle 94">
              <a:extLst>
                <a:ext uri="{FF2B5EF4-FFF2-40B4-BE49-F238E27FC236}">
                  <a16:creationId xmlns:a16="http://schemas.microsoft.com/office/drawing/2014/main" id="{8C90DE36-AB2E-5446-93A0-B65F6ACAFA8B}"/>
                </a:ext>
              </a:extLst>
            </p:cNvPr>
            <p:cNvSpPr/>
            <p:nvPr/>
          </p:nvSpPr>
          <p:spPr>
            <a:xfrm>
              <a:off x="0" y="3776750"/>
              <a:ext cx="12192000" cy="2221866"/>
            </a:xfrm>
            <a:prstGeom prst="rect">
              <a:avLst/>
            </a:prstGeom>
            <a:solidFill>
              <a:schemeClr val="bg1">
                <a:lumMod val="85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93" name="Group 92">
              <a:extLst>
                <a:ext uri="{FF2B5EF4-FFF2-40B4-BE49-F238E27FC236}">
                  <a16:creationId xmlns:a16="http://schemas.microsoft.com/office/drawing/2014/main" id="{111F220D-3524-E648-8D4C-420A4AEE9A1B}"/>
                </a:ext>
              </a:extLst>
            </p:cNvPr>
            <p:cNvGrpSpPr/>
            <p:nvPr/>
          </p:nvGrpSpPr>
          <p:grpSpPr>
            <a:xfrm>
              <a:off x="585627" y="3765990"/>
              <a:ext cx="11452489" cy="1905343"/>
              <a:chOff x="585627" y="3765990"/>
              <a:chExt cx="11452489" cy="1905343"/>
            </a:xfrm>
          </p:grpSpPr>
          <p:sp>
            <p:nvSpPr>
              <p:cNvPr id="7" name="TextBox 6">
                <a:extLst>
                  <a:ext uri="{FF2B5EF4-FFF2-40B4-BE49-F238E27FC236}">
                    <a16:creationId xmlns:a16="http://schemas.microsoft.com/office/drawing/2014/main" id="{9C2D8018-F94F-4049-BF05-4E96779CD47E}"/>
                  </a:ext>
                </a:extLst>
              </p:cNvPr>
              <p:cNvSpPr txBox="1"/>
              <p:nvPr/>
            </p:nvSpPr>
            <p:spPr>
              <a:xfrm>
                <a:off x="585627" y="3954719"/>
                <a:ext cx="2106772" cy="7117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2B7FC3"/>
                    </a:solidFill>
                    <a:effectLst/>
                    <a:uLnTx/>
                    <a:uFillTx/>
                    <a:latin typeface="Sinkin Sans 700" pitchFamily="2" charset="77"/>
                    <a:ea typeface="+mn-ea"/>
                    <a:cs typeface="+mn-cs"/>
                  </a:rPr>
                  <a:t>3: AFRICA ADRIFT</a:t>
                </a:r>
              </a:p>
            </p:txBody>
          </p:sp>
          <p:grpSp>
            <p:nvGrpSpPr>
              <p:cNvPr id="92" name="Group 91">
                <a:extLst>
                  <a:ext uri="{FF2B5EF4-FFF2-40B4-BE49-F238E27FC236}">
                    <a16:creationId xmlns:a16="http://schemas.microsoft.com/office/drawing/2014/main" id="{1D8FE59D-E700-114A-A02F-84F07616C0AF}"/>
                  </a:ext>
                </a:extLst>
              </p:cNvPr>
              <p:cNvGrpSpPr/>
              <p:nvPr/>
            </p:nvGrpSpPr>
            <p:grpSpPr>
              <a:xfrm>
                <a:off x="3070281" y="3765990"/>
                <a:ext cx="8967835" cy="1905343"/>
                <a:chOff x="3070281" y="3765990"/>
                <a:chExt cx="8967835" cy="1905343"/>
              </a:xfrm>
            </p:grpSpPr>
            <p:grpSp>
              <p:nvGrpSpPr>
                <p:cNvPr id="91" name="Group 90">
                  <a:extLst>
                    <a:ext uri="{FF2B5EF4-FFF2-40B4-BE49-F238E27FC236}">
                      <a16:creationId xmlns:a16="http://schemas.microsoft.com/office/drawing/2014/main" id="{CE64AD32-B4B0-C24B-A7B4-BA3D806D420D}"/>
                    </a:ext>
                  </a:extLst>
                </p:cNvPr>
                <p:cNvGrpSpPr/>
                <p:nvPr/>
              </p:nvGrpSpPr>
              <p:grpSpPr>
                <a:xfrm>
                  <a:off x="3095696" y="3900858"/>
                  <a:ext cx="2753399" cy="734285"/>
                  <a:chOff x="3095696" y="3900858"/>
                  <a:chExt cx="2753399" cy="734285"/>
                </a:xfrm>
              </p:grpSpPr>
              <p:pic>
                <p:nvPicPr>
                  <p:cNvPr id="63" name="Picture 62">
                    <a:extLst>
                      <a:ext uri="{FF2B5EF4-FFF2-40B4-BE49-F238E27FC236}">
                        <a16:creationId xmlns:a16="http://schemas.microsoft.com/office/drawing/2014/main" id="{52260BBB-E332-144F-852A-32A1BC2DA3C6}"/>
                      </a:ext>
                    </a:extLst>
                  </p:cNvPr>
                  <p:cNvPicPr>
                    <a:picLocks noChangeAspect="1"/>
                  </p:cNvPicPr>
                  <p:nvPr/>
                </p:nvPicPr>
                <p:blipFill>
                  <a:blip r:embed="rId10"/>
                  <a:stretch>
                    <a:fillRect/>
                  </a:stretch>
                </p:blipFill>
                <p:spPr>
                  <a:xfrm>
                    <a:off x="3095696" y="3954719"/>
                    <a:ext cx="680424" cy="680424"/>
                  </a:xfrm>
                  <a:prstGeom prst="rect">
                    <a:avLst/>
                  </a:prstGeom>
                </p:spPr>
              </p:pic>
              <p:sp>
                <p:nvSpPr>
                  <p:cNvPr id="64" name="TextBox 63">
                    <a:extLst>
                      <a:ext uri="{FF2B5EF4-FFF2-40B4-BE49-F238E27FC236}">
                        <a16:creationId xmlns:a16="http://schemas.microsoft.com/office/drawing/2014/main" id="{722A48E4-DF31-6A40-91E5-F177F0C818F8}"/>
                      </a:ext>
                    </a:extLst>
                  </p:cNvPr>
                  <p:cNvSpPr txBox="1"/>
                  <p:nvPr/>
                </p:nvSpPr>
                <p:spPr>
                  <a:xfrm>
                    <a:off x="3869050" y="3900858"/>
                    <a:ext cx="1980045" cy="3039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Global market </a:t>
                    </a:r>
                    <a:r>
                      <a:rPr lang="en-GB" sz="1000" dirty="0" err="1">
                        <a:solidFill>
                          <a:srgbClr val="6A6F71"/>
                        </a:solidFill>
                        <a:latin typeface="Sinkin Sans 400" pitchFamily="2" charset="77"/>
                      </a:rPr>
                      <a:t>chang</a:t>
                    </a: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es</a:t>
                    </a:r>
                  </a:p>
                </p:txBody>
              </p:sp>
            </p:grpSp>
            <p:grpSp>
              <p:nvGrpSpPr>
                <p:cNvPr id="88" name="Group 87">
                  <a:extLst>
                    <a:ext uri="{FF2B5EF4-FFF2-40B4-BE49-F238E27FC236}">
                      <a16:creationId xmlns:a16="http://schemas.microsoft.com/office/drawing/2014/main" id="{99CC3493-53D0-5E4D-B3FE-13C91B487EB9}"/>
                    </a:ext>
                  </a:extLst>
                </p:cNvPr>
                <p:cNvGrpSpPr/>
                <p:nvPr/>
              </p:nvGrpSpPr>
              <p:grpSpPr>
                <a:xfrm>
                  <a:off x="5821184" y="3839375"/>
                  <a:ext cx="2982179" cy="911111"/>
                  <a:chOff x="5821184" y="3839375"/>
                  <a:chExt cx="2982179" cy="911111"/>
                </a:xfrm>
              </p:grpSpPr>
              <p:pic>
                <p:nvPicPr>
                  <p:cNvPr id="66" name="Picture 65">
                    <a:extLst>
                      <a:ext uri="{FF2B5EF4-FFF2-40B4-BE49-F238E27FC236}">
                        <a16:creationId xmlns:a16="http://schemas.microsoft.com/office/drawing/2014/main" id="{299F2CDD-A1AB-FF4B-BAA9-C21C050A13F6}"/>
                      </a:ext>
                    </a:extLst>
                  </p:cNvPr>
                  <p:cNvPicPr>
                    <a:picLocks noChangeAspect="1"/>
                  </p:cNvPicPr>
                  <p:nvPr/>
                </p:nvPicPr>
                <p:blipFill>
                  <a:blip r:embed="rId11"/>
                  <a:stretch>
                    <a:fillRect/>
                  </a:stretch>
                </p:blipFill>
                <p:spPr>
                  <a:xfrm>
                    <a:off x="5821184" y="3839375"/>
                    <a:ext cx="911111" cy="911111"/>
                  </a:xfrm>
                  <a:prstGeom prst="rect">
                    <a:avLst/>
                  </a:prstGeom>
                </p:spPr>
              </p:pic>
              <p:sp>
                <p:nvSpPr>
                  <p:cNvPr id="67" name="TextBox 66">
                    <a:extLst>
                      <a:ext uri="{FF2B5EF4-FFF2-40B4-BE49-F238E27FC236}">
                        <a16:creationId xmlns:a16="http://schemas.microsoft.com/office/drawing/2014/main" id="{496E2818-060F-4F4B-ADC9-67188FD70EBD}"/>
                      </a:ext>
                    </a:extLst>
                  </p:cNvPr>
                  <p:cNvSpPr txBox="1"/>
                  <p:nvPr/>
                </p:nvSpPr>
                <p:spPr>
                  <a:xfrm>
                    <a:off x="6766244" y="3900858"/>
                    <a:ext cx="2037119"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Climate change hits Africa hard</a:t>
                    </a:r>
                  </a:p>
                </p:txBody>
              </p:sp>
            </p:grpSp>
            <p:grpSp>
              <p:nvGrpSpPr>
                <p:cNvPr id="86" name="Group 85">
                  <a:extLst>
                    <a:ext uri="{FF2B5EF4-FFF2-40B4-BE49-F238E27FC236}">
                      <a16:creationId xmlns:a16="http://schemas.microsoft.com/office/drawing/2014/main" id="{BF6F3BEE-C45C-464B-829D-311CDC93C260}"/>
                    </a:ext>
                  </a:extLst>
                </p:cNvPr>
                <p:cNvGrpSpPr/>
                <p:nvPr/>
              </p:nvGrpSpPr>
              <p:grpSpPr>
                <a:xfrm>
                  <a:off x="8697992" y="3765990"/>
                  <a:ext cx="3340124" cy="979657"/>
                  <a:chOff x="8697992" y="3765990"/>
                  <a:chExt cx="3340124" cy="979657"/>
                </a:xfrm>
              </p:grpSpPr>
              <p:grpSp>
                <p:nvGrpSpPr>
                  <p:cNvPr id="75" name="Group 74">
                    <a:extLst>
                      <a:ext uri="{FF2B5EF4-FFF2-40B4-BE49-F238E27FC236}">
                        <a16:creationId xmlns:a16="http://schemas.microsoft.com/office/drawing/2014/main" id="{36CD8DF2-3DE4-A249-9760-BE66B8D66EAC}"/>
                      </a:ext>
                    </a:extLst>
                  </p:cNvPr>
                  <p:cNvGrpSpPr/>
                  <p:nvPr/>
                </p:nvGrpSpPr>
                <p:grpSpPr>
                  <a:xfrm>
                    <a:off x="8697992" y="3765990"/>
                    <a:ext cx="866759" cy="979657"/>
                    <a:chOff x="8518194" y="3775133"/>
                    <a:chExt cx="1239567" cy="1401024"/>
                  </a:xfrm>
                </p:grpSpPr>
                <p:pic>
                  <p:nvPicPr>
                    <p:cNvPr id="71" name="Picture 70">
                      <a:extLst>
                        <a:ext uri="{FF2B5EF4-FFF2-40B4-BE49-F238E27FC236}">
                          <a16:creationId xmlns:a16="http://schemas.microsoft.com/office/drawing/2014/main" id="{C9E8B256-E20E-424F-BA80-4F1491A8356E}"/>
                        </a:ext>
                      </a:extLst>
                    </p:cNvPr>
                    <p:cNvPicPr>
                      <a:picLocks noChangeAspect="1"/>
                    </p:cNvPicPr>
                    <p:nvPr/>
                  </p:nvPicPr>
                  <p:blipFill>
                    <a:blip r:embed="rId12"/>
                    <a:stretch>
                      <a:fillRect/>
                    </a:stretch>
                  </p:blipFill>
                  <p:spPr>
                    <a:xfrm>
                      <a:off x="8518194" y="3936590"/>
                      <a:ext cx="1239567" cy="1239567"/>
                    </a:xfrm>
                    <a:prstGeom prst="rect">
                      <a:avLst/>
                    </a:prstGeom>
                  </p:spPr>
                </p:pic>
                <p:pic>
                  <p:nvPicPr>
                    <p:cNvPr id="73" name="Picture 72">
                      <a:extLst>
                        <a:ext uri="{FF2B5EF4-FFF2-40B4-BE49-F238E27FC236}">
                          <a16:creationId xmlns:a16="http://schemas.microsoft.com/office/drawing/2014/main" id="{579F30BD-7464-284A-A344-6702F31D9DDE}"/>
                        </a:ext>
                      </a:extLst>
                    </p:cNvPr>
                    <p:cNvPicPr>
                      <a:picLocks noChangeAspect="1"/>
                    </p:cNvPicPr>
                    <p:nvPr/>
                  </p:nvPicPr>
                  <p:blipFill>
                    <a:blip r:embed="rId13"/>
                    <a:stretch>
                      <a:fillRect/>
                    </a:stretch>
                  </p:blipFill>
                  <p:spPr>
                    <a:xfrm>
                      <a:off x="8719395" y="3775133"/>
                      <a:ext cx="837164" cy="837164"/>
                    </a:xfrm>
                    <a:prstGeom prst="rect">
                      <a:avLst/>
                    </a:prstGeom>
                  </p:spPr>
                </p:pic>
              </p:grpSp>
              <p:sp>
                <p:nvSpPr>
                  <p:cNvPr id="74" name="TextBox 73">
                    <a:extLst>
                      <a:ext uri="{FF2B5EF4-FFF2-40B4-BE49-F238E27FC236}">
                        <a16:creationId xmlns:a16="http://schemas.microsoft.com/office/drawing/2014/main" id="{005F5C44-D680-424A-937C-6B464540369F}"/>
                      </a:ext>
                    </a:extLst>
                  </p:cNvPr>
                  <p:cNvSpPr txBox="1"/>
                  <p:nvPr/>
                </p:nvSpPr>
                <p:spPr>
                  <a:xfrm>
                    <a:off x="9722419" y="3795744"/>
                    <a:ext cx="2315697"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Education remains a challenge</a:t>
                    </a:r>
                  </a:p>
                </p:txBody>
              </p:sp>
            </p:grpSp>
            <p:grpSp>
              <p:nvGrpSpPr>
                <p:cNvPr id="90" name="Group 89">
                  <a:extLst>
                    <a:ext uri="{FF2B5EF4-FFF2-40B4-BE49-F238E27FC236}">
                      <a16:creationId xmlns:a16="http://schemas.microsoft.com/office/drawing/2014/main" id="{C140F7D6-876C-3043-BB41-0E464904F844}"/>
                    </a:ext>
                  </a:extLst>
                </p:cNvPr>
                <p:cNvGrpSpPr/>
                <p:nvPr/>
              </p:nvGrpSpPr>
              <p:grpSpPr>
                <a:xfrm>
                  <a:off x="3070281" y="4961404"/>
                  <a:ext cx="2768490" cy="599009"/>
                  <a:chOff x="3070281" y="4961404"/>
                  <a:chExt cx="2768490" cy="599009"/>
                </a:xfrm>
              </p:grpSpPr>
              <p:pic>
                <p:nvPicPr>
                  <p:cNvPr id="77" name="Picture 76">
                    <a:extLst>
                      <a:ext uri="{FF2B5EF4-FFF2-40B4-BE49-F238E27FC236}">
                        <a16:creationId xmlns:a16="http://schemas.microsoft.com/office/drawing/2014/main" id="{A10071EE-0859-3741-8229-BD03EBE9A754}"/>
                      </a:ext>
                    </a:extLst>
                  </p:cNvPr>
                  <p:cNvPicPr>
                    <a:picLocks noChangeAspect="1"/>
                  </p:cNvPicPr>
                  <p:nvPr/>
                </p:nvPicPr>
                <p:blipFill>
                  <a:blip r:embed="rId14"/>
                  <a:stretch>
                    <a:fillRect/>
                  </a:stretch>
                </p:blipFill>
                <p:spPr>
                  <a:xfrm>
                    <a:off x="3070281" y="4961404"/>
                    <a:ext cx="594311" cy="594311"/>
                  </a:xfrm>
                  <a:prstGeom prst="rect">
                    <a:avLst/>
                  </a:prstGeom>
                </p:spPr>
              </p:pic>
              <p:sp>
                <p:nvSpPr>
                  <p:cNvPr id="78" name="TextBox 77">
                    <a:extLst>
                      <a:ext uri="{FF2B5EF4-FFF2-40B4-BE49-F238E27FC236}">
                        <a16:creationId xmlns:a16="http://schemas.microsoft.com/office/drawing/2014/main" id="{09D176C3-821F-BA44-8203-4FF0AFFF2615}"/>
                      </a:ext>
                    </a:extLst>
                  </p:cNvPr>
                  <p:cNvSpPr txBox="1"/>
                  <p:nvPr/>
                </p:nvSpPr>
                <p:spPr>
                  <a:xfrm>
                    <a:off x="3845873" y="5025651"/>
                    <a:ext cx="1992898"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Majority of people work low-paying informal jobs</a:t>
                    </a:r>
                  </a:p>
                </p:txBody>
              </p:sp>
            </p:grpSp>
            <p:grpSp>
              <p:nvGrpSpPr>
                <p:cNvPr id="89" name="Group 88">
                  <a:extLst>
                    <a:ext uri="{FF2B5EF4-FFF2-40B4-BE49-F238E27FC236}">
                      <a16:creationId xmlns:a16="http://schemas.microsoft.com/office/drawing/2014/main" id="{745506E8-54B1-CB41-9C5C-6D19E83B994C}"/>
                    </a:ext>
                  </a:extLst>
                </p:cNvPr>
                <p:cNvGrpSpPr/>
                <p:nvPr/>
              </p:nvGrpSpPr>
              <p:grpSpPr>
                <a:xfrm>
                  <a:off x="5920243" y="4914732"/>
                  <a:ext cx="2918437" cy="756601"/>
                  <a:chOff x="5920243" y="4914732"/>
                  <a:chExt cx="2918437" cy="756601"/>
                </a:xfrm>
              </p:grpSpPr>
              <p:pic>
                <p:nvPicPr>
                  <p:cNvPr id="81" name="Picture 80">
                    <a:extLst>
                      <a:ext uri="{FF2B5EF4-FFF2-40B4-BE49-F238E27FC236}">
                        <a16:creationId xmlns:a16="http://schemas.microsoft.com/office/drawing/2014/main" id="{52A4A12F-BFF4-2849-90A9-65B2AEE8A761}"/>
                      </a:ext>
                    </a:extLst>
                  </p:cNvPr>
                  <p:cNvPicPr>
                    <a:picLocks noChangeAspect="1"/>
                  </p:cNvPicPr>
                  <p:nvPr/>
                </p:nvPicPr>
                <p:blipFill>
                  <a:blip r:embed="rId15"/>
                  <a:stretch>
                    <a:fillRect/>
                  </a:stretch>
                </p:blipFill>
                <p:spPr>
                  <a:xfrm>
                    <a:off x="5920243" y="4914732"/>
                    <a:ext cx="756601" cy="756601"/>
                  </a:xfrm>
                  <a:prstGeom prst="rect">
                    <a:avLst/>
                  </a:prstGeom>
                </p:spPr>
              </p:pic>
              <p:sp>
                <p:nvSpPr>
                  <p:cNvPr id="82" name="TextBox 81">
                    <a:extLst>
                      <a:ext uri="{FF2B5EF4-FFF2-40B4-BE49-F238E27FC236}">
                        <a16:creationId xmlns:a16="http://schemas.microsoft.com/office/drawing/2014/main" id="{99366063-764D-6547-8D98-F5D22D77C88F}"/>
                      </a:ext>
                    </a:extLst>
                  </p:cNvPr>
                  <p:cNvSpPr txBox="1"/>
                  <p:nvPr/>
                </p:nvSpPr>
                <p:spPr>
                  <a:xfrm>
                    <a:off x="6845782" y="4986286"/>
                    <a:ext cx="1992898" cy="534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Poverty is difficult to escape</a:t>
                    </a:r>
                  </a:p>
                </p:txBody>
              </p:sp>
            </p:grpSp>
            <p:grpSp>
              <p:nvGrpSpPr>
                <p:cNvPr id="87" name="Group 86">
                  <a:extLst>
                    <a:ext uri="{FF2B5EF4-FFF2-40B4-BE49-F238E27FC236}">
                      <a16:creationId xmlns:a16="http://schemas.microsoft.com/office/drawing/2014/main" id="{8DF01567-369D-EA44-8A31-93C54FE0FAD5}"/>
                    </a:ext>
                  </a:extLst>
                </p:cNvPr>
                <p:cNvGrpSpPr/>
                <p:nvPr/>
              </p:nvGrpSpPr>
              <p:grpSpPr>
                <a:xfrm>
                  <a:off x="8757863" y="4767617"/>
                  <a:ext cx="2972081" cy="865540"/>
                  <a:chOff x="8757863" y="4767617"/>
                  <a:chExt cx="2972081" cy="865540"/>
                </a:xfrm>
              </p:grpSpPr>
              <p:sp>
                <p:nvSpPr>
                  <p:cNvPr id="83" name="TextBox 82">
                    <a:extLst>
                      <a:ext uri="{FF2B5EF4-FFF2-40B4-BE49-F238E27FC236}">
                        <a16:creationId xmlns:a16="http://schemas.microsoft.com/office/drawing/2014/main" id="{84FEB5B9-04FF-0442-9455-E0BCE03362A0}"/>
                      </a:ext>
                    </a:extLst>
                  </p:cNvPr>
                  <p:cNvSpPr txBox="1"/>
                  <p:nvPr/>
                </p:nvSpPr>
                <p:spPr>
                  <a:xfrm>
                    <a:off x="9737046" y="5007914"/>
                    <a:ext cx="1992898" cy="3039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6A6F71"/>
                        </a:solidFill>
                        <a:effectLst/>
                        <a:uLnTx/>
                        <a:uFillTx/>
                        <a:latin typeface="Sinkin Sans 400" pitchFamily="2" charset="77"/>
                        <a:ea typeface="+mn-ea"/>
                        <a:cs typeface="+mn-cs"/>
                      </a:rPr>
                      <a:t>Crime runs high</a:t>
                    </a:r>
                  </a:p>
                </p:txBody>
              </p:sp>
              <p:pic>
                <p:nvPicPr>
                  <p:cNvPr id="85" name="Picture 84">
                    <a:extLst>
                      <a:ext uri="{FF2B5EF4-FFF2-40B4-BE49-F238E27FC236}">
                        <a16:creationId xmlns:a16="http://schemas.microsoft.com/office/drawing/2014/main" id="{BD5E347A-A956-9248-B9F0-9E61A8C4BF7B}"/>
                      </a:ext>
                    </a:extLst>
                  </p:cNvPr>
                  <p:cNvPicPr>
                    <a:picLocks noChangeAspect="1"/>
                  </p:cNvPicPr>
                  <p:nvPr/>
                </p:nvPicPr>
                <p:blipFill>
                  <a:blip r:embed="rId16"/>
                  <a:stretch>
                    <a:fillRect/>
                  </a:stretch>
                </p:blipFill>
                <p:spPr>
                  <a:xfrm>
                    <a:off x="8757863" y="4767617"/>
                    <a:ext cx="865540" cy="865540"/>
                  </a:xfrm>
                  <a:prstGeom prst="rect">
                    <a:avLst/>
                  </a:prstGeom>
                </p:spPr>
              </p:pic>
            </p:grpSp>
          </p:grpSp>
        </p:grpSp>
      </p:grpSp>
      <p:sp>
        <p:nvSpPr>
          <p:cNvPr id="72" name="TextBox 71">
            <a:extLst>
              <a:ext uri="{FF2B5EF4-FFF2-40B4-BE49-F238E27FC236}">
                <a16:creationId xmlns:a16="http://schemas.microsoft.com/office/drawing/2014/main" id="{0FF0CAE7-5F4B-3A45-B768-6CE9C3BC3F3F}"/>
              </a:ext>
            </a:extLst>
          </p:cNvPr>
          <p:cNvSpPr txBox="1"/>
          <p:nvPr/>
        </p:nvSpPr>
        <p:spPr>
          <a:xfrm>
            <a:off x="216660" y="227474"/>
            <a:ext cx="340221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292B5B"/>
                </a:solidFill>
                <a:effectLst/>
                <a:uLnTx/>
                <a:uFillTx/>
                <a:latin typeface="Sinkin Sans 700" pitchFamily="2" charset="77"/>
                <a:ea typeface="+mn-ea"/>
                <a:cs typeface="+mn-cs"/>
              </a:rPr>
              <a:t>THREE SCENARIOS</a:t>
            </a:r>
          </a:p>
        </p:txBody>
      </p:sp>
      <p:sp>
        <p:nvSpPr>
          <p:cNvPr id="76" name="Rectangle 75">
            <a:extLst>
              <a:ext uri="{FF2B5EF4-FFF2-40B4-BE49-F238E27FC236}">
                <a16:creationId xmlns:a16="http://schemas.microsoft.com/office/drawing/2014/main" id="{AA28AEAB-A603-B04E-B34B-F4F5C4D7104E}"/>
              </a:ext>
            </a:extLst>
          </p:cNvPr>
          <p:cNvSpPr/>
          <p:nvPr/>
        </p:nvSpPr>
        <p:spPr>
          <a:xfrm>
            <a:off x="-1" y="2"/>
            <a:ext cx="45719" cy="1106904"/>
          </a:xfrm>
          <a:prstGeom prst="rect">
            <a:avLst/>
          </a:prstGeom>
          <a:solidFill>
            <a:srgbClr val="292B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9" name="TextBox 78">
            <a:extLst>
              <a:ext uri="{FF2B5EF4-FFF2-40B4-BE49-F238E27FC236}">
                <a16:creationId xmlns:a16="http://schemas.microsoft.com/office/drawing/2014/main" id="{C820EED3-D730-534D-98A3-5640377F5B42}"/>
              </a:ext>
            </a:extLst>
          </p:cNvPr>
          <p:cNvSpPr txBox="1"/>
          <p:nvPr/>
        </p:nvSpPr>
        <p:spPr>
          <a:xfrm>
            <a:off x="8287269" y="193012"/>
            <a:ext cx="8192612" cy="38209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sz="1400" dirty="0">
                <a:solidFill>
                  <a:srgbClr val="6A6F71"/>
                </a:solidFill>
                <a:latin typeface="Sinkin Sans 400" pitchFamily="2" charset="77"/>
              </a:rPr>
              <a:t>Adaptation based on 3 scenarios in </a:t>
            </a:r>
            <a:r>
              <a:rPr kumimoji="0" lang="en-GB" sz="1400" b="0" i="0" u="none" strike="noStrike" kern="1200" cap="none" spc="0" normalizeH="0" baseline="0" noProof="0" dirty="0">
                <a:ln>
                  <a:noFill/>
                </a:ln>
                <a:solidFill>
                  <a:srgbClr val="6A6F71"/>
                </a:solidFill>
                <a:effectLst/>
                <a:uLnTx/>
                <a:uFillTx/>
                <a:latin typeface="Sinkin Sans 400" pitchFamily="2" charset="77"/>
                <a:ea typeface="+mn-ea"/>
                <a:cs typeface="+mn-cs"/>
              </a:rPr>
              <a:t>IMF, Oct 2018</a:t>
            </a:r>
          </a:p>
        </p:txBody>
      </p:sp>
    </p:spTree>
    <p:extLst>
      <p:ext uri="{BB962C8B-B14F-4D97-AF65-F5344CB8AC3E}">
        <p14:creationId xmlns:p14="http://schemas.microsoft.com/office/powerpoint/2010/main" val="9272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1000"/>
                                        <p:tgtEl>
                                          <p:spTgt spid="61"/>
                                        </p:tgtEl>
                                        <p:attrNameLst>
                                          <p:attrName>ppt_y</p:attrName>
                                        </p:attrNameLst>
                                      </p:cBhvr>
                                      <p:tavLst>
                                        <p:tav tm="0">
                                          <p:val>
                                            <p:strVal val="#ppt_y+#ppt_h*1.125000"/>
                                          </p:val>
                                        </p:tav>
                                        <p:tav tm="100000">
                                          <p:val>
                                            <p:strVal val="#ppt_y"/>
                                          </p:val>
                                        </p:tav>
                                      </p:tavLst>
                                    </p:anim>
                                    <p:animEffect transition="in" filter="wipe(up)">
                                      <p:cBhvr>
                                        <p:cTn id="8" dur="1000"/>
                                        <p:tgtEl>
                                          <p:spTgt spid="6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1000"/>
                                        <p:tgtEl>
                                          <p:spTgt spid="96"/>
                                        </p:tgtEl>
                                        <p:attrNameLst>
                                          <p:attrName>ppt_y</p:attrName>
                                        </p:attrNameLst>
                                      </p:cBhvr>
                                      <p:tavLst>
                                        <p:tav tm="0">
                                          <p:val>
                                            <p:strVal val="#ppt_y+#ppt_h*1.125000"/>
                                          </p:val>
                                        </p:tav>
                                        <p:tav tm="100000">
                                          <p:val>
                                            <p:strVal val="#ppt_y"/>
                                          </p:val>
                                        </p:tav>
                                      </p:tavLst>
                                    </p:anim>
                                    <p:animEffect transition="in" filter="wipe(up)">
                                      <p:cBhvr>
                                        <p:cTn id="14" dur="1000"/>
                                        <p:tgtEl>
                                          <p:spTgt spid="9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1000"/>
                                        <p:tgtEl>
                                          <p:spTgt spid="97"/>
                                        </p:tgtEl>
                                        <p:attrNameLst>
                                          <p:attrName>ppt_y</p:attrName>
                                        </p:attrNameLst>
                                      </p:cBhvr>
                                      <p:tavLst>
                                        <p:tav tm="0">
                                          <p:val>
                                            <p:strVal val="#ppt_y+#ppt_h*1.125000"/>
                                          </p:val>
                                        </p:tav>
                                        <p:tav tm="100000">
                                          <p:val>
                                            <p:strVal val="#ppt_y"/>
                                          </p:val>
                                        </p:tav>
                                      </p:tavLst>
                                    </p:anim>
                                    <p:animEffect transition="in" filter="wipe(up)">
                                      <p:cBhvr>
                                        <p:cTn id="20" dur="1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27491-CC7D-4A5E-B763-5026F53FD6B1}"/>
              </a:ext>
            </a:extLst>
          </p:cNvPr>
          <p:cNvSpPr>
            <a:spLocks noGrp="1"/>
          </p:cNvSpPr>
          <p:nvPr>
            <p:ph type="title"/>
          </p:nvPr>
        </p:nvSpPr>
        <p:spPr>
          <a:xfrm>
            <a:off x="838200" y="365125"/>
            <a:ext cx="10515600" cy="1325563"/>
          </a:xfrm>
        </p:spPr>
        <p:txBody>
          <a:bodyPr/>
          <a:lstStyle/>
          <a:p>
            <a:r>
              <a:rPr lang="en-US" b="1" dirty="0">
                <a:solidFill>
                  <a:schemeClr val="accent1"/>
                </a:solidFill>
              </a:rPr>
              <a:t>What is required?</a:t>
            </a:r>
          </a:p>
        </p:txBody>
      </p:sp>
      <p:sp>
        <p:nvSpPr>
          <p:cNvPr id="3" name="Content Placeholder 2">
            <a:extLst>
              <a:ext uri="{FF2B5EF4-FFF2-40B4-BE49-F238E27FC236}">
                <a16:creationId xmlns:a16="http://schemas.microsoft.com/office/drawing/2014/main" id="{8AECEC84-30DA-4D37-8FA3-753A48EC6D22}"/>
              </a:ext>
            </a:extLst>
          </p:cNvPr>
          <p:cNvSpPr>
            <a:spLocks noGrp="1"/>
          </p:cNvSpPr>
          <p:nvPr>
            <p:ph idx="1"/>
          </p:nvPr>
        </p:nvSpPr>
        <p:spPr>
          <a:xfrm>
            <a:off x="838200" y="1690688"/>
            <a:ext cx="10515600" cy="4644124"/>
          </a:xfrm>
        </p:spPr>
        <p:txBody>
          <a:bodyPr>
            <a:normAutofit fontScale="85000" lnSpcReduction="20000"/>
          </a:bodyPr>
          <a:lstStyle/>
          <a:p>
            <a:r>
              <a:rPr lang="en-US" dirty="0"/>
              <a:t>Training at basic literacy</a:t>
            </a:r>
          </a:p>
          <a:p>
            <a:r>
              <a:rPr lang="en-US" dirty="0"/>
              <a:t>Training in basic digital literacy</a:t>
            </a:r>
          </a:p>
          <a:p>
            <a:r>
              <a:rPr lang="en-US" dirty="0"/>
              <a:t>Human centered design</a:t>
            </a:r>
          </a:p>
          <a:p>
            <a:r>
              <a:rPr lang="en-US" dirty="0"/>
              <a:t>Address gender barriers to participation</a:t>
            </a:r>
          </a:p>
          <a:p>
            <a:r>
              <a:rPr lang="en-US" dirty="0"/>
              <a:t>Advanced high level skills</a:t>
            </a:r>
          </a:p>
          <a:p>
            <a:r>
              <a:rPr lang="en-US" dirty="0"/>
              <a:t>Collaboration between both public and private sectors on market demands and supply of skilled people.</a:t>
            </a:r>
          </a:p>
          <a:p>
            <a:r>
              <a:rPr lang="en-US" dirty="0"/>
              <a:t>Collaboration between various Ministries as per mandate.</a:t>
            </a:r>
          </a:p>
          <a:p>
            <a:r>
              <a:rPr lang="en-US" dirty="0"/>
              <a:t>Ensuring institutions are teaching a relevant curriculum</a:t>
            </a:r>
          </a:p>
          <a:p>
            <a:r>
              <a:rPr lang="en-US" dirty="0"/>
              <a:t>Focus on innovation and entrepreneurship. </a:t>
            </a:r>
          </a:p>
          <a:p>
            <a:r>
              <a:rPr lang="en-US" dirty="0"/>
              <a:t>Beyond the education sector government will have to ensure increased connectivity and affordability.</a:t>
            </a:r>
          </a:p>
          <a:p>
            <a:endParaRPr lang="en-US" dirty="0"/>
          </a:p>
        </p:txBody>
      </p:sp>
    </p:spTree>
    <p:extLst>
      <p:ext uri="{BB962C8B-B14F-4D97-AF65-F5344CB8AC3E}">
        <p14:creationId xmlns:p14="http://schemas.microsoft.com/office/powerpoint/2010/main" val="3703132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105B-20C2-47B3-8F86-125AC3A4C2CE}"/>
              </a:ext>
            </a:extLst>
          </p:cNvPr>
          <p:cNvSpPr>
            <a:spLocks noGrp="1"/>
          </p:cNvSpPr>
          <p:nvPr>
            <p:ph type="title"/>
          </p:nvPr>
        </p:nvSpPr>
        <p:spPr/>
        <p:txBody>
          <a:bodyPr/>
          <a:lstStyle/>
          <a:p>
            <a:r>
              <a:rPr lang="en-US" dirty="0">
                <a:solidFill>
                  <a:schemeClr val="accent1"/>
                </a:solidFill>
              </a:rPr>
              <a:t>Digital Economy – the future is digital.</a:t>
            </a:r>
          </a:p>
        </p:txBody>
      </p:sp>
      <p:pic>
        <p:nvPicPr>
          <p:cNvPr id="4" name="Content Placeholder 3">
            <a:extLst>
              <a:ext uri="{FF2B5EF4-FFF2-40B4-BE49-F238E27FC236}">
                <a16:creationId xmlns:a16="http://schemas.microsoft.com/office/drawing/2014/main" id="{6CF365D7-F174-4A0B-9504-794D7575F8F0}"/>
              </a:ext>
            </a:extLst>
          </p:cNvPr>
          <p:cNvPicPr>
            <a:picLocks noGrp="1"/>
          </p:cNvPicPr>
          <p:nvPr>
            <p:ph idx="1"/>
          </p:nvPr>
        </p:nvPicPr>
        <p:blipFill rotWithShape="1">
          <a:blip r:embed="rId2"/>
          <a:srcRect l="16719" r="-14936"/>
          <a:stretch/>
        </p:blipFill>
        <p:spPr>
          <a:xfrm>
            <a:off x="2743200" y="1825625"/>
            <a:ext cx="6742176" cy="4667250"/>
          </a:xfrm>
          <a:prstGeom prst="rect">
            <a:avLst/>
          </a:prstGeom>
        </p:spPr>
      </p:pic>
      <p:sp>
        <p:nvSpPr>
          <p:cNvPr id="6" name="TextBox 5">
            <a:extLst>
              <a:ext uri="{FF2B5EF4-FFF2-40B4-BE49-F238E27FC236}">
                <a16:creationId xmlns:a16="http://schemas.microsoft.com/office/drawing/2014/main" id="{56D29E01-763A-411A-A822-3F2361473626}"/>
              </a:ext>
            </a:extLst>
          </p:cNvPr>
          <p:cNvSpPr txBox="1"/>
          <p:nvPr/>
        </p:nvSpPr>
        <p:spPr>
          <a:xfrm>
            <a:off x="9125146" y="2017336"/>
            <a:ext cx="2535811" cy="1754326"/>
          </a:xfrm>
          <a:prstGeom prst="rect">
            <a:avLst/>
          </a:prstGeom>
          <a:noFill/>
        </p:spPr>
        <p:txBody>
          <a:bodyPr wrap="square" rtlCol="0">
            <a:spAutoFit/>
          </a:bodyPr>
          <a:lstStyle/>
          <a:p>
            <a:r>
              <a:rPr lang="en-US" dirty="0"/>
              <a:t>Examples in Uganda</a:t>
            </a:r>
          </a:p>
          <a:p>
            <a:pPr marL="285750" indent="-285750">
              <a:buFont typeface="Arial" panose="020B0604020202020204" pitchFamily="34" charset="0"/>
              <a:buChar char="•"/>
            </a:pPr>
            <a:r>
              <a:rPr lang="en-US" dirty="0"/>
              <a:t>Finance</a:t>
            </a:r>
          </a:p>
          <a:p>
            <a:pPr marL="285750" indent="-285750">
              <a:buFont typeface="Arial" panose="020B0604020202020204" pitchFamily="34" charset="0"/>
              <a:buChar char="•"/>
            </a:pPr>
            <a:r>
              <a:rPr lang="en-US" dirty="0"/>
              <a:t>Agriculture</a:t>
            </a:r>
          </a:p>
          <a:p>
            <a:pPr marL="285750" indent="-285750">
              <a:buFont typeface="Arial" panose="020B0604020202020204" pitchFamily="34" charset="0"/>
              <a:buChar char="•"/>
            </a:pPr>
            <a:r>
              <a:rPr lang="en-US" dirty="0"/>
              <a:t>E-government or e-services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94584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7">
            <a:extLst>
              <a:ext uri="{FF2B5EF4-FFF2-40B4-BE49-F238E27FC236}">
                <a16:creationId xmlns:a16="http://schemas.microsoft.com/office/drawing/2014/main" id="{633C99AF-F462-4BFB-8C41-2FBAA303F09C}"/>
              </a:ext>
            </a:extLst>
          </p:cNvPr>
          <p:cNvSpPr txBox="1">
            <a:spLocks/>
          </p:cNvSpPr>
          <p:nvPr/>
        </p:nvSpPr>
        <p:spPr bwMode="auto">
          <a:xfrm>
            <a:off x="240531" y="218963"/>
            <a:ext cx="1152718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rtlCol="0" anchor="t" anchorCtr="0" compatLnSpc="1">
            <a:prstTxWarp prst="textNoShape">
              <a:avLst/>
            </a:prstTxWarp>
            <a:noAutofit/>
          </a:bodyPr>
          <a:lstStyle>
            <a:lvl1pPr algn="l" defTabSz="457200" rtl="0" eaLnBrk="1" latinLnBrk="0" hangingPunct="1">
              <a:spcBef>
                <a:spcPct val="0"/>
              </a:spcBef>
              <a:buNone/>
              <a:defRPr sz="3000" kern="1200">
                <a:solidFill>
                  <a:schemeClr val="tx2"/>
                </a:solidFill>
                <a:latin typeface="Andes Bold" panose="02000000000000000000" pitchFamily="50" charset="0"/>
                <a:ea typeface="+mj-ea"/>
                <a:cs typeface="Arial"/>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3494BA"/>
                </a:solidFill>
                <a:effectLst/>
                <a:uLnTx/>
                <a:uFillTx/>
                <a:latin typeface="+mj-lt"/>
                <a:ea typeface="+mj-ea"/>
                <a:cs typeface="Arial"/>
              </a:rPr>
              <a:t>Every African individual, business and government is Digitally Enabled* by 2030</a:t>
            </a:r>
            <a:r>
              <a:rPr kumimoji="0" lang="en-US" sz="4000" b="0" i="0" u="none" strike="noStrike" kern="1200" cap="none" spc="0" normalizeH="0" baseline="0" noProof="0" dirty="0">
                <a:ln>
                  <a:noFill/>
                </a:ln>
                <a:solidFill>
                  <a:prstClr val="black"/>
                </a:solidFill>
                <a:effectLst/>
                <a:uLnTx/>
                <a:uFillTx/>
                <a:latin typeface="+mj-lt"/>
                <a:ea typeface="+mj-ea"/>
                <a:cs typeface="Arial"/>
              </a:rPr>
              <a:t/>
            </a:r>
            <a:br>
              <a:rPr kumimoji="0" lang="en-US" sz="4000" b="0" i="0" u="none" strike="noStrike" kern="1200" cap="none" spc="0" normalizeH="0" baseline="0" noProof="0" dirty="0">
                <a:ln>
                  <a:noFill/>
                </a:ln>
                <a:solidFill>
                  <a:prstClr val="black"/>
                </a:solidFill>
                <a:effectLst/>
                <a:uLnTx/>
                <a:uFillTx/>
                <a:latin typeface="+mj-lt"/>
                <a:ea typeface="+mj-ea"/>
                <a:cs typeface="Arial"/>
              </a:rPr>
            </a:br>
            <a:r>
              <a:rPr kumimoji="0" lang="en-US" sz="4400" b="0" i="0" u="none" strike="noStrike" kern="1200" cap="none" spc="0" normalizeH="0" baseline="0" noProof="0" dirty="0">
                <a:ln>
                  <a:noFill/>
                </a:ln>
                <a:solidFill>
                  <a:prstClr val="black"/>
                </a:solidFill>
                <a:effectLst/>
                <a:uLnTx/>
                <a:uFillTx/>
                <a:latin typeface="Calibri Light" panose="020F0302020204030204"/>
                <a:ea typeface="+mj-ea"/>
                <a:cs typeface="Arial"/>
              </a:rPr>
              <a:t/>
            </a:r>
            <a:br>
              <a:rPr kumimoji="0" lang="en-US" sz="4400" b="0" i="0" u="none" strike="noStrike" kern="1200" cap="none" spc="0" normalizeH="0" baseline="0" noProof="0" dirty="0">
                <a:ln>
                  <a:noFill/>
                </a:ln>
                <a:solidFill>
                  <a:prstClr val="black"/>
                </a:solidFill>
                <a:effectLst/>
                <a:uLnTx/>
                <a:uFillTx/>
                <a:latin typeface="Calibri Light" panose="020F0302020204030204"/>
                <a:ea typeface="+mj-ea"/>
                <a:cs typeface="Arial"/>
              </a:rPr>
            </a:br>
            <a:endParaRPr kumimoji="0" lang="en-US" sz="4400" b="0" i="0" u="none" strike="noStrike" kern="1200" cap="none" spc="0" normalizeH="0" baseline="0" noProof="0" dirty="0">
              <a:ln>
                <a:noFill/>
              </a:ln>
              <a:solidFill>
                <a:prstClr val="black"/>
              </a:solidFill>
              <a:effectLst/>
              <a:uLnTx/>
              <a:uFillTx/>
              <a:latin typeface="Calibri Light" panose="020F0302020204030204"/>
              <a:ea typeface="+mj-ea"/>
              <a:cs typeface="Arial"/>
            </a:endParaRPr>
          </a:p>
        </p:txBody>
      </p:sp>
      <p:grpSp>
        <p:nvGrpSpPr>
          <p:cNvPr id="18" name="Group 17">
            <a:extLst>
              <a:ext uri="{FF2B5EF4-FFF2-40B4-BE49-F238E27FC236}">
                <a16:creationId xmlns:a16="http://schemas.microsoft.com/office/drawing/2014/main" id="{7B5D1FA2-0E35-4F9B-90C9-AC0358653448}"/>
              </a:ext>
            </a:extLst>
          </p:cNvPr>
          <p:cNvGrpSpPr/>
          <p:nvPr/>
        </p:nvGrpSpPr>
        <p:grpSpPr>
          <a:xfrm>
            <a:off x="324421" y="2026763"/>
            <a:ext cx="11627048" cy="4612274"/>
            <a:chOff x="240531" y="1239347"/>
            <a:chExt cx="11627048" cy="5122287"/>
          </a:xfrm>
        </p:grpSpPr>
        <p:sp>
          <p:nvSpPr>
            <p:cNvPr id="5" name="TextBox 4">
              <a:extLst>
                <a:ext uri="{FF2B5EF4-FFF2-40B4-BE49-F238E27FC236}">
                  <a16:creationId xmlns:a16="http://schemas.microsoft.com/office/drawing/2014/main" id="{E85D3FBA-7705-4475-9283-45C12CB8AF47}"/>
                </a:ext>
              </a:extLst>
            </p:cNvPr>
            <p:cNvSpPr txBox="1"/>
            <p:nvPr/>
          </p:nvSpPr>
          <p:spPr>
            <a:xfrm>
              <a:off x="4434862" y="2360539"/>
              <a:ext cx="2499919" cy="40010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rPr>
                <a:t>DIGITAL PLATFORMS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rPr>
                <a:t>Doubling of Online Services Index rating for all Governments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rPr>
                <a:t>All individuals are able to prove their identity digitally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rPr>
                <a:t>At least 50% of the population regularly uses the Internet to access Government or Commercial services</a:t>
              </a:r>
            </a:p>
            <a:p>
              <a:pPr marL="0" marR="0" lvl="0" indent="0" algn="ctr" defTabSz="914400" rtl="0" eaLnBrk="1" fontAlgn="auto" latinLnBrk="0" hangingPunct="1">
                <a:lnSpc>
                  <a:spcPct val="100000"/>
                </a:lnSpc>
                <a:spcBef>
                  <a:spcPts val="0"/>
                </a:spcBef>
                <a:spcAft>
                  <a:spcPts val="1200"/>
                </a:spcAft>
                <a:buClrTx/>
                <a:buSzTx/>
                <a:buFontTx/>
                <a:buNone/>
                <a:tabLst/>
                <a:defRPr/>
              </a:pPr>
              <a:endPar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1200"/>
                </a:spcAft>
                <a:buClrTx/>
                <a:buSzTx/>
                <a:buFontTx/>
                <a:buNone/>
                <a:tabLst/>
                <a:defRPr/>
              </a:pPr>
              <a:endPar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endParaRPr>
            </a:p>
          </p:txBody>
        </p:sp>
        <p:sp>
          <p:nvSpPr>
            <p:cNvPr id="6" name="TextBox 5">
              <a:extLst>
                <a:ext uri="{FF2B5EF4-FFF2-40B4-BE49-F238E27FC236}">
                  <a16:creationId xmlns:a16="http://schemas.microsoft.com/office/drawing/2014/main" id="{372AC8DB-4FCF-412B-A00C-C4E86FD12C6B}"/>
                </a:ext>
              </a:extLst>
            </p:cNvPr>
            <p:cNvSpPr txBox="1"/>
            <p:nvPr/>
          </p:nvSpPr>
          <p:spPr>
            <a:xfrm>
              <a:off x="240531" y="2365412"/>
              <a:ext cx="2009396" cy="37548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rPr>
                <a:t>DIGITAL INFRASTRUCTURE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mn-cs"/>
                </a:rPr>
                <a:t>Universal  Internet network coverage</a:t>
              </a:r>
              <a:endParaRPr kumimoji="0" lang="en-US" sz="1400" b="0" i="1" u="none" strike="noStrike" kern="1200" cap="none" spc="0" normalizeH="0" baseline="0" noProof="0" dirty="0">
                <a:ln>
                  <a:noFill/>
                </a:ln>
                <a:solidFill>
                  <a:srgbClr val="00B0F0"/>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mn-cs"/>
                </a:rPr>
                <a:t>Affordable Internet for All at less than 2% of GNI per capita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rial"/>
                <a:ea typeface="+mn-ea"/>
                <a:cs typeface="+mn-cs"/>
              </a:endParaRPr>
            </a:p>
          </p:txBody>
        </p:sp>
        <p:sp>
          <p:nvSpPr>
            <p:cNvPr id="7" name="TextBox 6">
              <a:extLst>
                <a:ext uri="{FF2B5EF4-FFF2-40B4-BE49-F238E27FC236}">
                  <a16:creationId xmlns:a16="http://schemas.microsoft.com/office/drawing/2014/main" id="{E8D0814E-F126-44D8-8B62-BCDD844F2D95}"/>
                </a:ext>
              </a:extLst>
            </p:cNvPr>
            <p:cNvSpPr txBox="1"/>
            <p:nvPr/>
          </p:nvSpPr>
          <p:spPr>
            <a:xfrm>
              <a:off x="7091194" y="2363920"/>
              <a:ext cx="2180356"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rPr>
                <a:t>DIGITAL FINANCIAL SERVICES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rPr>
                <a:t>Universal Access to Digital Financial Services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rPr>
                <a:t>Africa-wide payments infrastructure/platform in place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endParaRPr>
            </a:p>
          </p:txBody>
        </p:sp>
        <p:sp>
          <p:nvSpPr>
            <p:cNvPr id="8" name="TextBox 7">
              <a:extLst>
                <a:ext uri="{FF2B5EF4-FFF2-40B4-BE49-F238E27FC236}">
                  <a16:creationId xmlns:a16="http://schemas.microsoft.com/office/drawing/2014/main" id="{69357451-D901-427D-BB41-981D610322CE}"/>
                </a:ext>
              </a:extLst>
            </p:cNvPr>
            <p:cNvSpPr txBox="1"/>
            <p:nvPr/>
          </p:nvSpPr>
          <p:spPr>
            <a:xfrm>
              <a:off x="9604397" y="2360539"/>
              <a:ext cx="2263182" cy="276998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rPr>
                <a:t>DIGITAL ENTREPRENEURSHIP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rPr>
                <a:t>Tripling the number of new digitally-enabled businesses </a:t>
              </a:r>
              <a:r>
                <a:rPr kumimoji="0" lang="en-US" sz="1400" b="0" i="0" u="none" strike="noStrike" kern="1200" cap="none" spc="0" normalizeH="0" baseline="0" noProof="0">
                  <a:ln>
                    <a:noFill/>
                  </a:ln>
                  <a:solidFill>
                    <a:srgbClr val="00B0F0"/>
                  </a:solidFill>
                  <a:effectLst/>
                  <a:uLnTx/>
                  <a:uFillTx/>
                  <a:latin typeface="Andes" panose="02000000000000000000" pitchFamily="50" charset="0"/>
                  <a:ea typeface="+mn-ea"/>
                  <a:cs typeface="Times New Roman" panose="02020603050405020304" pitchFamily="18" charset="0"/>
                </a:rPr>
                <a:t>created annually</a:t>
              </a:r>
              <a:endPar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Times New Roman" panose="02020603050405020304" pitchFamily="18" charset="0"/>
                </a:rPr>
                <a:t>Financing for Venture Capital to reach .25% of GDP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ndes" panose="02000000000000000000" pitchFamily="50" charset="0"/>
                <a:ea typeface="+mn-ea"/>
                <a:cs typeface="Times New Roman" panose="02020603050405020304" pitchFamily="18" charset="0"/>
              </a:endParaRPr>
            </a:p>
          </p:txBody>
        </p:sp>
        <p:sp>
          <p:nvSpPr>
            <p:cNvPr id="9" name="Rectangle 8">
              <a:extLst>
                <a:ext uri="{FF2B5EF4-FFF2-40B4-BE49-F238E27FC236}">
                  <a16:creationId xmlns:a16="http://schemas.microsoft.com/office/drawing/2014/main" id="{0CDA78A6-30E0-49A8-AE8C-E1D78B875AFC}"/>
                </a:ext>
              </a:extLst>
            </p:cNvPr>
            <p:cNvSpPr/>
            <p:nvPr/>
          </p:nvSpPr>
          <p:spPr>
            <a:xfrm>
              <a:off x="2418489" y="2360539"/>
              <a:ext cx="1926119" cy="32316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rPr>
                <a:t>DIGITAL SKILLS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mn-cs"/>
                </a:rPr>
                <a:t>All 15 year old students with basic ‘digital skills’ competencies</a:t>
              </a:r>
              <a:endParaRPr kumimoji="0" lang="en-US" sz="14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F0"/>
                  </a:solidFill>
                  <a:effectLst/>
                  <a:uLnTx/>
                  <a:uFillTx/>
                  <a:latin typeface="Andes" panose="02000000000000000000" pitchFamily="50" charset="0"/>
                  <a:ea typeface="+mn-ea"/>
                  <a:cs typeface="+mn-cs"/>
                </a:rPr>
                <a:t>100,000 graduates in advanced digital skills programs annually</a:t>
              </a:r>
              <a:endParaRPr kumimoji="0" lang="en-US" sz="14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2345"/>
                </a:solidFill>
                <a:effectLst/>
                <a:uLnTx/>
                <a:uFillTx/>
                <a:latin typeface="Andes" panose="02000000000000000000" pitchFamily="50"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ndes" panose="02000000000000000000" pitchFamily="50"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ndes" panose="02000000000000000000" pitchFamily="50" charset="0"/>
                <a:ea typeface="+mn-ea"/>
                <a:cs typeface="+mn-cs"/>
              </a:endParaRPr>
            </a:p>
          </p:txBody>
        </p:sp>
        <p:pic>
          <p:nvPicPr>
            <p:cNvPr id="11" name="Picture 10">
              <a:extLst>
                <a:ext uri="{FF2B5EF4-FFF2-40B4-BE49-F238E27FC236}">
                  <a16:creationId xmlns:a16="http://schemas.microsoft.com/office/drawing/2014/main" id="{A6C60D15-3FAB-4E76-B5AB-0A0B9E759FC7}"/>
                </a:ext>
              </a:extLst>
            </p:cNvPr>
            <p:cNvPicPr>
              <a:picLocks noChangeAspect="1"/>
            </p:cNvPicPr>
            <p:nvPr/>
          </p:nvPicPr>
          <p:blipFill>
            <a:blip r:embed="rId3"/>
            <a:stretch>
              <a:fillRect/>
            </a:stretch>
          </p:blipFill>
          <p:spPr>
            <a:xfrm>
              <a:off x="2842516" y="1258487"/>
              <a:ext cx="961789" cy="987530"/>
            </a:xfrm>
            <a:prstGeom prst="rect">
              <a:avLst/>
            </a:prstGeom>
          </p:spPr>
        </p:pic>
        <p:pic>
          <p:nvPicPr>
            <p:cNvPr id="12" name="Picture 11">
              <a:extLst>
                <a:ext uri="{FF2B5EF4-FFF2-40B4-BE49-F238E27FC236}">
                  <a16:creationId xmlns:a16="http://schemas.microsoft.com/office/drawing/2014/main" id="{50605E6C-320E-4D5E-A07B-9A4A9CF675E4}"/>
                </a:ext>
              </a:extLst>
            </p:cNvPr>
            <p:cNvPicPr>
              <a:picLocks noChangeAspect="1"/>
            </p:cNvPicPr>
            <p:nvPr/>
          </p:nvPicPr>
          <p:blipFill>
            <a:blip r:embed="rId4"/>
            <a:stretch>
              <a:fillRect/>
            </a:stretch>
          </p:blipFill>
          <p:spPr>
            <a:xfrm>
              <a:off x="7581934" y="1345843"/>
              <a:ext cx="961789" cy="962208"/>
            </a:xfrm>
            <a:prstGeom prst="rect">
              <a:avLst/>
            </a:prstGeom>
          </p:spPr>
        </p:pic>
        <p:pic>
          <p:nvPicPr>
            <p:cNvPr id="13" name="Picture 12">
              <a:extLst>
                <a:ext uri="{FF2B5EF4-FFF2-40B4-BE49-F238E27FC236}">
                  <a16:creationId xmlns:a16="http://schemas.microsoft.com/office/drawing/2014/main" id="{2B32B447-BF69-468C-9773-612F6F88140A}"/>
                </a:ext>
              </a:extLst>
            </p:cNvPr>
            <p:cNvPicPr>
              <a:picLocks noChangeAspect="1"/>
            </p:cNvPicPr>
            <p:nvPr/>
          </p:nvPicPr>
          <p:blipFill>
            <a:blip r:embed="rId5"/>
            <a:stretch>
              <a:fillRect/>
            </a:stretch>
          </p:blipFill>
          <p:spPr>
            <a:xfrm>
              <a:off x="767057" y="1239347"/>
              <a:ext cx="1006232" cy="1006670"/>
            </a:xfrm>
            <a:prstGeom prst="rect">
              <a:avLst/>
            </a:prstGeom>
          </p:spPr>
        </p:pic>
        <p:pic>
          <p:nvPicPr>
            <p:cNvPr id="14" name="Picture 13">
              <a:extLst>
                <a:ext uri="{FF2B5EF4-FFF2-40B4-BE49-F238E27FC236}">
                  <a16:creationId xmlns:a16="http://schemas.microsoft.com/office/drawing/2014/main" id="{8D15B0C3-E162-4F21-ABDD-14953D4F1B88}"/>
                </a:ext>
              </a:extLst>
            </p:cNvPr>
            <p:cNvPicPr>
              <a:picLocks noChangeAspect="1"/>
            </p:cNvPicPr>
            <p:nvPr/>
          </p:nvPicPr>
          <p:blipFill>
            <a:blip r:embed="rId6"/>
            <a:stretch>
              <a:fillRect/>
            </a:stretch>
          </p:blipFill>
          <p:spPr>
            <a:xfrm>
              <a:off x="10190786" y="1345843"/>
              <a:ext cx="891071" cy="903036"/>
            </a:xfrm>
            <a:prstGeom prst="rect">
              <a:avLst/>
            </a:prstGeom>
          </p:spPr>
        </p:pic>
        <p:pic>
          <p:nvPicPr>
            <p:cNvPr id="15" name="Picture 14">
              <a:extLst>
                <a:ext uri="{FF2B5EF4-FFF2-40B4-BE49-F238E27FC236}">
                  <a16:creationId xmlns:a16="http://schemas.microsoft.com/office/drawing/2014/main" id="{8156AB6B-00E6-4C75-97C7-87CFF34705D0}"/>
                </a:ext>
              </a:extLst>
            </p:cNvPr>
            <p:cNvPicPr>
              <a:picLocks noChangeAspect="1"/>
            </p:cNvPicPr>
            <p:nvPr/>
          </p:nvPicPr>
          <p:blipFill>
            <a:blip r:embed="rId7"/>
            <a:stretch>
              <a:fillRect/>
            </a:stretch>
          </p:blipFill>
          <p:spPr>
            <a:xfrm>
              <a:off x="5212224" y="1258487"/>
              <a:ext cx="987100" cy="987530"/>
            </a:xfrm>
            <a:prstGeom prst="rect">
              <a:avLst/>
            </a:prstGeom>
          </p:spPr>
        </p:pic>
      </p:grpSp>
      <p:sp>
        <p:nvSpPr>
          <p:cNvPr id="16" name="Rectangle 15">
            <a:extLst>
              <a:ext uri="{FF2B5EF4-FFF2-40B4-BE49-F238E27FC236}">
                <a16:creationId xmlns:a16="http://schemas.microsoft.com/office/drawing/2014/main" id="{698F1385-D9ED-4D37-BFCC-0021FEAFC244}"/>
              </a:ext>
            </a:extLst>
          </p:cNvPr>
          <p:cNvSpPr/>
          <p:nvPr/>
        </p:nvSpPr>
        <p:spPr>
          <a:xfrm>
            <a:off x="240531" y="6361634"/>
            <a:ext cx="8917497"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mn-cs"/>
              </a:rPr>
              <a:t>* Being “Digitally Enabled” implies having digitally-enabled access to services, markets, opportunities.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mn-cs"/>
              </a:rPr>
              <a:t>The WBG’s Digital Adoption Index may be a relevant indicator for measuring this, complemented by the headline measures above for the 5 foundations </a:t>
            </a:r>
          </a:p>
        </p:txBody>
      </p:sp>
    </p:spTree>
    <p:extLst>
      <p:ext uri="{BB962C8B-B14F-4D97-AF65-F5344CB8AC3E}">
        <p14:creationId xmlns:p14="http://schemas.microsoft.com/office/powerpoint/2010/main" val="2447738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ítulo 1">
            <a:extLst>
              <a:ext uri="{FF2B5EF4-FFF2-40B4-BE49-F238E27FC236}">
                <a16:creationId xmlns:a16="http://schemas.microsoft.com/office/drawing/2014/main" id="{573C2DF9-1F75-460F-88DD-1D25B4451CBE}"/>
              </a:ext>
            </a:extLst>
          </p:cNvPr>
          <p:cNvSpPr>
            <a:spLocks noGrp="1"/>
          </p:cNvSpPr>
          <p:nvPr>
            <p:ph type="title"/>
          </p:nvPr>
        </p:nvSpPr>
        <p:spPr>
          <a:xfrm>
            <a:off x="528553" y="168242"/>
            <a:ext cx="11764941" cy="1102932"/>
          </a:xfrm>
        </p:spPr>
        <p:txBody>
          <a:bodyPr>
            <a:normAutofit/>
          </a:bodyPr>
          <a:lstStyle/>
          <a:p>
            <a:r>
              <a:rPr lang="en-NZ" sz="3600" b="1" dirty="0">
                <a:cs typeface="Arial"/>
              </a:rPr>
              <a:t>An Ecosystem Approach To Building the Digital Economy</a:t>
            </a:r>
            <a:endParaRPr lang="es-ES" sz="3600" dirty="0"/>
          </a:p>
        </p:txBody>
      </p:sp>
      <p:sp>
        <p:nvSpPr>
          <p:cNvPr id="19" name="CuadroTexto 18">
            <a:extLst>
              <a:ext uri="{FF2B5EF4-FFF2-40B4-BE49-F238E27FC236}">
                <a16:creationId xmlns:a16="http://schemas.microsoft.com/office/drawing/2014/main" id="{E91D49BD-089C-4825-959C-D35183A038AC}"/>
              </a:ext>
            </a:extLst>
          </p:cNvPr>
          <p:cNvSpPr txBox="1"/>
          <p:nvPr/>
        </p:nvSpPr>
        <p:spPr>
          <a:xfrm>
            <a:off x="1" y="1627432"/>
            <a:ext cx="11834091" cy="27699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endParaRPr lang="en-US" sz="1200">
              <a:solidFill>
                <a:schemeClr val="tx1">
                  <a:lumMod val="65000"/>
                  <a:lumOff val="35000"/>
                </a:schemeClr>
              </a:solidFill>
              <a:latin typeface="Andes" panose="02000000000000000000" pitchFamily="50" charset="0"/>
              <a:cs typeface="Arial"/>
            </a:endParaRPr>
          </a:p>
        </p:txBody>
      </p:sp>
      <p:sp>
        <p:nvSpPr>
          <p:cNvPr id="24" name="CuadroTexto 23">
            <a:extLst>
              <a:ext uri="{FF2B5EF4-FFF2-40B4-BE49-F238E27FC236}">
                <a16:creationId xmlns:a16="http://schemas.microsoft.com/office/drawing/2014/main" id="{1495120C-3364-4CEB-BC7C-FC83DB831078}"/>
              </a:ext>
            </a:extLst>
          </p:cNvPr>
          <p:cNvSpPr txBox="1"/>
          <p:nvPr/>
        </p:nvSpPr>
        <p:spPr>
          <a:xfrm>
            <a:off x="1756468" y="2293617"/>
            <a:ext cx="1973666" cy="329320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solidFill>
                  <a:schemeClr val="tx1">
                    <a:lumMod val="65000"/>
                    <a:lumOff val="35000"/>
                  </a:schemeClr>
                </a:solidFill>
                <a:cs typeface="Arial"/>
              </a:rPr>
              <a:t>For a successful and</a:t>
            </a:r>
            <a:r>
              <a:rPr lang="en-US" sz="1400" b="1" dirty="0">
                <a:solidFill>
                  <a:srgbClr val="00B0F0"/>
                </a:solidFill>
                <a:cs typeface="Arial"/>
              </a:rPr>
              <a:t> inclusive digital economy</a:t>
            </a:r>
            <a:r>
              <a:rPr lang="en-US" sz="1400" dirty="0">
                <a:solidFill>
                  <a:schemeClr val="tx1">
                    <a:lumMod val="65000"/>
                    <a:lumOff val="35000"/>
                  </a:schemeClr>
                </a:solidFill>
                <a:cs typeface="Arial"/>
              </a:rPr>
              <a:t>, African countries would require building </a:t>
            </a:r>
            <a:r>
              <a:rPr lang="en-US" sz="1400" b="1" dirty="0">
                <a:solidFill>
                  <a:srgbClr val="00B0F0"/>
                </a:solidFill>
                <a:cs typeface="Arial"/>
              </a:rPr>
              <a:t>key foundational elements</a:t>
            </a:r>
            <a:r>
              <a:rPr lang="en-US" sz="1400" dirty="0">
                <a:solidFill>
                  <a:schemeClr val="tx1">
                    <a:lumMod val="65000"/>
                    <a:lumOff val="35000"/>
                  </a:schemeClr>
                </a:solidFill>
                <a:cs typeface="Arial"/>
              </a:rPr>
              <a:t> of a digital economy.</a:t>
            </a:r>
            <a:endParaRPr lang="es-ES" sz="1400" dirty="0">
              <a:solidFill>
                <a:schemeClr val="tx1">
                  <a:lumMod val="65000"/>
                  <a:lumOff val="35000"/>
                </a:schemeClr>
              </a:solidFill>
              <a:cs typeface="Arial"/>
            </a:endParaRPr>
          </a:p>
          <a:p>
            <a:pPr algn="ctr"/>
            <a:endParaRPr lang="en-US" sz="1400" dirty="0">
              <a:cs typeface="Arial"/>
            </a:endParaRPr>
          </a:p>
          <a:p>
            <a:pPr algn="ctr"/>
            <a:r>
              <a:rPr lang="en-US" sz="1400" dirty="0">
                <a:solidFill>
                  <a:schemeClr val="tx1">
                    <a:lumMod val="65000"/>
                    <a:lumOff val="35000"/>
                  </a:schemeClr>
                </a:solidFill>
                <a:cs typeface="Arial"/>
              </a:rPr>
              <a:t>These foundations are </a:t>
            </a:r>
            <a:r>
              <a:rPr lang="en-US" sz="1400" b="1" dirty="0">
                <a:solidFill>
                  <a:srgbClr val="00B0F0"/>
                </a:solidFill>
                <a:cs typeface="Arial"/>
              </a:rPr>
              <a:t>synergistic </a:t>
            </a:r>
            <a:r>
              <a:rPr lang="en-US" sz="1400" dirty="0">
                <a:solidFill>
                  <a:schemeClr val="tx1">
                    <a:lumMod val="65000"/>
                    <a:lumOff val="35000"/>
                  </a:schemeClr>
                </a:solidFill>
                <a:cs typeface="Arial"/>
              </a:rPr>
              <a:t>and require the use of public and private sector solutions. </a:t>
            </a:r>
          </a:p>
          <a:p>
            <a:pPr algn="ctr"/>
            <a:endParaRPr lang="en-US" sz="1200" dirty="0">
              <a:solidFill>
                <a:srgbClr val="00B0F0"/>
              </a:solidFill>
              <a:latin typeface="Andes" panose="02000000000000000000" pitchFamily="50" charset="0"/>
              <a:cs typeface="Arial"/>
            </a:endParaRPr>
          </a:p>
        </p:txBody>
      </p:sp>
      <p:sp>
        <p:nvSpPr>
          <p:cNvPr id="27" name="Rectángulo: esquinas redondeadas 26">
            <a:extLst>
              <a:ext uri="{FF2B5EF4-FFF2-40B4-BE49-F238E27FC236}">
                <a16:creationId xmlns:a16="http://schemas.microsoft.com/office/drawing/2014/main" id="{4F7B295E-9570-4EEB-8B59-624FE55C41A6}"/>
              </a:ext>
            </a:extLst>
          </p:cNvPr>
          <p:cNvSpPr/>
          <p:nvPr/>
        </p:nvSpPr>
        <p:spPr>
          <a:xfrm>
            <a:off x="1674172" y="2041590"/>
            <a:ext cx="2129114" cy="3640019"/>
          </a:xfrm>
          <a:prstGeom prst="roundRect">
            <a:avLst/>
          </a:prstGeom>
          <a:noFill/>
          <a:ln>
            <a:solidFill>
              <a:srgbClr val="00B0F0"/>
            </a:solid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Andes" panose="02000000000000000000" pitchFamily="50" charset="0"/>
            </a:endParaRPr>
          </a:p>
        </p:txBody>
      </p:sp>
      <p:pic>
        <p:nvPicPr>
          <p:cNvPr id="2" name="Picture 1">
            <a:extLst>
              <a:ext uri="{FF2B5EF4-FFF2-40B4-BE49-F238E27FC236}">
                <a16:creationId xmlns:a16="http://schemas.microsoft.com/office/drawing/2014/main" id="{42CD0B28-3711-4423-BA33-34E62343AED1}"/>
              </a:ext>
            </a:extLst>
          </p:cNvPr>
          <p:cNvPicPr>
            <a:picLocks noChangeAspect="1"/>
          </p:cNvPicPr>
          <p:nvPr/>
        </p:nvPicPr>
        <p:blipFill>
          <a:blip r:embed="rId2"/>
          <a:stretch>
            <a:fillRect/>
          </a:stretch>
        </p:blipFill>
        <p:spPr>
          <a:xfrm>
            <a:off x="4631565" y="1390438"/>
            <a:ext cx="5886263" cy="4801907"/>
          </a:xfrm>
          <a:prstGeom prst="rect">
            <a:avLst/>
          </a:prstGeom>
        </p:spPr>
      </p:pic>
    </p:spTree>
    <p:extLst>
      <p:ext uri="{BB962C8B-B14F-4D97-AF65-F5344CB8AC3E}">
        <p14:creationId xmlns:p14="http://schemas.microsoft.com/office/powerpoint/2010/main" val="2910530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CA69A-27B4-4157-8875-E38626766725}"/>
              </a:ext>
            </a:extLst>
          </p:cNvPr>
          <p:cNvSpPr>
            <a:spLocks noGrp="1"/>
          </p:cNvSpPr>
          <p:nvPr>
            <p:ph type="title"/>
          </p:nvPr>
        </p:nvSpPr>
        <p:spPr>
          <a:xfrm>
            <a:off x="951320" y="2316474"/>
            <a:ext cx="10515600" cy="1325563"/>
          </a:xfrm>
        </p:spPr>
        <p:txBody>
          <a:bodyPr/>
          <a:lstStyle/>
          <a:p>
            <a:pPr algn="ctr"/>
            <a:r>
              <a:rPr lang="en-US" b="1" dirty="0">
                <a:solidFill>
                  <a:schemeClr val="accent1"/>
                </a:solidFill>
              </a:rPr>
              <a:t>What Skills Are Needed</a:t>
            </a:r>
          </a:p>
        </p:txBody>
      </p:sp>
    </p:spTree>
    <p:extLst>
      <p:ext uri="{BB962C8B-B14F-4D97-AF65-F5344CB8AC3E}">
        <p14:creationId xmlns:p14="http://schemas.microsoft.com/office/powerpoint/2010/main" val="3664612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256DF-C28F-C149-A50C-6309966B5CCE}"/>
              </a:ext>
            </a:extLst>
          </p:cNvPr>
          <p:cNvSpPr>
            <a:spLocks noGrp="1"/>
          </p:cNvSpPr>
          <p:nvPr>
            <p:ph type="title"/>
          </p:nvPr>
        </p:nvSpPr>
        <p:spPr>
          <a:xfrm>
            <a:off x="425785" y="432118"/>
            <a:ext cx="11340430" cy="987944"/>
          </a:xfrm>
        </p:spPr>
        <p:txBody>
          <a:bodyPr vert="horz" lIns="91440" tIns="45720" rIns="91440" bIns="45720" rtlCol="0" anchor="ctr">
            <a:normAutofit fontScale="90000"/>
          </a:bodyPr>
          <a:lstStyle/>
          <a:p>
            <a:pPr algn="ctr"/>
            <a:r>
              <a:rPr lang="en-US" sz="3600" b="1" kern="1200" dirty="0">
                <a:solidFill>
                  <a:srgbClr val="0070C0"/>
                </a:solidFill>
                <a:latin typeface="+mj-lt"/>
                <a:ea typeface="+mj-ea"/>
                <a:cs typeface="+mj-cs"/>
              </a:rPr>
              <a:t>Current Status:</a:t>
            </a:r>
            <a:br>
              <a:rPr lang="en-US" sz="3600" b="1" kern="1200" dirty="0">
                <a:solidFill>
                  <a:srgbClr val="0070C0"/>
                </a:solidFill>
                <a:latin typeface="+mj-lt"/>
                <a:ea typeface="+mj-ea"/>
                <a:cs typeface="+mj-cs"/>
              </a:rPr>
            </a:br>
            <a:r>
              <a:rPr lang="en-US" sz="3600" b="1" kern="1200" dirty="0">
                <a:solidFill>
                  <a:srgbClr val="0070C0"/>
                </a:solidFill>
                <a:latin typeface="+mj-lt"/>
                <a:ea typeface="+mj-ea"/>
                <a:cs typeface="+mj-cs"/>
              </a:rPr>
              <a:t>Human Capital Index: </a:t>
            </a:r>
            <a:br>
              <a:rPr lang="en-US" sz="3600" b="1" kern="1200" dirty="0">
                <a:solidFill>
                  <a:srgbClr val="0070C0"/>
                </a:solidFill>
                <a:latin typeface="+mj-lt"/>
                <a:ea typeface="+mj-ea"/>
                <a:cs typeface="+mj-cs"/>
              </a:rPr>
            </a:br>
            <a:r>
              <a:rPr lang="en-US" sz="3600" b="1" i="1" dirty="0">
                <a:solidFill>
                  <a:srgbClr val="0070C0"/>
                </a:solidFill>
                <a:ea typeface="Calibri" panose="020F0502020204030204" pitchFamily="34" charset="0"/>
              </a:rPr>
              <a:t>a key determinant of economic development, productivity and wealth </a:t>
            </a:r>
            <a:endParaRPr lang="en-US" sz="3600" b="1" i="1" kern="1200" dirty="0">
              <a:solidFill>
                <a:srgbClr val="0070C0"/>
              </a:solidFill>
            </a:endParaRPr>
          </a:p>
        </p:txBody>
      </p:sp>
      <p:sp>
        <p:nvSpPr>
          <p:cNvPr id="21" name="TextBox 20">
            <a:extLst>
              <a:ext uri="{FF2B5EF4-FFF2-40B4-BE49-F238E27FC236}">
                <a16:creationId xmlns:a16="http://schemas.microsoft.com/office/drawing/2014/main" id="{66C30458-1CFC-0D46-884E-9552BF031F78}"/>
              </a:ext>
            </a:extLst>
          </p:cNvPr>
          <p:cNvSpPr txBox="1"/>
          <p:nvPr/>
        </p:nvSpPr>
        <p:spPr>
          <a:xfrm>
            <a:off x="4374908" y="2951474"/>
            <a:ext cx="1218347" cy="400110"/>
          </a:xfrm>
          <a:prstGeom prst="rect">
            <a:avLst/>
          </a:prstGeom>
          <a:noFill/>
        </p:spPr>
        <p:txBody>
          <a:bodyPr wrap="none" rtlCol="0">
            <a:spAutoFit/>
          </a:bodyPr>
          <a:lstStyle/>
          <a:p>
            <a:r>
              <a:rPr lang="en-US" sz="2000">
                <a:solidFill>
                  <a:schemeClr val="tx1">
                    <a:lumMod val="75000"/>
                    <a:lumOff val="25000"/>
                  </a:schemeClr>
                </a:solidFill>
              </a:rPr>
              <a:t>Education</a:t>
            </a:r>
            <a:endParaRPr lang="en-US">
              <a:solidFill>
                <a:schemeClr val="tx1">
                  <a:lumMod val="75000"/>
                  <a:lumOff val="25000"/>
                </a:schemeClr>
              </a:solidFill>
            </a:endParaRPr>
          </a:p>
        </p:txBody>
      </p:sp>
      <p:sp>
        <p:nvSpPr>
          <p:cNvPr id="22" name="TextBox 21">
            <a:extLst>
              <a:ext uri="{FF2B5EF4-FFF2-40B4-BE49-F238E27FC236}">
                <a16:creationId xmlns:a16="http://schemas.microsoft.com/office/drawing/2014/main" id="{5FA2EBAB-2E6A-AC40-B36D-064A0C5876DF}"/>
              </a:ext>
            </a:extLst>
          </p:cNvPr>
          <p:cNvSpPr txBox="1"/>
          <p:nvPr/>
        </p:nvSpPr>
        <p:spPr>
          <a:xfrm>
            <a:off x="1981918" y="2956711"/>
            <a:ext cx="877163" cy="400110"/>
          </a:xfrm>
          <a:prstGeom prst="rect">
            <a:avLst/>
          </a:prstGeom>
          <a:noFill/>
        </p:spPr>
        <p:txBody>
          <a:bodyPr wrap="none" rtlCol="0">
            <a:spAutoFit/>
          </a:bodyPr>
          <a:lstStyle/>
          <a:p>
            <a:r>
              <a:rPr lang="en-US" sz="2000">
                <a:solidFill>
                  <a:schemeClr val="tx1">
                    <a:lumMod val="75000"/>
                    <a:lumOff val="25000"/>
                  </a:schemeClr>
                </a:solidFill>
              </a:rPr>
              <a:t>Health</a:t>
            </a:r>
            <a:endParaRPr lang="en-US">
              <a:solidFill>
                <a:schemeClr val="tx1">
                  <a:lumMod val="75000"/>
                  <a:lumOff val="25000"/>
                </a:schemeClr>
              </a:solidFill>
            </a:endParaRPr>
          </a:p>
        </p:txBody>
      </p:sp>
      <p:pic>
        <p:nvPicPr>
          <p:cNvPr id="24" name="Graphic 23" descr="Classroom">
            <a:extLst>
              <a:ext uri="{FF2B5EF4-FFF2-40B4-BE49-F238E27FC236}">
                <a16:creationId xmlns:a16="http://schemas.microsoft.com/office/drawing/2014/main" id="{BE6D5891-D9AC-954B-89C7-4EE9A4E54005}"/>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424739" y="1943990"/>
            <a:ext cx="919604" cy="919604"/>
          </a:xfrm>
          <a:prstGeom prst="rect">
            <a:avLst/>
          </a:prstGeom>
        </p:spPr>
      </p:pic>
      <p:pic>
        <p:nvPicPr>
          <p:cNvPr id="26" name="Graphic 25" descr="Medical">
            <a:extLst>
              <a:ext uri="{FF2B5EF4-FFF2-40B4-BE49-F238E27FC236}">
                <a16:creationId xmlns:a16="http://schemas.microsoft.com/office/drawing/2014/main" id="{405FE2C8-7C01-A443-8682-015E47055151}"/>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939477" y="1957974"/>
            <a:ext cx="919604" cy="919604"/>
          </a:xfrm>
          <a:prstGeom prst="rect">
            <a:avLst/>
          </a:prstGeom>
        </p:spPr>
      </p:pic>
      <p:sp>
        <p:nvSpPr>
          <p:cNvPr id="27" name="TextBox 26">
            <a:extLst>
              <a:ext uri="{FF2B5EF4-FFF2-40B4-BE49-F238E27FC236}">
                <a16:creationId xmlns:a16="http://schemas.microsoft.com/office/drawing/2014/main" id="{2F85B22A-212D-0541-BB51-E727F37BBA14}"/>
              </a:ext>
            </a:extLst>
          </p:cNvPr>
          <p:cNvSpPr txBox="1"/>
          <p:nvPr/>
        </p:nvSpPr>
        <p:spPr>
          <a:xfrm>
            <a:off x="1709624" y="3682686"/>
            <a:ext cx="4386376" cy="1938992"/>
          </a:xfrm>
          <a:prstGeom prst="rect">
            <a:avLst/>
          </a:prstGeom>
          <a:noFill/>
        </p:spPr>
        <p:txBody>
          <a:bodyPr wrap="square" rtlCol="0">
            <a:spAutoFit/>
          </a:bodyPr>
          <a:lstStyle/>
          <a:p>
            <a:pPr algn="ctr"/>
            <a:r>
              <a:rPr lang="en-US" sz="2400" dirty="0">
                <a:solidFill>
                  <a:schemeClr val="accent1"/>
                </a:solidFill>
              </a:rPr>
              <a:t>A child born in Uganda today will be </a:t>
            </a:r>
            <a:r>
              <a:rPr lang="en-US" sz="2400" b="1" dirty="0">
                <a:solidFill>
                  <a:schemeClr val="accent1"/>
                </a:solidFill>
              </a:rPr>
              <a:t>only 38 % as productive </a:t>
            </a:r>
            <a:r>
              <a:rPr lang="en-US" sz="2400" dirty="0">
                <a:solidFill>
                  <a:schemeClr val="accent1"/>
                </a:solidFill>
              </a:rPr>
              <a:t>when she grows up as she could be if she enjoyed complete education and full health</a:t>
            </a:r>
            <a:r>
              <a:rPr lang="en-GB" sz="2400" dirty="0">
                <a:solidFill>
                  <a:schemeClr val="accent1"/>
                </a:solidFill>
              </a:rPr>
              <a:t> </a:t>
            </a:r>
            <a:endParaRPr lang="en-US" sz="2400" dirty="0">
              <a:solidFill>
                <a:schemeClr val="accent1"/>
              </a:solidFill>
            </a:endParaRPr>
          </a:p>
        </p:txBody>
      </p:sp>
      <p:sp>
        <p:nvSpPr>
          <p:cNvPr id="11" name="Round Diagonal Corner Rectangle 10">
            <a:extLst>
              <a:ext uri="{FF2B5EF4-FFF2-40B4-BE49-F238E27FC236}">
                <a16:creationId xmlns:a16="http://schemas.microsoft.com/office/drawing/2014/main" id="{7F7452FA-0A89-7748-8F6B-22A517B5F999}"/>
              </a:ext>
            </a:extLst>
          </p:cNvPr>
          <p:cNvSpPr/>
          <p:nvPr/>
        </p:nvSpPr>
        <p:spPr>
          <a:xfrm>
            <a:off x="7465297" y="1790930"/>
            <a:ext cx="3017079" cy="2173295"/>
          </a:xfrm>
          <a:prstGeom prst="round2DiagRect">
            <a:avLst/>
          </a:prstGeom>
          <a:solidFill>
            <a:schemeClr val="tx2">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b="1" dirty="0">
                <a:solidFill>
                  <a:srgbClr val="C00000"/>
                </a:solidFill>
              </a:rPr>
              <a:t>Schooling</a:t>
            </a:r>
            <a:endParaRPr lang="en-US" sz="2400" dirty="0">
              <a:solidFill>
                <a:srgbClr val="C00000"/>
              </a:solidFill>
              <a:cs typeface="Calibri"/>
            </a:endParaRPr>
          </a:p>
          <a:p>
            <a:pPr algn="ctr"/>
            <a:r>
              <a:rPr lang="en-US" dirty="0">
                <a:solidFill>
                  <a:schemeClr val="tx1">
                    <a:lumMod val="75000"/>
                    <a:lumOff val="25000"/>
                  </a:schemeClr>
                </a:solidFill>
                <a:ea typeface="+mn-lt"/>
                <a:cs typeface="+mn-lt"/>
              </a:rPr>
              <a:t>A child born today is expected to complete only 7 years of education by age 18, compared to a regional average of 8</a:t>
            </a:r>
            <a:endParaRPr lang="en-US" dirty="0">
              <a:solidFill>
                <a:schemeClr val="tx1">
                  <a:lumMod val="75000"/>
                  <a:lumOff val="25000"/>
                </a:schemeClr>
              </a:solidFill>
              <a:cs typeface="Calibri"/>
            </a:endParaRPr>
          </a:p>
        </p:txBody>
      </p:sp>
      <p:sp>
        <p:nvSpPr>
          <p:cNvPr id="12" name="Round Diagonal Corner Rectangle 11">
            <a:extLst>
              <a:ext uri="{FF2B5EF4-FFF2-40B4-BE49-F238E27FC236}">
                <a16:creationId xmlns:a16="http://schemas.microsoft.com/office/drawing/2014/main" id="{E7F9E390-6B7F-6344-B755-5265FB8125A9}"/>
              </a:ext>
            </a:extLst>
          </p:cNvPr>
          <p:cNvSpPr/>
          <p:nvPr/>
        </p:nvSpPr>
        <p:spPr>
          <a:xfrm>
            <a:off x="7443871" y="4335081"/>
            <a:ext cx="3017078" cy="1937182"/>
          </a:xfrm>
          <a:prstGeom prst="round2Diag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solidFill>
                  <a:srgbClr val="C00000"/>
                </a:solidFill>
              </a:rPr>
              <a:t>Learning</a:t>
            </a:r>
            <a:endParaRPr lang="en-US" sz="2400" b="1" dirty="0">
              <a:solidFill>
                <a:srgbClr val="C00000"/>
              </a:solidFill>
              <a:cs typeface="Calibri"/>
            </a:endParaRPr>
          </a:p>
          <a:p>
            <a:pPr algn="ctr"/>
            <a:r>
              <a:rPr lang="en-US" dirty="0">
                <a:solidFill>
                  <a:schemeClr val="tx1">
                    <a:lumMod val="75000"/>
                    <a:lumOff val="25000"/>
                  </a:schemeClr>
                </a:solidFill>
                <a:ea typeface="+mn-lt"/>
                <a:cs typeface="+mn-lt"/>
              </a:rPr>
              <a:t>This is equivalent to only 4.5 years of learning, with 2.5 years 'lost' due to poor quality</a:t>
            </a:r>
            <a:endParaRPr lang="en-US" dirty="0">
              <a:solidFill>
                <a:schemeClr val="tx1">
                  <a:lumMod val="75000"/>
                  <a:lumOff val="25000"/>
                </a:schemeClr>
              </a:solidFill>
              <a:cs typeface="Calibri"/>
            </a:endParaRPr>
          </a:p>
        </p:txBody>
      </p:sp>
    </p:spTree>
    <p:extLst>
      <p:ext uri="{BB962C8B-B14F-4D97-AF65-F5344CB8AC3E}">
        <p14:creationId xmlns:p14="http://schemas.microsoft.com/office/powerpoint/2010/main" val="2367841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E9BD4-F3D6-472F-A975-18153B4751E3}"/>
              </a:ext>
            </a:extLst>
          </p:cNvPr>
          <p:cNvSpPr>
            <a:spLocks noGrp="1"/>
          </p:cNvSpPr>
          <p:nvPr>
            <p:ph type="title"/>
          </p:nvPr>
        </p:nvSpPr>
        <p:spPr/>
        <p:txBody>
          <a:bodyPr/>
          <a:lstStyle/>
          <a:p>
            <a:endParaRPr lang="en-US" dirty="0"/>
          </a:p>
        </p:txBody>
      </p:sp>
      <p:pic>
        <p:nvPicPr>
          <p:cNvPr id="3" name="Picture 2">
            <a:extLst>
              <a:ext uri="{FF2B5EF4-FFF2-40B4-BE49-F238E27FC236}">
                <a16:creationId xmlns:a16="http://schemas.microsoft.com/office/drawing/2014/main" id="{95D053CC-5C6C-4500-BB62-AAF01B955265}"/>
              </a:ext>
            </a:extLst>
          </p:cNvPr>
          <p:cNvPicPr>
            <a:picLocks noChangeAspect="1"/>
          </p:cNvPicPr>
          <p:nvPr/>
        </p:nvPicPr>
        <p:blipFill rotWithShape="1">
          <a:blip r:embed="rId2"/>
          <a:srcRect l="728" t="1567" r="-728" b="-1146"/>
          <a:stretch/>
        </p:blipFill>
        <p:spPr>
          <a:xfrm>
            <a:off x="838200" y="365125"/>
            <a:ext cx="10467975" cy="5852160"/>
          </a:xfrm>
          <a:prstGeom prst="rect">
            <a:avLst/>
          </a:prstGeom>
        </p:spPr>
      </p:pic>
    </p:spTree>
    <p:extLst>
      <p:ext uri="{BB962C8B-B14F-4D97-AF65-F5344CB8AC3E}">
        <p14:creationId xmlns:p14="http://schemas.microsoft.com/office/powerpoint/2010/main" val="3564477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76">
            <a:extLst>
              <a:ext uri="{FF2B5EF4-FFF2-40B4-BE49-F238E27FC236}">
                <a16:creationId xmlns:a16="http://schemas.microsoft.com/office/drawing/2014/main" id="{DD672817-3B17-1F4E-B897-BEF51F5E383F}"/>
              </a:ext>
            </a:extLst>
          </p:cNvPr>
          <p:cNvSpPr txBox="1"/>
          <p:nvPr/>
        </p:nvSpPr>
        <p:spPr>
          <a:xfrm>
            <a:off x="151728" y="232204"/>
            <a:ext cx="988762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292B5B"/>
                </a:solidFill>
                <a:effectLst/>
                <a:uLnTx/>
                <a:uFillTx/>
                <a:latin typeface="Sinkin Sans 700" pitchFamily="2" charset="77"/>
                <a:ea typeface="+mn-ea"/>
                <a:cs typeface="+mn-cs"/>
              </a:rPr>
              <a:t>DOMAINS, COMPLEXITY, PROFICIENCY and EDUCATION LEVELS</a:t>
            </a:r>
          </a:p>
        </p:txBody>
      </p:sp>
      <p:sp>
        <p:nvSpPr>
          <p:cNvPr id="78" name="Rectangle 77">
            <a:extLst>
              <a:ext uri="{FF2B5EF4-FFF2-40B4-BE49-F238E27FC236}">
                <a16:creationId xmlns:a16="http://schemas.microsoft.com/office/drawing/2014/main" id="{27A1C28A-DC0E-A541-BB01-261BE06FB5EA}"/>
              </a:ext>
            </a:extLst>
          </p:cNvPr>
          <p:cNvSpPr/>
          <p:nvPr/>
        </p:nvSpPr>
        <p:spPr>
          <a:xfrm>
            <a:off x="-1" y="1"/>
            <a:ext cx="45719" cy="1171366"/>
          </a:xfrm>
          <a:prstGeom prst="rect">
            <a:avLst/>
          </a:prstGeom>
          <a:solidFill>
            <a:srgbClr val="292B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83" name="82 Tabla"/>
          <p:cNvGraphicFramePr>
            <a:graphicFrameLocks noGrp="1"/>
          </p:cNvGraphicFramePr>
          <p:nvPr>
            <p:extLst/>
          </p:nvPr>
        </p:nvGraphicFramePr>
        <p:xfrm>
          <a:off x="475579" y="1247867"/>
          <a:ext cx="11487819" cy="4655028"/>
        </p:xfrm>
        <a:graphic>
          <a:graphicData uri="http://schemas.openxmlformats.org/drawingml/2006/table">
            <a:tbl>
              <a:tblPr bandRow="1">
                <a:tableStyleId>{5C22544A-7EE6-4342-B048-85BDC9FD1C3A}</a:tableStyleId>
              </a:tblPr>
              <a:tblGrid>
                <a:gridCol w="1334171">
                  <a:extLst>
                    <a:ext uri="{9D8B030D-6E8A-4147-A177-3AD203B41FA5}">
                      <a16:colId xmlns:a16="http://schemas.microsoft.com/office/drawing/2014/main" val="20000"/>
                    </a:ext>
                  </a:extLst>
                </a:gridCol>
                <a:gridCol w="2538412">
                  <a:extLst>
                    <a:ext uri="{9D8B030D-6E8A-4147-A177-3AD203B41FA5}">
                      <a16:colId xmlns:a16="http://schemas.microsoft.com/office/drawing/2014/main" val="20001"/>
                    </a:ext>
                  </a:extLst>
                </a:gridCol>
                <a:gridCol w="2538412">
                  <a:extLst>
                    <a:ext uri="{9D8B030D-6E8A-4147-A177-3AD203B41FA5}">
                      <a16:colId xmlns:a16="http://schemas.microsoft.com/office/drawing/2014/main" val="20002"/>
                    </a:ext>
                  </a:extLst>
                </a:gridCol>
                <a:gridCol w="2538412">
                  <a:extLst>
                    <a:ext uri="{9D8B030D-6E8A-4147-A177-3AD203B41FA5}">
                      <a16:colId xmlns:a16="http://schemas.microsoft.com/office/drawing/2014/main" val="20003"/>
                    </a:ext>
                  </a:extLst>
                </a:gridCol>
                <a:gridCol w="2538412">
                  <a:extLst>
                    <a:ext uri="{9D8B030D-6E8A-4147-A177-3AD203B41FA5}">
                      <a16:colId xmlns:a16="http://schemas.microsoft.com/office/drawing/2014/main" val="20004"/>
                    </a:ext>
                  </a:extLst>
                </a:gridCol>
              </a:tblGrid>
              <a:tr h="865002">
                <a:tc>
                  <a:txBody>
                    <a:bodyPr/>
                    <a:lstStyle/>
                    <a:p>
                      <a:pPr algn="l" fontAlgn="t"/>
                      <a:r>
                        <a:rPr lang="en-US" sz="1800" b="1" kern="1200" dirty="0">
                          <a:latin typeface="Sinkin Sans 400"/>
                        </a:rPr>
                        <a:t>Cognitive Domain </a:t>
                      </a:r>
                      <a:endParaRPr lang="en-US" sz="1800" b="1" kern="1200" dirty="0">
                        <a:solidFill>
                          <a:schemeClr val="tx1"/>
                        </a:solidFill>
                        <a:latin typeface="Sinkin Sans 400"/>
                        <a:ea typeface="+mn-ea"/>
                        <a:cs typeface="+mn-cs"/>
                      </a:endParaRPr>
                    </a:p>
                  </a:txBody>
                  <a:tcPr marL="91667" marR="91667" marT="91440" marB="91440"/>
                </a:tc>
                <a:tc>
                  <a:txBody>
                    <a:bodyPr/>
                    <a:lstStyle/>
                    <a:p>
                      <a:pPr algn="l" fontAlgn="t"/>
                      <a:r>
                        <a:rPr lang="en-US" sz="1600" kern="1200" dirty="0">
                          <a:latin typeface="Sinkin Sans 400"/>
                        </a:rPr>
                        <a:t>Remembers </a:t>
                      </a:r>
                      <a:endParaRPr lang="en-US" sz="1600" b="0" kern="1200" dirty="0">
                        <a:solidFill>
                          <a:schemeClr val="tx1"/>
                        </a:solidFill>
                        <a:latin typeface="Sinkin Sans 400"/>
                        <a:ea typeface="+mn-ea"/>
                        <a:cs typeface="+mn-cs"/>
                      </a:endParaRPr>
                    </a:p>
                  </a:txBody>
                  <a:tcPr marL="91667" marR="91667" marT="91440" marB="91440"/>
                </a:tc>
                <a:tc>
                  <a:txBody>
                    <a:bodyPr/>
                    <a:lstStyle/>
                    <a:p>
                      <a:pPr algn="l" fontAlgn="t"/>
                      <a:r>
                        <a:rPr lang="en-US" sz="1600" kern="1200" dirty="0">
                          <a:latin typeface="Sinkin Sans 400"/>
                        </a:rPr>
                        <a:t>Understands</a:t>
                      </a:r>
                      <a:endParaRPr lang="en-US" sz="1600" b="0" kern="1200" dirty="0">
                        <a:solidFill>
                          <a:schemeClr val="tx1"/>
                        </a:solidFill>
                        <a:latin typeface="Sinkin Sans 400"/>
                        <a:ea typeface="+mn-ea"/>
                        <a:cs typeface="+mn-cs"/>
                      </a:endParaRPr>
                    </a:p>
                  </a:txBody>
                  <a:tcPr marL="91667" marR="91667" marT="91440" marB="91440"/>
                </a:tc>
                <a:tc>
                  <a:txBody>
                    <a:bodyPr/>
                    <a:lstStyle/>
                    <a:p>
                      <a:pPr algn="l" fontAlgn="t"/>
                      <a:r>
                        <a:rPr lang="en-US" sz="1600" kern="1200" dirty="0">
                          <a:latin typeface="Sinkin Sans 400"/>
                        </a:rPr>
                        <a:t>Evaluates and applies knowledge</a:t>
                      </a:r>
                      <a:endParaRPr lang="en-US" sz="1600" b="0" kern="1200" dirty="0">
                        <a:solidFill>
                          <a:schemeClr val="tx1"/>
                        </a:solidFill>
                        <a:latin typeface="Sinkin Sans 400"/>
                        <a:ea typeface="+mn-ea"/>
                        <a:cs typeface="+mn-cs"/>
                      </a:endParaRPr>
                    </a:p>
                  </a:txBody>
                  <a:tcPr marL="91667" marR="91667" marT="91440" marB="91440"/>
                </a:tc>
                <a:tc>
                  <a:txBody>
                    <a:bodyPr/>
                    <a:lstStyle/>
                    <a:p>
                      <a:pPr algn="l" fontAlgn="t"/>
                      <a:r>
                        <a:rPr lang="en-US" sz="1600" kern="1200" dirty="0">
                          <a:latin typeface="Sinkin Sans 400"/>
                        </a:rPr>
                        <a:t>Deep theoretical knowledge, high analytical skills. Ability to create</a:t>
                      </a:r>
                      <a:endParaRPr lang="en-US" sz="1600" b="0" kern="1200" dirty="0">
                        <a:solidFill>
                          <a:schemeClr val="tx1"/>
                        </a:solidFill>
                        <a:latin typeface="Sinkin Sans 400"/>
                        <a:ea typeface="+mn-ea"/>
                        <a:cs typeface="+mn-cs"/>
                      </a:endParaRPr>
                    </a:p>
                  </a:txBody>
                  <a:tcPr marL="91667" marR="91667" marT="91440" marB="91440"/>
                </a:tc>
                <a:extLst>
                  <a:ext uri="{0D108BD9-81ED-4DB2-BD59-A6C34878D82A}">
                    <a16:rowId xmlns:a16="http://schemas.microsoft.com/office/drawing/2014/main" val="10000"/>
                  </a:ext>
                </a:extLst>
              </a:tr>
              <a:tr h="1424148">
                <a:tc>
                  <a:txBody>
                    <a:bodyPr/>
                    <a:lstStyle/>
                    <a:p>
                      <a:pPr algn="l" fontAlgn="t"/>
                      <a:r>
                        <a:rPr lang="en-US" sz="1800" b="1" kern="1200" dirty="0">
                          <a:latin typeface="Sinkin Sans 400"/>
                        </a:rPr>
                        <a:t>Autonomy/ Complexity of tasks</a:t>
                      </a:r>
                      <a:endParaRPr lang="en-US" sz="1800" b="1" kern="1200" dirty="0">
                        <a:solidFill>
                          <a:schemeClr val="tx1"/>
                        </a:solidFill>
                        <a:latin typeface="Sinkin Sans 400"/>
                        <a:ea typeface="+mn-ea"/>
                        <a:cs typeface="+mn-cs"/>
                      </a:endParaRPr>
                    </a:p>
                  </a:txBody>
                  <a:tcPr marL="91667" marR="91667" marT="91440" marB="91440"/>
                </a:tc>
                <a:tc>
                  <a:txBody>
                    <a:bodyPr/>
                    <a:lstStyle/>
                    <a:p>
                      <a:pPr algn="l" fontAlgn="t"/>
                      <a:r>
                        <a:rPr lang="en-US" sz="1600" kern="1200" dirty="0">
                          <a:latin typeface="Sinkin Sans 400"/>
                        </a:rPr>
                        <a:t>Simple tasks with guidance</a:t>
                      </a:r>
                      <a:endParaRPr lang="en-US" sz="1600" b="0" kern="1200" dirty="0">
                        <a:solidFill>
                          <a:schemeClr val="tx1"/>
                        </a:solidFill>
                        <a:latin typeface="Sinkin Sans 400"/>
                        <a:ea typeface="+mn-ea"/>
                        <a:cs typeface="+mn-cs"/>
                      </a:endParaRPr>
                    </a:p>
                  </a:txBody>
                  <a:tcPr marL="91667" marR="91667" marT="91440" marB="91440"/>
                </a:tc>
                <a:tc>
                  <a:txBody>
                    <a:bodyPr/>
                    <a:lstStyle/>
                    <a:p>
                      <a:pPr algn="l" fontAlgn="t"/>
                      <a:r>
                        <a:rPr lang="en-US" sz="1600" kern="1200" dirty="0">
                          <a:latin typeface="Sinkin Sans 400"/>
                        </a:rPr>
                        <a:t>Well defined , routine and non-routine tasks ; needs some guidance</a:t>
                      </a:r>
                      <a:endParaRPr lang="en-US" sz="1600" b="0" kern="1200" dirty="0">
                        <a:solidFill>
                          <a:schemeClr val="tx1"/>
                        </a:solidFill>
                        <a:latin typeface="Sinkin Sans 400"/>
                        <a:ea typeface="+mn-ea"/>
                        <a:cs typeface="+mn-cs"/>
                      </a:endParaRPr>
                    </a:p>
                  </a:txBody>
                  <a:tcPr marL="91667" marR="91667" marT="91440" marB="91440"/>
                </a:tc>
                <a:tc>
                  <a:txBody>
                    <a:bodyPr/>
                    <a:lstStyle/>
                    <a:p>
                      <a:pPr algn="l" fontAlgn="t"/>
                      <a:r>
                        <a:rPr lang="en-US" sz="1600" kern="1200" dirty="0">
                          <a:latin typeface="Sinkin Sans 400"/>
                        </a:rPr>
                        <a:t>Uses technology, can provide guidance to others in range of tasks and new situations</a:t>
                      </a:r>
                      <a:endParaRPr lang="en-US" sz="1600" b="0" kern="1200" dirty="0">
                        <a:solidFill>
                          <a:schemeClr val="tx1"/>
                        </a:solidFill>
                        <a:latin typeface="Sinkin Sans 400"/>
                        <a:ea typeface="+mn-ea"/>
                        <a:cs typeface="+mn-cs"/>
                      </a:endParaRPr>
                    </a:p>
                  </a:txBody>
                  <a:tcPr marL="91667" marR="91667" marT="91440" marB="91440"/>
                </a:tc>
                <a:tc>
                  <a:txBody>
                    <a:bodyPr/>
                    <a:lstStyle/>
                    <a:p>
                      <a:pPr algn="l" fontAlgn="t"/>
                      <a:r>
                        <a:rPr lang="en-US" sz="1600" kern="1200" dirty="0">
                          <a:latin typeface="Sinkin Sans 400"/>
                        </a:rPr>
                        <a:t>Develops new products, services, applications. Proposes new ideas for complex tasks and resolves complex problems</a:t>
                      </a:r>
                      <a:endParaRPr lang="en-US" sz="1600" b="0" kern="1200" dirty="0">
                        <a:solidFill>
                          <a:schemeClr val="tx1"/>
                        </a:solidFill>
                        <a:latin typeface="Sinkin Sans 400"/>
                        <a:ea typeface="+mn-ea"/>
                        <a:cs typeface="+mn-cs"/>
                      </a:endParaRPr>
                    </a:p>
                  </a:txBody>
                  <a:tcPr marL="91667" marR="91667" marT="91440" marB="91440"/>
                </a:tc>
                <a:extLst>
                  <a:ext uri="{0D108BD9-81ED-4DB2-BD59-A6C34878D82A}">
                    <a16:rowId xmlns:a16="http://schemas.microsoft.com/office/drawing/2014/main" val="10001"/>
                  </a:ext>
                </a:extLst>
              </a:tr>
              <a:tr h="634611">
                <a:tc>
                  <a:txBody>
                    <a:bodyPr/>
                    <a:lstStyle/>
                    <a:p>
                      <a:pPr algn="l" fontAlgn="t"/>
                      <a:r>
                        <a:rPr lang="en-US" sz="1800" b="1" kern="1200" dirty="0">
                          <a:solidFill>
                            <a:schemeClr val="bg1"/>
                          </a:solidFill>
                          <a:latin typeface="Sinkin Sans 400"/>
                          <a:ea typeface="+mn-ea"/>
                          <a:cs typeface="+mn-cs"/>
                        </a:rPr>
                        <a:t>Proficiency Levels</a:t>
                      </a:r>
                    </a:p>
                  </a:txBody>
                  <a:tcPr marT="365760" marB="91440">
                    <a:solidFill>
                      <a:srgbClr val="292B5B"/>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1400" b="1" dirty="0">
                          <a:solidFill>
                            <a:schemeClr val="bg1"/>
                          </a:solidFill>
                          <a:latin typeface="Sinkin Sans 400"/>
                        </a:rPr>
                        <a:t>FOUNDATION</a:t>
                      </a:r>
                    </a:p>
                    <a:p>
                      <a:pPr marL="0" marR="0" indent="0" algn="l" defTabSz="914400" rtl="0" eaLnBrk="1" fontAlgn="t" latinLnBrk="0" hangingPunct="1">
                        <a:lnSpc>
                          <a:spcPct val="100000"/>
                        </a:lnSpc>
                        <a:spcBef>
                          <a:spcPts val="0"/>
                        </a:spcBef>
                        <a:spcAft>
                          <a:spcPts val="0"/>
                        </a:spcAft>
                        <a:buClrTx/>
                        <a:buSzTx/>
                        <a:buFontTx/>
                        <a:buNone/>
                        <a:tabLst/>
                        <a:defRPr/>
                      </a:pPr>
                      <a:endParaRPr lang="en-US" sz="1400" dirty="0">
                        <a:solidFill>
                          <a:schemeClr val="bg1">
                            <a:lumMod val="85000"/>
                          </a:schemeClr>
                        </a:solidFill>
                        <a:latin typeface="Sinkin Sans 400"/>
                      </a:endParaRPr>
                    </a:p>
                    <a:p>
                      <a:pPr marL="0" marR="0" indent="0" algn="l" defTabSz="914400" rtl="0" eaLnBrk="1" fontAlgn="t" latinLnBrk="0" hangingPunct="1">
                        <a:lnSpc>
                          <a:spcPct val="100000"/>
                        </a:lnSpc>
                        <a:spcBef>
                          <a:spcPts val="0"/>
                        </a:spcBef>
                        <a:spcAft>
                          <a:spcPts val="0"/>
                        </a:spcAft>
                        <a:buClrTx/>
                        <a:buSzTx/>
                        <a:buFontTx/>
                        <a:buNone/>
                        <a:tabLst/>
                        <a:defRPr/>
                      </a:pPr>
                      <a:endParaRPr lang="en-US" sz="1400" dirty="0">
                        <a:solidFill>
                          <a:schemeClr val="bg1">
                            <a:lumMod val="85000"/>
                          </a:schemeClr>
                        </a:solidFill>
                        <a:latin typeface="Sinkin Sans 400"/>
                      </a:endParaRPr>
                    </a:p>
                    <a:p>
                      <a:pPr algn="l" fontAlgn="t"/>
                      <a:endParaRPr lang="en-US" sz="1400" b="0" kern="1200" dirty="0">
                        <a:solidFill>
                          <a:schemeClr val="tx1"/>
                        </a:solidFill>
                        <a:latin typeface="Sinkin Sans 400"/>
                        <a:ea typeface="+mn-ea"/>
                        <a:cs typeface="+mn-cs"/>
                      </a:endParaRPr>
                    </a:p>
                  </a:txBody>
                  <a:tcPr marT="365760" marB="91440">
                    <a:solidFill>
                      <a:srgbClr val="292B5B"/>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1400" b="1" dirty="0">
                          <a:solidFill>
                            <a:schemeClr val="bg1"/>
                          </a:solidFill>
                          <a:latin typeface="Sinkin Sans 400"/>
                        </a:rPr>
                        <a:t>INTERMEDIATE</a:t>
                      </a:r>
                    </a:p>
                    <a:p>
                      <a:pPr marL="0" marR="0" indent="0" algn="l" defTabSz="914400" rtl="0" eaLnBrk="1" fontAlgn="t" latinLnBrk="0" hangingPunct="1">
                        <a:lnSpc>
                          <a:spcPct val="100000"/>
                        </a:lnSpc>
                        <a:spcBef>
                          <a:spcPts val="0"/>
                        </a:spcBef>
                        <a:spcAft>
                          <a:spcPts val="0"/>
                        </a:spcAft>
                        <a:buClrTx/>
                        <a:buSzTx/>
                        <a:buFontTx/>
                        <a:buNone/>
                        <a:tabLst/>
                        <a:defRPr/>
                      </a:pPr>
                      <a:endParaRPr lang="en-US" sz="1400" dirty="0">
                        <a:solidFill>
                          <a:schemeClr val="bg1">
                            <a:lumMod val="85000"/>
                          </a:schemeClr>
                        </a:solidFill>
                        <a:latin typeface="Sinkin Sans 400"/>
                      </a:endParaRPr>
                    </a:p>
                    <a:p>
                      <a:pPr algn="l" fontAlgn="t"/>
                      <a:endParaRPr lang="en-US" sz="1400" b="0" kern="1200" dirty="0">
                        <a:solidFill>
                          <a:schemeClr val="tx1"/>
                        </a:solidFill>
                        <a:latin typeface="Sinkin Sans 400"/>
                        <a:ea typeface="+mn-ea"/>
                        <a:cs typeface="+mn-cs"/>
                      </a:endParaRPr>
                    </a:p>
                  </a:txBody>
                  <a:tcPr marT="365760" marB="91440">
                    <a:solidFill>
                      <a:srgbClr val="292B5B"/>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1400" b="1" dirty="0">
                          <a:solidFill>
                            <a:schemeClr val="bg1"/>
                          </a:solidFill>
                          <a:latin typeface="Sinkin Sans 400"/>
                        </a:rPr>
                        <a:t>ADVANCED</a:t>
                      </a:r>
                    </a:p>
                    <a:p>
                      <a:pPr algn="l" fontAlgn="t"/>
                      <a:endParaRPr lang="en-US" sz="1400" b="0" kern="1200" dirty="0">
                        <a:solidFill>
                          <a:schemeClr val="tx1"/>
                        </a:solidFill>
                        <a:latin typeface="Sinkin Sans 400"/>
                        <a:ea typeface="+mn-ea"/>
                        <a:cs typeface="+mn-cs"/>
                      </a:endParaRPr>
                    </a:p>
                    <a:p>
                      <a:pPr marL="0" marR="0" indent="0" algn="l" defTabSz="914400" rtl="0" eaLnBrk="1" fontAlgn="t" latinLnBrk="0" hangingPunct="1">
                        <a:lnSpc>
                          <a:spcPct val="100000"/>
                        </a:lnSpc>
                        <a:spcBef>
                          <a:spcPts val="0"/>
                        </a:spcBef>
                        <a:spcAft>
                          <a:spcPts val="0"/>
                        </a:spcAft>
                        <a:buClrTx/>
                        <a:buSzTx/>
                        <a:buFontTx/>
                        <a:buNone/>
                        <a:tabLst/>
                        <a:defRPr/>
                      </a:pPr>
                      <a:endParaRPr lang="en-US" sz="1400" b="0" kern="1200" dirty="0">
                        <a:solidFill>
                          <a:schemeClr val="tx1"/>
                        </a:solidFill>
                        <a:latin typeface="Sinkin Sans 400"/>
                        <a:ea typeface="+mn-ea"/>
                        <a:cs typeface="+mn-cs"/>
                      </a:endParaRPr>
                    </a:p>
                  </a:txBody>
                  <a:tcPr marT="365760" marB="91440">
                    <a:solidFill>
                      <a:srgbClr val="292B5B"/>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1400" b="1" dirty="0">
                          <a:solidFill>
                            <a:schemeClr val="bg1"/>
                          </a:solidFill>
                          <a:latin typeface="Sinkin Sans 400"/>
                        </a:rPr>
                        <a:t>HIGHLY SPECIALIZED</a:t>
                      </a:r>
                    </a:p>
                    <a:p>
                      <a:pPr algn="l" fontAlgn="t"/>
                      <a:endParaRPr lang="en-US" sz="1400" b="0" kern="1200" dirty="0">
                        <a:solidFill>
                          <a:schemeClr val="tx1"/>
                        </a:solidFill>
                        <a:latin typeface="Sinkin Sans 400"/>
                        <a:ea typeface="+mn-ea"/>
                        <a:cs typeface="+mn-cs"/>
                      </a:endParaRPr>
                    </a:p>
                  </a:txBody>
                  <a:tcPr marT="365760" marB="91440">
                    <a:solidFill>
                      <a:srgbClr val="292B5B"/>
                    </a:solidFill>
                  </a:tcPr>
                </a:tc>
                <a:extLst>
                  <a:ext uri="{0D108BD9-81ED-4DB2-BD59-A6C34878D82A}">
                    <a16:rowId xmlns:a16="http://schemas.microsoft.com/office/drawing/2014/main" val="10002"/>
                  </a:ext>
                </a:extLst>
              </a:tr>
              <a:tr h="894313">
                <a:tc>
                  <a:txBody>
                    <a:bodyPr/>
                    <a:lstStyle/>
                    <a:p>
                      <a:pPr algn="l" fontAlgn="t"/>
                      <a:r>
                        <a:rPr lang="en-US" sz="1800" b="1" kern="1200" dirty="0">
                          <a:solidFill>
                            <a:schemeClr val="bg1"/>
                          </a:solidFill>
                          <a:latin typeface="Sinkin Sans 400"/>
                        </a:rPr>
                        <a:t>Education Level</a:t>
                      </a:r>
                      <a:endParaRPr lang="en-US" sz="1800" b="1" kern="1200" dirty="0">
                        <a:solidFill>
                          <a:schemeClr val="bg1"/>
                        </a:solidFill>
                        <a:latin typeface="Sinkin Sans 400"/>
                        <a:ea typeface="+mn-ea"/>
                        <a:cs typeface="+mn-cs"/>
                      </a:endParaRPr>
                    </a:p>
                  </a:txBody>
                  <a:tcPr marL="91667" marR="91667" marT="91440" marB="91440">
                    <a:solidFill>
                      <a:schemeClr val="accent4">
                        <a:lumMod val="75000"/>
                        <a:alpha val="74902"/>
                      </a:schemeClr>
                    </a:solidFill>
                  </a:tcPr>
                </a:tc>
                <a:tc>
                  <a:txBody>
                    <a:bodyPr/>
                    <a:lstStyle/>
                    <a:p>
                      <a:pPr algn="l" fontAlgn="t"/>
                      <a:r>
                        <a:rPr lang="en-US" sz="1800" b="1" kern="1200" dirty="0">
                          <a:solidFill>
                            <a:schemeClr val="bg1"/>
                          </a:solidFill>
                          <a:latin typeface="Sinkin Sans 400"/>
                        </a:rPr>
                        <a:t>BASIC EDUCATION OR EQUIVALENT</a:t>
                      </a:r>
                      <a:endParaRPr lang="en-US" sz="1800" b="1" kern="1200" dirty="0">
                        <a:solidFill>
                          <a:schemeClr val="bg1"/>
                        </a:solidFill>
                        <a:latin typeface="Sinkin Sans 400"/>
                        <a:ea typeface="+mn-ea"/>
                        <a:cs typeface="+mn-cs"/>
                      </a:endParaRPr>
                    </a:p>
                  </a:txBody>
                  <a:tcPr marL="91667" marR="91667" marT="91440" marB="91440">
                    <a:solidFill>
                      <a:schemeClr val="accent4">
                        <a:lumMod val="75000"/>
                        <a:alpha val="74902"/>
                      </a:schemeClr>
                    </a:solidFill>
                  </a:tcPr>
                </a:tc>
                <a:tc>
                  <a:txBody>
                    <a:bodyPr/>
                    <a:lstStyle/>
                    <a:p>
                      <a:pPr algn="l" fontAlgn="t"/>
                      <a:r>
                        <a:rPr lang="en-US" sz="1800" b="1" kern="1200" dirty="0">
                          <a:solidFill>
                            <a:schemeClr val="bg1"/>
                          </a:solidFill>
                          <a:latin typeface="Sinkin Sans 400"/>
                        </a:rPr>
                        <a:t>UNDERGRADUATE, TVET, UPPER SECONDARY OR EQUIVALENT</a:t>
                      </a:r>
                      <a:endParaRPr lang="en-US" sz="1800" b="1" kern="1200" dirty="0">
                        <a:solidFill>
                          <a:schemeClr val="bg1"/>
                        </a:solidFill>
                        <a:latin typeface="Sinkin Sans 400"/>
                        <a:ea typeface="+mn-ea"/>
                        <a:cs typeface="+mn-cs"/>
                      </a:endParaRPr>
                    </a:p>
                  </a:txBody>
                  <a:tcPr marL="91667" marR="91667" marT="91440" marB="91440">
                    <a:solidFill>
                      <a:schemeClr val="accent4">
                        <a:lumMod val="75000"/>
                        <a:alpha val="74902"/>
                      </a:schemeClr>
                    </a:solidFill>
                  </a:tcPr>
                </a:tc>
                <a:tc>
                  <a:txBody>
                    <a:bodyPr/>
                    <a:lstStyle/>
                    <a:p>
                      <a:pPr algn="l" fontAlgn="t"/>
                      <a:r>
                        <a:rPr lang="en-US" sz="1800" b="1" kern="1200" dirty="0">
                          <a:solidFill>
                            <a:schemeClr val="bg1"/>
                          </a:solidFill>
                          <a:latin typeface="Sinkin Sans 400"/>
                        </a:rPr>
                        <a:t>UNDERGRADUATE OR EQUIVALENT</a:t>
                      </a:r>
                      <a:endParaRPr lang="en-US" sz="1800" b="1" kern="1200" dirty="0">
                        <a:solidFill>
                          <a:schemeClr val="bg1"/>
                        </a:solidFill>
                        <a:latin typeface="Sinkin Sans 400"/>
                        <a:ea typeface="+mn-ea"/>
                        <a:cs typeface="+mn-cs"/>
                      </a:endParaRPr>
                    </a:p>
                  </a:txBody>
                  <a:tcPr marL="91667" marR="91667" marT="91440" marB="91440">
                    <a:solidFill>
                      <a:schemeClr val="accent4">
                        <a:lumMod val="75000"/>
                        <a:alpha val="74902"/>
                      </a:schemeClr>
                    </a:solidFill>
                  </a:tcPr>
                </a:tc>
                <a:tc>
                  <a:txBody>
                    <a:bodyPr/>
                    <a:lstStyle/>
                    <a:p>
                      <a:pPr algn="l" fontAlgn="t"/>
                      <a:r>
                        <a:rPr lang="en-US" sz="1800" b="1" kern="1200" dirty="0">
                          <a:solidFill>
                            <a:schemeClr val="bg1"/>
                          </a:solidFill>
                          <a:latin typeface="Sinkin Sans 400"/>
                        </a:rPr>
                        <a:t>POSTGRADUATE LEVEL OR HIGH QUALITY UNDERGRADUATE</a:t>
                      </a:r>
                      <a:endParaRPr lang="en-US" sz="1800" b="1" kern="1200" dirty="0">
                        <a:solidFill>
                          <a:schemeClr val="bg1"/>
                        </a:solidFill>
                        <a:latin typeface="Sinkin Sans 400"/>
                        <a:ea typeface="+mn-ea"/>
                        <a:cs typeface="+mn-cs"/>
                      </a:endParaRPr>
                    </a:p>
                  </a:txBody>
                  <a:tcPr marL="91667" marR="91667" marT="91440" marB="91440">
                    <a:solidFill>
                      <a:schemeClr val="accent4">
                        <a:lumMod val="75000"/>
                        <a:alpha val="74902"/>
                      </a:schemeClr>
                    </a:solidFill>
                  </a:tcPr>
                </a:tc>
                <a:extLst>
                  <a:ext uri="{0D108BD9-81ED-4DB2-BD59-A6C34878D82A}">
                    <a16:rowId xmlns:a16="http://schemas.microsoft.com/office/drawing/2014/main" val="10003"/>
                  </a:ext>
                </a:extLst>
              </a:tr>
            </a:tbl>
          </a:graphicData>
        </a:graphic>
      </p:graphicFrame>
      <p:sp>
        <p:nvSpPr>
          <p:cNvPr id="34" name="Oval 22">
            <a:extLst>
              <a:ext uri="{FF2B5EF4-FFF2-40B4-BE49-F238E27FC236}">
                <a16:creationId xmlns:a16="http://schemas.microsoft.com/office/drawing/2014/main" id="{3F454FA0-5E40-2640-8C21-416C86197A13}"/>
              </a:ext>
            </a:extLst>
          </p:cNvPr>
          <p:cNvSpPr/>
          <p:nvPr/>
        </p:nvSpPr>
        <p:spPr>
          <a:xfrm>
            <a:off x="1920240"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50" name="49 Grupo"/>
          <p:cNvGrpSpPr/>
          <p:nvPr/>
        </p:nvGrpSpPr>
        <p:grpSpPr>
          <a:xfrm>
            <a:off x="4422504" y="3703320"/>
            <a:ext cx="264503" cy="112103"/>
            <a:chOff x="4480560" y="3703320"/>
            <a:chExt cx="264503" cy="112103"/>
          </a:xfrm>
        </p:grpSpPr>
        <p:sp>
          <p:nvSpPr>
            <p:cNvPr id="35" name="Oval 22">
              <a:extLst>
                <a:ext uri="{FF2B5EF4-FFF2-40B4-BE49-F238E27FC236}">
                  <a16:creationId xmlns:a16="http://schemas.microsoft.com/office/drawing/2014/main" id="{3F454FA0-5E40-2640-8C21-416C86197A13}"/>
                </a:ext>
              </a:extLst>
            </p:cNvPr>
            <p:cNvSpPr/>
            <p:nvPr/>
          </p:nvSpPr>
          <p:spPr>
            <a:xfrm>
              <a:off x="4480560"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Oval 22">
              <a:extLst>
                <a:ext uri="{FF2B5EF4-FFF2-40B4-BE49-F238E27FC236}">
                  <a16:creationId xmlns:a16="http://schemas.microsoft.com/office/drawing/2014/main" id="{3F454FA0-5E40-2640-8C21-416C86197A13}"/>
                </a:ext>
              </a:extLst>
            </p:cNvPr>
            <p:cNvSpPr/>
            <p:nvPr/>
          </p:nvSpPr>
          <p:spPr>
            <a:xfrm>
              <a:off x="4632960"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49" name="48 Grupo"/>
          <p:cNvGrpSpPr/>
          <p:nvPr/>
        </p:nvGrpSpPr>
        <p:grpSpPr>
          <a:xfrm>
            <a:off x="9516930" y="3703320"/>
            <a:ext cx="569303" cy="112103"/>
            <a:chOff x="9487902" y="3703320"/>
            <a:chExt cx="569303" cy="112103"/>
          </a:xfrm>
        </p:grpSpPr>
        <p:sp>
          <p:nvSpPr>
            <p:cNvPr id="43" name="Oval 22">
              <a:extLst>
                <a:ext uri="{FF2B5EF4-FFF2-40B4-BE49-F238E27FC236}">
                  <a16:creationId xmlns:a16="http://schemas.microsoft.com/office/drawing/2014/main" id="{3F454FA0-5E40-2640-8C21-416C86197A13}"/>
                </a:ext>
              </a:extLst>
            </p:cNvPr>
            <p:cNvSpPr/>
            <p:nvPr/>
          </p:nvSpPr>
          <p:spPr>
            <a:xfrm>
              <a:off x="9487902"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4" name="Oval 22">
              <a:extLst>
                <a:ext uri="{FF2B5EF4-FFF2-40B4-BE49-F238E27FC236}">
                  <a16:creationId xmlns:a16="http://schemas.microsoft.com/office/drawing/2014/main" id="{3F454FA0-5E40-2640-8C21-416C86197A13}"/>
                </a:ext>
              </a:extLst>
            </p:cNvPr>
            <p:cNvSpPr/>
            <p:nvPr/>
          </p:nvSpPr>
          <p:spPr>
            <a:xfrm>
              <a:off x="9640302"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5" name="Oval 22">
              <a:extLst>
                <a:ext uri="{FF2B5EF4-FFF2-40B4-BE49-F238E27FC236}">
                  <a16:creationId xmlns:a16="http://schemas.microsoft.com/office/drawing/2014/main" id="{3F454FA0-5E40-2640-8C21-416C86197A13}"/>
                </a:ext>
              </a:extLst>
            </p:cNvPr>
            <p:cNvSpPr/>
            <p:nvPr/>
          </p:nvSpPr>
          <p:spPr>
            <a:xfrm>
              <a:off x="9792702"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6" name="Oval 22">
              <a:extLst>
                <a:ext uri="{FF2B5EF4-FFF2-40B4-BE49-F238E27FC236}">
                  <a16:creationId xmlns:a16="http://schemas.microsoft.com/office/drawing/2014/main" id="{3F454FA0-5E40-2640-8C21-416C86197A13}"/>
                </a:ext>
              </a:extLst>
            </p:cNvPr>
            <p:cNvSpPr/>
            <p:nvPr/>
          </p:nvSpPr>
          <p:spPr>
            <a:xfrm>
              <a:off x="9945102"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48" name="47 Grupo"/>
          <p:cNvGrpSpPr/>
          <p:nvPr/>
        </p:nvGrpSpPr>
        <p:grpSpPr>
          <a:xfrm>
            <a:off x="7006002" y="3703320"/>
            <a:ext cx="416903" cy="112103"/>
            <a:chOff x="7078572" y="3703320"/>
            <a:chExt cx="416903" cy="112103"/>
          </a:xfrm>
        </p:grpSpPr>
        <p:sp>
          <p:nvSpPr>
            <p:cNvPr id="37" name="Oval 22">
              <a:extLst>
                <a:ext uri="{FF2B5EF4-FFF2-40B4-BE49-F238E27FC236}">
                  <a16:creationId xmlns:a16="http://schemas.microsoft.com/office/drawing/2014/main" id="{3F454FA0-5E40-2640-8C21-416C86197A13}"/>
                </a:ext>
              </a:extLst>
            </p:cNvPr>
            <p:cNvSpPr/>
            <p:nvPr/>
          </p:nvSpPr>
          <p:spPr>
            <a:xfrm>
              <a:off x="7078572"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 name="Oval 22">
              <a:extLst>
                <a:ext uri="{FF2B5EF4-FFF2-40B4-BE49-F238E27FC236}">
                  <a16:creationId xmlns:a16="http://schemas.microsoft.com/office/drawing/2014/main" id="{3F454FA0-5E40-2640-8C21-416C86197A13}"/>
                </a:ext>
              </a:extLst>
            </p:cNvPr>
            <p:cNvSpPr/>
            <p:nvPr/>
          </p:nvSpPr>
          <p:spPr>
            <a:xfrm>
              <a:off x="7230972"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7" name="Oval 22">
              <a:extLst>
                <a:ext uri="{FF2B5EF4-FFF2-40B4-BE49-F238E27FC236}">
                  <a16:creationId xmlns:a16="http://schemas.microsoft.com/office/drawing/2014/main" id="{3F454FA0-5E40-2640-8C21-416C86197A13}"/>
                </a:ext>
              </a:extLst>
            </p:cNvPr>
            <p:cNvSpPr/>
            <p:nvPr/>
          </p:nvSpPr>
          <p:spPr>
            <a:xfrm>
              <a:off x="7383372" y="3703320"/>
              <a:ext cx="112103" cy="112103"/>
            </a:xfrm>
            <a:prstGeom prst="ellipse">
              <a:avLst/>
            </a:prstGeom>
            <a:solidFill>
              <a:srgbClr val="9AC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2" name="TextBox 1">
            <a:extLst>
              <a:ext uri="{FF2B5EF4-FFF2-40B4-BE49-F238E27FC236}">
                <a16:creationId xmlns:a16="http://schemas.microsoft.com/office/drawing/2014/main" id="{592AE21E-335F-4F56-B6E8-0AD7AADABE05}"/>
              </a:ext>
            </a:extLst>
          </p:cNvPr>
          <p:cNvSpPr txBox="1"/>
          <p:nvPr/>
        </p:nvSpPr>
        <p:spPr>
          <a:xfrm>
            <a:off x="616944" y="6256464"/>
            <a:ext cx="4219460" cy="276999"/>
          </a:xfrm>
          <a:prstGeom prst="rect">
            <a:avLst/>
          </a:prstGeom>
          <a:noFill/>
        </p:spPr>
        <p:txBody>
          <a:bodyPr wrap="square" rtlCol="0">
            <a:spAutoFit/>
          </a:bodyPr>
          <a:lstStyle/>
          <a:p>
            <a:r>
              <a:rPr lang="en-US" sz="1200" b="1" dirty="0">
                <a:solidFill>
                  <a:srgbClr val="292B5B"/>
                </a:solidFill>
                <a:latin typeface="Sinkin Sans 700" pitchFamily="2" charset="77"/>
              </a:rPr>
              <a:t>Adapted from EU </a:t>
            </a:r>
            <a:r>
              <a:rPr lang="en-US" sz="1200" b="1" dirty="0" err="1">
                <a:solidFill>
                  <a:srgbClr val="292B5B"/>
                </a:solidFill>
                <a:latin typeface="Sinkin Sans 700" pitchFamily="2" charset="77"/>
              </a:rPr>
              <a:t>DigComp</a:t>
            </a:r>
            <a:r>
              <a:rPr lang="en-US" sz="1200" b="1" dirty="0">
                <a:solidFill>
                  <a:srgbClr val="292B5B"/>
                </a:solidFill>
                <a:latin typeface="Sinkin Sans 700" pitchFamily="2" charset="77"/>
              </a:rPr>
              <a:t> 2.0 with additions</a:t>
            </a:r>
          </a:p>
        </p:txBody>
      </p:sp>
    </p:spTree>
    <p:extLst>
      <p:ext uri="{BB962C8B-B14F-4D97-AF65-F5344CB8AC3E}">
        <p14:creationId xmlns:p14="http://schemas.microsoft.com/office/powerpoint/2010/main" val="38709419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D604C3B73AE9943B737720A48E3AF7C" ma:contentTypeVersion="13" ma:contentTypeDescription="Create a new document." ma:contentTypeScope="" ma:versionID="b553967c4a0b3519bb2bc82cf03fd16d">
  <xsd:schema xmlns:xsd="http://www.w3.org/2001/XMLSchema" xmlns:xs="http://www.w3.org/2001/XMLSchema" xmlns:p="http://schemas.microsoft.com/office/2006/metadata/properties" xmlns:ns3="60c75bb3-2e3f-4394-b4f4-3e2677e21dfa" xmlns:ns4="9c83b91e-5ffe-420f-9ed1-9dac5903eaec" targetNamespace="http://schemas.microsoft.com/office/2006/metadata/properties" ma:root="true" ma:fieldsID="dc692774223b95feef7d5e290ea1b5d4" ns3:_="" ns4:_="">
    <xsd:import namespace="60c75bb3-2e3f-4394-b4f4-3e2677e21dfa"/>
    <xsd:import namespace="9c83b91e-5ffe-420f-9ed1-9dac5903eaec"/>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c75bb3-2e3f-4394-b4f4-3e2677e21df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83b91e-5ffe-420f-9ed1-9dac5903eaec"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59B696-0786-4A80-88E1-52C6CB6D3E04}">
  <ds:schemaRefs>
    <ds:schemaRef ds:uri="http://schemas.microsoft.com/office/2006/documentManagement/types"/>
    <ds:schemaRef ds:uri="http://schemas.openxmlformats.org/package/2006/metadata/core-properties"/>
    <ds:schemaRef ds:uri="9c83b91e-5ffe-420f-9ed1-9dac5903eaec"/>
    <ds:schemaRef ds:uri="http://schemas.microsoft.com/office/infopath/2007/PartnerControls"/>
    <ds:schemaRef ds:uri="http://purl.org/dc/elements/1.1/"/>
    <ds:schemaRef ds:uri="60c75bb3-2e3f-4394-b4f4-3e2677e21dfa"/>
    <ds:schemaRef ds:uri="http://schemas.microsoft.com/office/2006/metadata/properties"/>
    <ds:schemaRef ds:uri="http://purl.org/dc/dcmitype/"/>
    <ds:schemaRef ds:uri="http://www.w3.org/XML/1998/namespace"/>
    <ds:schemaRef ds:uri="http://purl.org/dc/terms/"/>
  </ds:schemaRefs>
</ds:datastoreItem>
</file>

<file path=customXml/itemProps2.xml><?xml version="1.0" encoding="utf-8"?>
<ds:datastoreItem xmlns:ds="http://schemas.openxmlformats.org/officeDocument/2006/customXml" ds:itemID="{70170A9C-EF78-4490-B459-9B8452BD5BAA}">
  <ds:schemaRefs>
    <ds:schemaRef ds:uri="http://schemas.microsoft.com/sharepoint/v3/contenttype/forms"/>
  </ds:schemaRefs>
</ds:datastoreItem>
</file>

<file path=customXml/itemProps3.xml><?xml version="1.0" encoding="utf-8"?>
<ds:datastoreItem xmlns:ds="http://schemas.openxmlformats.org/officeDocument/2006/customXml" ds:itemID="{38D43330-36C1-48AB-AEBC-ABC27EC28E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c75bb3-2e3f-4394-b4f4-3e2677e21dfa"/>
    <ds:schemaRef ds:uri="9c83b91e-5ffe-420f-9ed1-9dac5903ea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22</TotalTime>
  <Words>1493</Words>
  <Application>Microsoft Office PowerPoint</Application>
  <PresentationFormat>Widescreen</PresentationFormat>
  <Paragraphs>316</Paragraphs>
  <Slides>21</Slides>
  <Notes>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21</vt:i4>
      </vt:variant>
    </vt:vector>
  </HeadingPairs>
  <TitlesOfParts>
    <vt:vector size="32" baseType="lpstr">
      <vt:lpstr>Andes</vt:lpstr>
      <vt:lpstr>Arial</vt:lpstr>
      <vt:lpstr>Calibri</vt:lpstr>
      <vt:lpstr>Calibri Light</vt:lpstr>
      <vt:lpstr>Roboto</vt:lpstr>
      <vt:lpstr>Roboto Light</vt:lpstr>
      <vt:lpstr>Sinkin Sans 400</vt:lpstr>
      <vt:lpstr>Sinkin Sans 600 SemiBold</vt:lpstr>
      <vt:lpstr>Sinkin Sans 700</vt:lpstr>
      <vt:lpstr>Times New Roman</vt:lpstr>
      <vt:lpstr>Office Theme</vt:lpstr>
      <vt:lpstr>Human Capital Requirements in a Digital Economy</vt:lpstr>
      <vt:lpstr>Outline</vt:lpstr>
      <vt:lpstr>Digital Economy – the future is digital.</vt:lpstr>
      <vt:lpstr>PowerPoint Presentation</vt:lpstr>
      <vt:lpstr>An Ecosystem Approach To Building the Digital Economy</vt:lpstr>
      <vt:lpstr>What Skills Are Needed</vt:lpstr>
      <vt:lpstr>Current Status: Human Capital Index:  a key determinant of economic development, productivity and wealth </vt:lpstr>
      <vt:lpstr>PowerPoint Presentation</vt:lpstr>
      <vt:lpstr>PowerPoint Presentation</vt:lpstr>
      <vt:lpstr>PowerPoint Presentation</vt:lpstr>
      <vt:lpstr>PowerPoint Presentation</vt:lpstr>
      <vt:lpstr>PowerPoint Presentation</vt:lpstr>
      <vt:lpstr>How Prepared Are We?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required?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Capital Requirements in a Digital Economy</dc:title>
  <dc:creator>Diana Sekaggya-Bagarukayo</dc:creator>
  <cp:lastModifiedBy>Caroline Namukwaya</cp:lastModifiedBy>
  <cp:revision>1</cp:revision>
  <dcterms:created xsi:type="dcterms:W3CDTF">2019-08-21T13:15:30Z</dcterms:created>
  <dcterms:modified xsi:type="dcterms:W3CDTF">2019-08-21T15:34:24Z</dcterms:modified>
</cp:coreProperties>
</file>