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08" r:id="rId1"/>
  </p:sldMasterIdLst>
  <p:sldIdLst>
    <p:sldId id="256" r:id="rId2"/>
    <p:sldId id="257" r:id="rId3"/>
    <p:sldId id="258" r:id="rId4"/>
    <p:sldId id="262" r:id="rId5"/>
    <p:sldId id="299" r:id="rId6"/>
    <p:sldId id="301" r:id="rId7"/>
    <p:sldId id="302" r:id="rId8"/>
    <p:sldId id="303" r:id="rId9"/>
    <p:sldId id="304" r:id="rId10"/>
    <p:sldId id="306" r:id="rId11"/>
    <p:sldId id="307" r:id="rId12"/>
    <p:sldId id="309" r:id="rId13"/>
    <p:sldId id="310" r:id="rId14"/>
    <p:sldId id="316" r:id="rId15"/>
    <p:sldId id="315" r:id="rId16"/>
    <p:sldId id="313" r:id="rId17"/>
    <p:sldId id="314" r:id="rId18"/>
    <p:sldId id="312" r:id="rId19"/>
    <p:sldId id="317" r:id="rId20"/>
    <p:sldId id="298"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65"/>
  </p:normalViewPr>
  <p:slideViewPr>
    <p:cSldViewPr snapToGrid="0" snapToObjects="1">
      <p:cViewPr varScale="1">
        <p:scale>
          <a:sx n="73" d="100"/>
          <a:sy n="73" d="100"/>
        </p:scale>
        <p:origin x="59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6566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99050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47929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58219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57214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85378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9333C77-0158-454C-844F-B7AB9BD7DAD4}" type="slidenum">
              <a:rPr lang="en-US" smtClean="0"/>
              <a:pPr/>
              <a:t>‹#›</a:t>
            </a:fld>
            <a:endParaRPr lang="en-US" dirty="0"/>
          </a:p>
        </p:txBody>
      </p:sp>
    </p:spTree>
    <p:extLst>
      <p:ext uri="{BB962C8B-B14F-4D97-AF65-F5344CB8AC3E}">
        <p14:creationId xmlns:p14="http://schemas.microsoft.com/office/powerpoint/2010/main" val="1966851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66234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42463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97818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pPr/>
              <a:t>8/21/2019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FF9F0C5-380F-41C2-899A-BAC0F0927E16}" type="slidenum">
              <a:rPr lang="en-US" smtClean="0"/>
              <a:pPr/>
              <a:t>‹#›</a:t>
            </a:fld>
            <a:endParaRPr lang="en-US" dirty="0"/>
          </a:p>
        </p:txBody>
      </p:sp>
    </p:spTree>
    <p:extLst>
      <p:ext uri="{BB962C8B-B14F-4D97-AF65-F5344CB8AC3E}">
        <p14:creationId xmlns:p14="http://schemas.microsoft.com/office/powerpoint/2010/main" val="2505764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59093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2043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7797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pPr/>
              <a:t>8/21/2019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2534532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75358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8/21/2019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5419122"/>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6447-6410-A249-8F7F-1EA37AD80B87}"/>
              </a:ext>
            </a:extLst>
          </p:cNvPr>
          <p:cNvSpPr>
            <a:spLocks noGrp="1"/>
          </p:cNvSpPr>
          <p:nvPr>
            <p:ph type="ctrTitle"/>
          </p:nvPr>
        </p:nvSpPr>
        <p:spPr/>
        <p:txBody>
          <a:bodyPr>
            <a:normAutofit fontScale="90000"/>
          </a:bodyPr>
          <a:lstStyle/>
          <a:p>
            <a:r>
              <a:rPr lang="en-US" sz="3600" b="1" dirty="0" smtClean="0"/>
              <a:t> </a:t>
            </a:r>
            <a:r>
              <a:rPr lang="en-US" sz="3600" dirty="0" smtClean="0"/>
              <a:t/>
            </a:r>
            <a:br>
              <a:rPr lang="en-US" sz="3600" dirty="0" smtClean="0"/>
            </a:br>
            <a:r>
              <a:rPr lang="en-US" sz="3600" b="1" dirty="0" smtClean="0"/>
              <a:t> </a:t>
            </a:r>
            <a:r>
              <a:rPr lang="en-US" sz="3600" dirty="0" smtClean="0"/>
              <a:t/>
            </a:r>
            <a:br>
              <a:rPr lang="en-US" sz="3600" dirty="0" smtClean="0"/>
            </a:br>
            <a:r>
              <a:rPr lang="en-US" sz="3600" b="1" dirty="0" smtClean="0"/>
              <a:t>Tourism Product Development in Uganda: a Strategic Stance</a:t>
            </a:r>
            <a:r>
              <a:rPr lang="en-US" sz="3600" dirty="0" smtClean="0"/>
              <a:t/>
            </a:r>
            <a:br>
              <a:rPr lang="en-US" sz="3600" dirty="0" smtClean="0"/>
            </a:br>
            <a:r>
              <a:rPr lang="en-US" sz="3600" dirty="0"/>
              <a:t/>
            </a:r>
            <a:br>
              <a:rPr lang="en-US" sz="3600" dirty="0"/>
            </a:br>
            <a:r>
              <a:rPr lang="en-US" sz="3600" dirty="0"/>
              <a:t/>
            </a:r>
            <a:br>
              <a:rPr lang="en-US" sz="3600" dirty="0"/>
            </a:br>
            <a:r>
              <a:rPr lang="en-US" sz="2400" dirty="0"/>
              <a:t>Economic Growth Forum </a:t>
            </a:r>
            <a:r>
              <a:rPr lang="en-US" sz="2400" dirty="0" smtClean="0"/>
              <a:t>III </a:t>
            </a:r>
            <a:r>
              <a:rPr lang="en-US" sz="2400" dirty="0"/>
              <a:t/>
            </a:r>
            <a:br>
              <a:rPr lang="en-US" sz="2400" dirty="0"/>
            </a:br>
            <a:r>
              <a:rPr lang="en-US" sz="2400" dirty="0"/>
              <a:t>Kampala, </a:t>
            </a:r>
            <a:r>
              <a:rPr lang="en-US" sz="2400" dirty="0" smtClean="0"/>
              <a:t>August, 22</a:t>
            </a:r>
            <a:r>
              <a:rPr lang="en-US" sz="2400" baseline="30000" dirty="0" smtClean="0"/>
              <a:t>nd</a:t>
            </a:r>
            <a:r>
              <a:rPr lang="en-US" sz="2400" dirty="0" smtClean="0"/>
              <a:t>, 2019</a:t>
            </a:r>
            <a:r>
              <a:rPr lang="en-US" sz="2400" dirty="0"/>
              <a:t/>
            </a:r>
            <a:br>
              <a:rPr lang="en-US" sz="2400" dirty="0"/>
            </a:br>
            <a:endParaRPr lang="en-US" sz="3600" dirty="0"/>
          </a:p>
        </p:txBody>
      </p:sp>
      <p:sp>
        <p:nvSpPr>
          <p:cNvPr id="3" name="Subtitle 2">
            <a:extLst>
              <a:ext uri="{FF2B5EF4-FFF2-40B4-BE49-F238E27FC236}">
                <a16:creationId xmlns:a16="http://schemas.microsoft.com/office/drawing/2014/main" id="{AB3225FC-07E1-264B-AF1F-E7DDB32452BA}"/>
              </a:ext>
            </a:extLst>
          </p:cNvPr>
          <p:cNvSpPr>
            <a:spLocks noGrp="1"/>
          </p:cNvSpPr>
          <p:nvPr>
            <p:ph type="subTitle" idx="1"/>
          </p:nvPr>
        </p:nvSpPr>
        <p:spPr/>
        <p:txBody>
          <a:bodyPr/>
          <a:lstStyle/>
          <a:p>
            <a:r>
              <a:rPr lang="en-US" b="1" dirty="0" smtClean="0">
                <a:solidFill>
                  <a:srgbClr val="00B050"/>
                </a:solidFill>
              </a:rPr>
              <a:t>Prof. Wilber </a:t>
            </a:r>
            <a:r>
              <a:rPr lang="en-US" b="1" dirty="0" err="1">
                <a:solidFill>
                  <a:srgbClr val="00B050"/>
                </a:solidFill>
              </a:rPr>
              <a:t>Manyisa</a:t>
            </a:r>
            <a:r>
              <a:rPr lang="en-US" b="1" dirty="0">
                <a:solidFill>
                  <a:srgbClr val="00B050"/>
                </a:solidFill>
              </a:rPr>
              <a:t> </a:t>
            </a:r>
            <a:r>
              <a:rPr lang="en-US" b="1" dirty="0" err="1">
                <a:solidFill>
                  <a:srgbClr val="00B050"/>
                </a:solidFill>
              </a:rPr>
              <a:t>Ahebwa</a:t>
            </a:r>
            <a:r>
              <a:rPr lang="en-US" b="1" dirty="0">
                <a:solidFill>
                  <a:srgbClr val="00B050"/>
                </a:solidFill>
              </a:rPr>
              <a:t> </a:t>
            </a:r>
            <a:r>
              <a:rPr lang="en-US" b="1" dirty="0" smtClean="0">
                <a:solidFill>
                  <a:srgbClr val="00B050"/>
                </a:solidFill>
              </a:rPr>
              <a:t>&amp; Dr. </a:t>
            </a:r>
            <a:r>
              <a:rPr lang="en-US" b="1" dirty="0">
                <a:solidFill>
                  <a:srgbClr val="00B050"/>
                </a:solidFill>
              </a:rPr>
              <a:t>Philip English</a:t>
            </a:r>
          </a:p>
        </p:txBody>
      </p:sp>
    </p:spTree>
    <p:extLst>
      <p:ext uri="{BB962C8B-B14F-4D97-AF65-F5344CB8AC3E}">
        <p14:creationId xmlns:p14="http://schemas.microsoft.com/office/powerpoint/2010/main" val="28995193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source of the Nile</a:t>
            </a:r>
            <a:r>
              <a:rPr lang="en-US" dirty="0" smtClean="0"/>
              <a:t/>
            </a:r>
            <a:br>
              <a:rPr lang="en-US" dirty="0" smtClean="0"/>
            </a:br>
            <a:endParaRPr lang="en-US" dirty="0"/>
          </a:p>
        </p:txBody>
      </p:sp>
      <p:sp>
        <p:nvSpPr>
          <p:cNvPr id="3" name="Content Placeholder 2"/>
          <p:cNvSpPr>
            <a:spLocks noGrp="1"/>
          </p:cNvSpPr>
          <p:nvPr>
            <p:ph idx="1"/>
          </p:nvPr>
        </p:nvSpPr>
        <p:spPr>
          <a:xfrm>
            <a:off x="2589212" y="2133600"/>
            <a:ext cx="9415554" cy="4541520"/>
          </a:xfrm>
        </p:spPr>
        <p:txBody>
          <a:bodyPr>
            <a:normAutofit/>
          </a:bodyPr>
          <a:lstStyle/>
          <a:p>
            <a:pPr lvl="0"/>
            <a:r>
              <a:rPr lang="en-US" dirty="0" smtClean="0"/>
              <a:t>One of Uganda’s iconic attractions is the source of the Nile. </a:t>
            </a:r>
          </a:p>
          <a:p>
            <a:pPr lvl="0"/>
            <a:r>
              <a:rPr lang="en-US" dirty="0" smtClean="0"/>
              <a:t>Has become a moderately successful hub for adventure tourism, based on whitewater rafting, bungee jumping, and zip lining.  </a:t>
            </a:r>
          </a:p>
          <a:p>
            <a:pPr lvl="0"/>
            <a:r>
              <a:rPr lang="en-US" dirty="0" smtClean="0"/>
              <a:t>Unfortunately, the site is largely undeveloped.  The </a:t>
            </a:r>
            <a:r>
              <a:rPr lang="en-US" dirty="0" err="1" smtClean="0"/>
              <a:t>colourful</a:t>
            </a:r>
            <a:r>
              <a:rPr lang="en-US" dirty="0" smtClean="0"/>
              <a:t> history of the search for the source of the Nile could support a small museum, but there is not so much as an information center.  Nor is there a café or restaurant.  </a:t>
            </a:r>
          </a:p>
          <a:p>
            <a:pPr lvl="0"/>
            <a:r>
              <a:rPr lang="en-US" dirty="0" smtClean="0"/>
              <a:t>Invest in some modest facilities and to encourage a private entrepreneur to accompany them.  </a:t>
            </a:r>
          </a:p>
          <a:p>
            <a:pPr lvl="0"/>
            <a:r>
              <a:rPr lang="en-US" dirty="0" smtClean="0"/>
              <a:t>It is an interesting excursion for business persons and conference attendees, thereby encouraging them to extend their visit- MICE.  </a:t>
            </a:r>
          </a:p>
          <a:p>
            <a:pPr lvl="0"/>
            <a:r>
              <a:rPr lang="en-US" dirty="0" smtClean="0"/>
              <a:t>Need for a master plan specifying areas for public and private sector investment.</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182151"/>
            <a:ext cx="8911687" cy="1280890"/>
          </a:xfrm>
        </p:spPr>
        <p:txBody>
          <a:bodyPr/>
          <a:lstStyle/>
          <a:p>
            <a:r>
              <a:rPr lang="en-US" b="1" dirty="0" smtClean="0"/>
              <a:t>Mountain climbing</a:t>
            </a:r>
            <a:r>
              <a:rPr lang="en-US" dirty="0" smtClean="0"/>
              <a:t/>
            </a:r>
            <a:br>
              <a:rPr lang="en-US" dirty="0" smtClean="0"/>
            </a:br>
            <a:endParaRPr lang="en-US" dirty="0"/>
          </a:p>
        </p:txBody>
      </p:sp>
      <p:sp>
        <p:nvSpPr>
          <p:cNvPr id="3" name="Content Placeholder 2"/>
          <p:cNvSpPr>
            <a:spLocks noGrp="1"/>
          </p:cNvSpPr>
          <p:nvPr>
            <p:ph idx="1"/>
          </p:nvPr>
        </p:nvSpPr>
        <p:spPr>
          <a:xfrm>
            <a:off x="2338251" y="1763485"/>
            <a:ext cx="9666515" cy="4859383"/>
          </a:xfrm>
        </p:spPr>
        <p:txBody>
          <a:bodyPr>
            <a:normAutofit/>
          </a:bodyPr>
          <a:lstStyle/>
          <a:p>
            <a:pPr lvl="0"/>
            <a:r>
              <a:rPr lang="en-US" dirty="0" smtClean="0"/>
              <a:t>The </a:t>
            </a:r>
            <a:r>
              <a:rPr lang="en-US" dirty="0" err="1" smtClean="0"/>
              <a:t>Rwenzori</a:t>
            </a:r>
            <a:r>
              <a:rPr lang="en-US" dirty="0" smtClean="0"/>
              <a:t> Mountains present another tourism opportunity unique to Uganda.  </a:t>
            </a:r>
          </a:p>
          <a:p>
            <a:pPr lvl="0"/>
            <a:r>
              <a:rPr lang="en-US" dirty="0" smtClean="0"/>
              <a:t>Promote peak trekking, but also 1-3 day hikes in the lower altitudes.  </a:t>
            </a:r>
          </a:p>
          <a:p>
            <a:pPr lvl="0"/>
            <a:r>
              <a:rPr lang="en-US" dirty="0" smtClean="0"/>
              <a:t>Three circuits (by private sector and UWA) exist and should be encouraged to develop their product and services.  </a:t>
            </a:r>
          </a:p>
          <a:p>
            <a:pPr lvl="0"/>
            <a:r>
              <a:rPr lang="en-US" dirty="0" smtClean="0"/>
              <a:t>Train and certify guides to minimize the risk of accidents which could harm the reputation of the </a:t>
            </a:r>
            <a:r>
              <a:rPr lang="en-US" dirty="0" err="1" smtClean="0"/>
              <a:t>Rwenzoris</a:t>
            </a:r>
            <a:r>
              <a:rPr lang="en-US" dirty="0" smtClean="0"/>
              <a:t>.  </a:t>
            </a:r>
          </a:p>
          <a:p>
            <a:pPr lvl="0"/>
            <a:r>
              <a:rPr lang="en-US" dirty="0" smtClean="0"/>
              <a:t>There is need to put in place proper safety and rescue mechanisms to assure climbers of safety. </a:t>
            </a:r>
          </a:p>
          <a:p>
            <a:pPr lvl="0"/>
            <a:r>
              <a:rPr lang="en-US" dirty="0" smtClean="0"/>
              <a:t>Mount Elgon presents another opportunity more akin to Mount Kilimanjaro-large volcano, its summit is much more accessible.  Its wildlife, waterfalls, caldera and caves, combined with </a:t>
            </a:r>
            <a:r>
              <a:rPr lang="en-US" dirty="0" err="1" smtClean="0"/>
              <a:t>uncrowded</a:t>
            </a:r>
            <a:r>
              <a:rPr lang="en-US" dirty="0" smtClean="0"/>
              <a:t> trails, could be an attractive alternative as Kilimanjaro becomes more and more popular.   </a:t>
            </a:r>
          </a:p>
          <a:p>
            <a:pPr lvl="0"/>
            <a:r>
              <a:rPr lang="en-US" dirty="0" smtClean="0"/>
              <a:t>Mount Elgon may have important value as part of a second, Eastern tourism circuit- Need to invest in training and marketing </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Cultural tourism</a:t>
            </a:r>
            <a:r>
              <a:rPr lang="en-US" dirty="0" smtClean="0"/>
              <a:t/>
            </a:r>
            <a:br>
              <a:rPr lang="en-US" dirty="0" smtClean="0"/>
            </a:br>
            <a:endParaRPr lang="en-US" dirty="0"/>
          </a:p>
        </p:txBody>
      </p:sp>
      <p:sp>
        <p:nvSpPr>
          <p:cNvPr id="3" name="Content Placeholder 2"/>
          <p:cNvSpPr>
            <a:spLocks noGrp="1"/>
          </p:cNvSpPr>
          <p:nvPr>
            <p:ph idx="1"/>
          </p:nvPr>
        </p:nvSpPr>
        <p:spPr>
          <a:xfrm>
            <a:off x="2272937" y="1502229"/>
            <a:ext cx="9562011" cy="4963885"/>
          </a:xfrm>
        </p:spPr>
        <p:txBody>
          <a:bodyPr>
            <a:normAutofit/>
          </a:bodyPr>
          <a:lstStyle/>
          <a:p>
            <a:pPr lvl="0"/>
            <a:r>
              <a:rPr lang="en-US" dirty="0" smtClean="0"/>
              <a:t>After wildlife, tourists also want to have cultural experiences and get to know the people.</a:t>
            </a:r>
          </a:p>
          <a:p>
            <a:pPr lvl="0"/>
            <a:r>
              <a:rPr lang="en-US" dirty="0" smtClean="0"/>
              <a:t>The  </a:t>
            </a:r>
            <a:r>
              <a:rPr lang="en-US" dirty="0" err="1" smtClean="0"/>
              <a:t>Kasubi</a:t>
            </a:r>
            <a:r>
              <a:rPr lang="en-US" dirty="0" smtClean="0"/>
              <a:t> Tombs fire and slow efforts to restore  this WHS - Fast track</a:t>
            </a:r>
          </a:p>
          <a:p>
            <a:pPr lvl="0"/>
            <a:r>
              <a:rPr lang="en-GB" dirty="0" smtClean="0"/>
              <a:t>Re package and promote the National Museum in </a:t>
            </a:r>
            <a:r>
              <a:rPr lang="en-GB" dirty="0" err="1" smtClean="0"/>
              <a:t>Kamapala</a:t>
            </a:r>
            <a:endParaRPr lang="en-US" dirty="0" smtClean="0"/>
          </a:p>
          <a:p>
            <a:pPr lvl="0"/>
            <a:r>
              <a:rPr lang="en-US" dirty="0" smtClean="0"/>
              <a:t>Outside of Kampala, many communities are eager to host tourists for short visits or overnight stays.  </a:t>
            </a:r>
          </a:p>
          <a:p>
            <a:pPr lvl="0"/>
            <a:r>
              <a:rPr lang="en-US" dirty="0" smtClean="0"/>
              <a:t>Local governments have a role to play and could be trained to improve their effectiveness.  </a:t>
            </a:r>
          </a:p>
          <a:p>
            <a:pPr lvl="0"/>
            <a:r>
              <a:rPr lang="en-US" dirty="0" smtClean="0"/>
              <a:t>The Uganda Community Tourism Association has done good work in the past and needs financial support to assist in the development of cultural and community tourism.   </a:t>
            </a:r>
          </a:p>
          <a:p>
            <a:pPr lvl="0"/>
            <a:r>
              <a:rPr lang="en-US" dirty="0" smtClean="0"/>
              <a:t>A new souvenir development project should help communities draw on their culture to participate in the tourism industry.  </a:t>
            </a:r>
          </a:p>
          <a:p>
            <a:pPr lvl="0"/>
            <a:r>
              <a:rPr lang="en-US" dirty="0" smtClean="0"/>
              <a:t>Many of the arts and crafts currently sold to tourists come from </a:t>
            </a:r>
            <a:r>
              <a:rPr lang="en-US" dirty="0" err="1" smtClean="0"/>
              <a:t>neighbouring</a:t>
            </a:r>
            <a:r>
              <a:rPr lang="en-US" dirty="0" smtClean="0"/>
              <a:t> countries.  The project will need to combine fresh artistic ideas with a sound business approach, well informed by potential demand and having a clear marketing strategy.   </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MICE tourism</a:t>
            </a:r>
            <a:r>
              <a:rPr lang="en-US" dirty="0" smtClean="0"/>
              <a:t/>
            </a:r>
            <a:br>
              <a:rPr lang="en-US" dirty="0" smtClean="0"/>
            </a:br>
            <a:endParaRPr lang="en-US" dirty="0"/>
          </a:p>
        </p:txBody>
      </p:sp>
      <p:sp>
        <p:nvSpPr>
          <p:cNvPr id="3" name="Content Placeholder 2"/>
          <p:cNvSpPr>
            <a:spLocks noGrp="1"/>
          </p:cNvSpPr>
          <p:nvPr>
            <p:ph idx="1"/>
          </p:nvPr>
        </p:nvSpPr>
        <p:spPr>
          <a:xfrm>
            <a:off x="2589212" y="1515291"/>
            <a:ext cx="8915400" cy="4846320"/>
          </a:xfrm>
        </p:spPr>
        <p:txBody>
          <a:bodyPr>
            <a:normAutofit/>
          </a:bodyPr>
          <a:lstStyle/>
          <a:p>
            <a:pPr lvl="0"/>
            <a:r>
              <a:rPr lang="en-US" dirty="0" smtClean="0"/>
              <a:t>New opportunity since conference organizers are always looking for new locations to provide variety for their participants, Uganda can position </a:t>
            </a:r>
            <a:r>
              <a:rPr lang="en-US" dirty="0" err="1" smtClean="0"/>
              <a:t>vs</a:t>
            </a:r>
            <a:r>
              <a:rPr lang="en-US" dirty="0" smtClean="0"/>
              <a:t> Kenya and Rwanda.   </a:t>
            </a:r>
          </a:p>
          <a:p>
            <a:pPr lvl="0"/>
            <a:endParaRPr lang="en-US" dirty="0" smtClean="0"/>
          </a:p>
          <a:p>
            <a:pPr lvl="0"/>
            <a:r>
              <a:rPr lang="en-US" dirty="0" smtClean="0"/>
              <a:t>One key to successful MICE tourism is a dedicated convention bureau with a business culture and strong links to the private sector.  </a:t>
            </a:r>
          </a:p>
          <a:p>
            <a:pPr lvl="0"/>
            <a:r>
              <a:rPr lang="en-US" dirty="0" smtClean="0"/>
              <a:t>UTB should attract experienced personnel to market Uganda as a conference destination and ensure that the many aspects of a successful conference are in good hands.  </a:t>
            </a:r>
          </a:p>
          <a:p>
            <a:pPr lvl="0"/>
            <a:endParaRPr lang="en-US" dirty="0" smtClean="0"/>
          </a:p>
          <a:p>
            <a:pPr lvl="0"/>
            <a:r>
              <a:rPr lang="en-US" dirty="0" smtClean="0"/>
              <a:t>Build a conference center at Entebbe by government is a welcome ideal. This should cross checked with private sector (</a:t>
            </a:r>
            <a:r>
              <a:rPr lang="en-US" dirty="0" err="1" smtClean="0"/>
              <a:t>Rupararia</a:t>
            </a:r>
            <a:r>
              <a:rPr lang="en-US" dirty="0" smtClean="0"/>
              <a:t> Group) plan for the same. If possible, a PPP would be more appropriate.  </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Human Resource Development</a:t>
            </a:r>
            <a:endParaRPr lang="en-US" b="1" dirty="0"/>
          </a:p>
        </p:txBody>
      </p:sp>
      <p:sp>
        <p:nvSpPr>
          <p:cNvPr id="3" name="Content Placeholder 2"/>
          <p:cNvSpPr>
            <a:spLocks noGrp="1"/>
          </p:cNvSpPr>
          <p:nvPr>
            <p:ph idx="1"/>
          </p:nvPr>
        </p:nvSpPr>
        <p:spPr/>
        <p:txBody>
          <a:bodyPr/>
          <a:lstStyle/>
          <a:p>
            <a:pPr lvl="0"/>
            <a:r>
              <a:rPr lang="en-US" dirty="0" smtClean="0"/>
              <a:t>The quality of human resources may not appear to be a product as such, but every form of tourism depends critically on the quality of the services rendered by employees. </a:t>
            </a:r>
          </a:p>
          <a:p>
            <a:pPr lvl="0"/>
            <a:r>
              <a:rPr lang="en-US" dirty="0" smtClean="0"/>
              <a:t> There is general agreement in the industry that Uganda needs to invest more in training if it is to compete with other countries in the region in fields of guiding, hotel management.</a:t>
            </a:r>
          </a:p>
          <a:p>
            <a:pPr lvl="0"/>
            <a:r>
              <a:rPr lang="en-US" dirty="0" smtClean="0"/>
              <a:t>Completion of HTTI should be fast racked and  necessary instructors developed</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GB" sz="6600" b="1" dirty="0" smtClean="0"/>
              <a:t>Tourism Circuits in Uganda</a:t>
            </a:r>
            <a:endParaRPr lang="en-US" sz="6600" b="1"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classic wildlife circuit  </a:t>
            </a:r>
            <a:r>
              <a:rPr lang="en-US" dirty="0" smtClean="0"/>
              <a:t/>
            </a:r>
            <a:br>
              <a:rPr lang="en-US" dirty="0" smtClean="0"/>
            </a:br>
            <a:endParaRPr lang="en-US" dirty="0"/>
          </a:p>
        </p:txBody>
      </p:sp>
      <p:sp>
        <p:nvSpPr>
          <p:cNvPr id="3" name="Content Placeholder 2"/>
          <p:cNvSpPr>
            <a:spLocks noGrp="1"/>
          </p:cNvSpPr>
          <p:nvPr>
            <p:ph idx="1"/>
          </p:nvPr>
        </p:nvSpPr>
        <p:spPr>
          <a:xfrm>
            <a:off x="2589212" y="1698171"/>
            <a:ext cx="8915400" cy="4859383"/>
          </a:xfrm>
        </p:spPr>
        <p:txBody>
          <a:bodyPr>
            <a:normAutofit fontScale="92500" lnSpcReduction="10000"/>
          </a:bodyPr>
          <a:lstStyle/>
          <a:p>
            <a:pPr lvl="0"/>
            <a:r>
              <a:rPr lang="en-US" dirty="0" smtClean="0"/>
              <a:t>The most common and popular is a Western circuit which includes Murchison ,Queen, </a:t>
            </a:r>
            <a:r>
              <a:rPr lang="en-US" dirty="0" err="1" smtClean="0"/>
              <a:t>Kibale</a:t>
            </a:r>
            <a:r>
              <a:rPr lang="en-US" dirty="0" smtClean="0"/>
              <a:t> and </a:t>
            </a:r>
            <a:r>
              <a:rPr lang="en-US" dirty="0" err="1" smtClean="0"/>
              <a:t>Bwindi</a:t>
            </a:r>
            <a:r>
              <a:rPr lang="en-US" dirty="0" smtClean="0"/>
              <a:t> or a variation of this which concentrates on the last three in the southwest.  </a:t>
            </a:r>
          </a:p>
          <a:p>
            <a:pPr lvl="0"/>
            <a:r>
              <a:rPr lang="en-US" dirty="0" smtClean="0"/>
              <a:t>This circuit is certainly the product which the authorities should be prioritizing.  </a:t>
            </a:r>
          </a:p>
          <a:p>
            <a:pPr lvl="0"/>
            <a:r>
              <a:rPr lang="en-US" dirty="0" smtClean="0"/>
              <a:t>It keeps the tourist in the country much longer, and it spreads out the impact of their spending geographically. </a:t>
            </a:r>
          </a:p>
          <a:p>
            <a:pPr lvl="0"/>
            <a:r>
              <a:rPr lang="en-US" dirty="0" smtClean="0"/>
              <a:t>Fix Tourism roads in this circuit- prioritize one stretch from </a:t>
            </a:r>
            <a:r>
              <a:rPr lang="en-US" dirty="0" err="1" smtClean="0"/>
              <a:t>Masindi</a:t>
            </a:r>
            <a:r>
              <a:rPr lang="en-US" dirty="0" smtClean="0"/>
              <a:t> to Fort Portal</a:t>
            </a:r>
          </a:p>
          <a:p>
            <a:pPr lvl="0"/>
            <a:r>
              <a:rPr lang="en-US" dirty="0" smtClean="0"/>
              <a:t>Lake </a:t>
            </a:r>
            <a:r>
              <a:rPr lang="en-US" dirty="0" err="1" smtClean="0"/>
              <a:t>Bunyonyi</a:t>
            </a:r>
            <a:r>
              <a:rPr lang="en-US" dirty="0" smtClean="0"/>
              <a:t> is an attractive addition to this circuit which seems to be under-exploited.  </a:t>
            </a:r>
          </a:p>
          <a:p>
            <a:pPr lvl="0"/>
            <a:r>
              <a:rPr lang="en-US" dirty="0" smtClean="0"/>
              <a:t>Numerous small hotels are already located on the lake, but tourists sometimes complain about the lack of activities and road access from </a:t>
            </a:r>
            <a:r>
              <a:rPr lang="en-US" dirty="0" err="1" smtClean="0"/>
              <a:t>Kabale</a:t>
            </a:r>
            <a:r>
              <a:rPr lang="en-US" dirty="0" smtClean="0"/>
              <a:t>. </a:t>
            </a:r>
          </a:p>
          <a:p>
            <a:pPr lvl="0"/>
            <a:r>
              <a:rPr lang="en-US" dirty="0" smtClean="0"/>
              <a:t>Addition of modern rest stops along the route.  This is particularly important for female tourists.  Build new facilities which can then be managed by the local authorities, or rented out or sold to the private sector.  </a:t>
            </a:r>
          </a:p>
          <a:p>
            <a:pPr lvl="0"/>
            <a:r>
              <a:rPr lang="en-US" dirty="0" smtClean="0"/>
              <a:t>Another idea would be additional monuments marking the crossing of the equator and enhancing the equator experience</a:t>
            </a:r>
          </a:p>
          <a:p>
            <a:endParaRPr lang="en-US" dirty="0" smtClean="0"/>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1" y="182880"/>
            <a:ext cx="8911687" cy="1280890"/>
          </a:xfrm>
        </p:spPr>
        <p:txBody>
          <a:bodyPr/>
          <a:lstStyle/>
          <a:p>
            <a:r>
              <a:rPr lang="en-US" b="1" dirty="0" smtClean="0"/>
              <a:t>A new wildlife and adventure circuit</a:t>
            </a:r>
            <a:r>
              <a:rPr lang="en-US" dirty="0" smtClean="0"/>
              <a:t/>
            </a:r>
            <a:br>
              <a:rPr lang="en-US" dirty="0" smtClean="0"/>
            </a:br>
            <a:endParaRPr lang="en-US" dirty="0"/>
          </a:p>
        </p:txBody>
      </p:sp>
      <p:sp>
        <p:nvSpPr>
          <p:cNvPr id="3" name="Content Placeholder 2"/>
          <p:cNvSpPr>
            <a:spLocks noGrp="1"/>
          </p:cNvSpPr>
          <p:nvPr>
            <p:ph idx="1"/>
          </p:nvPr>
        </p:nvSpPr>
        <p:spPr>
          <a:xfrm>
            <a:off x="2589211" y="1632857"/>
            <a:ext cx="9441679" cy="5225143"/>
          </a:xfrm>
        </p:spPr>
        <p:txBody>
          <a:bodyPr>
            <a:normAutofit/>
          </a:bodyPr>
          <a:lstStyle/>
          <a:p>
            <a:pPr lvl="0"/>
            <a:r>
              <a:rPr lang="en-US" dirty="0" smtClean="0"/>
              <a:t>Time to start thinking about a second circuit in the Eastern part of the country.  </a:t>
            </a:r>
            <a:r>
              <a:rPr lang="en-US" dirty="0" err="1" smtClean="0"/>
              <a:t>Kidepo</a:t>
            </a:r>
            <a:r>
              <a:rPr lang="en-US" dirty="0" smtClean="0"/>
              <a:t> Valley National Park already enjoys a good reputation for its game viewing, as well as the cultural dimension offered by the </a:t>
            </a:r>
            <a:r>
              <a:rPr lang="en-US" dirty="0" err="1" smtClean="0"/>
              <a:t>Karamoja</a:t>
            </a:r>
            <a:r>
              <a:rPr lang="en-US" dirty="0" smtClean="0"/>
              <a:t> people.  </a:t>
            </a:r>
          </a:p>
          <a:p>
            <a:pPr lvl="0"/>
            <a:r>
              <a:rPr lang="en-US" dirty="0" smtClean="0"/>
              <a:t>But it is so isolated that most tourists fly in and out.  With lower population densities in this part of Uganda, there is good potential to develop other game parks.  This could begin by converting </a:t>
            </a:r>
            <a:r>
              <a:rPr lang="en-US" dirty="0" err="1" smtClean="0"/>
              <a:t>Pian-Upe</a:t>
            </a:r>
            <a:r>
              <a:rPr lang="en-US" dirty="0" smtClean="0"/>
              <a:t> Wildlife Reserve into a National Park.  </a:t>
            </a:r>
          </a:p>
          <a:p>
            <a:pPr lvl="0"/>
            <a:r>
              <a:rPr lang="en-US" dirty="0" smtClean="0"/>
              <a:t>Private tour companies are very positive about its potential, while regretting the lack of decent accommodation at present.  Giving it national park status would encourage accommodation/hotel investment.  </a:t>
            </a:r>
          </a:p>
          <a:p>
            <a:pPr lvl="0"/>
            <a:r>
              <a:rPr lang="en-US" dirty="0" smtClean="0"/>
              <a:t>Eventually, one could envisage a circuit which includes the source of the Nile, Mount Elgon, </a:t>
            </a:r>
            <a:r>
              <a:rPr lang="en-US" dirty="0" err="1" smtClean="0"/>
              <a:t>Pian-Upe</a:t>
            </a:r>
            <a:r>
              <a:rPr lang="en-US" dirty="0" smtClean="0"/>
              <a:t> and </a:t>
            </a:r>
            <a:r>
              <a:rPr lang="en-US" dirty="0" err="1" smtClean="0"/>
              <a:t>Kidepo</a:t>
            </a:r>
            <a:r>
              <a:rPr lang="en-US" dirty="0" smtClean="0"/>
              <a:t> Valley.   The last stretch to </a:t>
            </a:r>
            <a:r>
              <a:rPr lang="en-US" dirty="0" err="1" smtClean="0"/>
              <a:t>Kidepo</a:t>
            </a:r>
            <a:r>
              <a:rPr lang="en-US" dirty="0" smtClean="0"/>
              <a:t> Valley is long so it will be important to have good roads and rest stops.  </a:t>
            </a:r>
          </a:p>
          <a:p>
            <a:pPr lvl="0"/>
            <a:r>
              <a:rPr lang="en-US" dirty="0" smtClean="0"/>
              <a:t>It would also be a good idea to invest in some improvements in the airstrip in </a:t>
            </a:r>
            <a:r>
              <a:rPr lang="en-US" dirty="0" err="1" smtClean="0"/>
              <a:t>Kidepo</a:t>
            </a:r>
            <a:r>
              <a:rPr lang="en-US" dirty="0" smtClean="0"/>
              <a:t> Valley for those who still prefer to fly in, or perhaps to fly out after taking the road in.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Conclusion</a:t>
            </a:r>
            <a:r>
              <a:rPr lang="en-US" dirty="0" smtClean="0"/>
              <a:t/>
            </a:r>
            <a:br>
              <a:rPr lang="en-US" dirty="0" smtClean="0"/>
            </a:br>
            <a:endParaRPr lang="en-US" dirty="0"/>
          </a:p>
        </p:txBody>
      </p:sp>
      <p:sp>
        <p:nvSpPr>
          <p:cNvPr id="3" name="Content Placeholder 2"/>
          <p:cNvSpPr>
            <a:spLocks noGrp="1"/>
          </p:cNvSpPr>
          <p:nvPr>
            <p:ph idx="1"/>
          </p:nvPr>
        </p:nvSpPr>
        <p:spPr>
          <a:xfrm>
            <a:off x="2589211" y="2133600"/>
            <a:ext cx="9337177" cy="4724400"/>
          </a:xfrm>
        </p:spPr>
        <p:txBody>
          <a:bodyPr>
            <a:normAutofit/>
          </a:bodyPr>
          <a:lstStyle/>
          <a:p>
            <a:pPr lvl="0"/>
            <a:r>
              <a:rPr lang="en-US" dirty="0" smtClean="0"/>
              <a:t>Uganda has a wealth of options for the tourist. This should be the first message in the government’s efforts to market the country.  </a:t>
            </a:r>
          </a:p>
          <a:p>
            <a:pPr lvl="0"/>
            <a:r>
              <a:rPr lang="en-US" dirty="0" smtClean="0"/>
              <a:t>Having put Uganda on the international tourism market, and underlined the variety of experiences available, the private sector will then be best placed to assess the preferences of their clients and design products accordingly. </a:t>
            </a:r>
          </a:p>
          <a:p>
            <a:pPr lvl="0"/>
            <a:r>
              <a:rPr lang="en-US" dirty="0" smtClean="0"/>
              <a:t>The government would be well-advised to coordinate closely with the private sector before undertaking any investments in tourism infrastructure or products, and to leverage private initiatives.  </a:t>
            </a:r>
          </a:p>
          <a:p>
            <a:pPr lvl="0"/>
            <a:r>
              <a:rPr lang="en-US" dirty="0" smtClean="0"/>
              <a:t> If the private sector is not willing to invest in a product, the risks to the government going alone will be high.  </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0"/>
            <a:ext cx="8911687" cy="1280890"/>
          </a:xfrm>
        </p:spPr>
        <p:txBody>
          <a:bodyPr/>
          <a:lstStyle/>
          <a:p>
            <a:r>
              <a:rPr lang="en-GB" b="1" dirty="0" smtClean="0"/>
              <a:t>Conclusion cont..</a:t>
            </a:r>
            <a:endParaRPr lang="en-US" b="1" dirty="0"/>
          </a:p>
        </p:txBody>
      </p:sp>
      <p:sp>
        <p:nvSpPr>
          <p:cNvPr id="3" name="Content Placeholder 2"/>
          <p:cNvSpPr>
            <a:spLocks noGrp="1"/>
          </p:cNvSpPr>
          <p:nvPr>
            <p:ph idx="1"/>
          </p:nvPr>
        </p:nvSpPr>
        <p:spPr>
          <a:xfrm>
            <a:off x="2589212" y="966651"/>
            <a:ext cx="8915400" cy="5721531"/>
          </a:xfrm>
        </p:spPr>
        <p:txBody>
          <a:bodyPr>
            <a:normAutofit fontScale="92500" lnSpcReduction="10000"/>
          </a:bodyPr>
          <a:lstStyle/>
          <a:p>
            <a:pPr>
              <a:buNone/>
            </a:pPr>
            <a:r>
              <a:rPr lang="en-US" dirty="0" smtClean="0">
                <a:solidFill>
                  <a:schemeClr val="accent2">
                    <a:lumMod val="75000"/>
                  </a:schemeClr>
                </a:solidFill>
              </a:rPr>
              <a:t>Meanwhile, there are many demands for government intervention – or lack thereof – to support existing products. The top ten can be summarized, roughly in order of priority, as follows: </a:t>
            </a:r>
          </a:p>
          <a:p>
            <a:pPr lvl="0"/>
            <a:r>
              <a:rPr lang="en-US" dirty="0" smtClean="0"/>
              <a:t>Cancel the plans to build a dam at Murchison Falls;</a:t>
            </a:r>
          </a:p>
          <a:p>
            <a:pPr lvl="0"/>
            <a:r>
              <a:rPr lang="en-US" dirty="0" smtClean="0"/>
              <a:t>Drop plans to merge the UWA with the ministry of tourism;</a:t>
            </a:r>
          </a:p>
          <a:p>
            <a:pPr lvl="0"/>
            <a:r>
              <a:rPr lang="en-US" dirty="0" smtClean="0"/>
              <a:t>Maintain and further improve the gorilla trekking product by investing in road access;</a:t>
            </a:r>
          </a:p>
          <a:p>
            <a:pPr lvl="0"/>
            <a:r>
              <a:rPr lang="en-US" dirty="0" smtClean="0"/>
              <a:t>Restore Queen Elizabeth National Park to its former status through better control of poaching and invasive weeds;</a:t>
            </a:r>
          </a:p>
          <a:p>
            <a:pPr lvl="0"/>
            <a:r>
              <a:rPr lang="en-US" dirty="0" smtClean="0"/>
              <a:t>Further improve Murchison Falls National Park by completing the bridge across the Nile and limiting disruption caused by oil drilling;</a:t>
            </a:r>
          </a:p>
          <a:p>
            <a:pPr lvl="0"/>
            <a:r>
              <a:rPr lang="en-US" dirty="0" smtClean="0"/>
              <a:t>Pave the worst sections of the road from </a:t>
            </a:r>
            <a:r>
              <a:rPr lang="en-US" dirty="0" err="1" smtClean="0"/>
              <a:t>Masindi</a:t>
            </a:r>
            <a:r>
              <a:rPr lang="en-US" dirty="0" smtClean="0"/>
              <a:t> to Fort Portal;</a:t>
            </a:r>
          </a:p>
          <a:p>
            <a:pPr lvl="0"/>
            <a:r>
              <a:rPr lang="en-US" dirty="0" smtClean="0"/>
              <a:t>Reduce the pressure on chimpanzees in </a:t>
            </a:r>
            <a:r>
              <a:rPr lang="en-US" dirty="0" err="1" smtClean="0"/>
              <a:t>Kibale</a:t>
            </a:r>
            <a:r>
              <a:rPr lang="en-US" dirty="0" smtClean="0"/>
              <a:t> Forest National Park and develop alternative trekking opportunities through the National Forest Authority;</a:t>
            </a:r>
          </a:p>
          <a:p>
            <a:pPr lvl="0"/>
            <a:r>
              <a:rPr lang="en-US" dirty="0" smtClean="0"/>
              <a:t>Promote MICE tourism by exploring the potential for a partnership with the private company prepared to invest in a convention center and hotel in Entebbe;</a:t>
            </a:r>
          </a:p>
          <a:p>
            <a:pPr lvl="0"/>
            <a:r>
              <a:rPr lang="en-US" dirty="0" smtClean="0"/>
              <a:t>Brand and intensify marketing efforts for destination Uganda with an emphasis on the rich range of possibilities</a:t>
            </a:r>
          </a:p>
          <a:p>
            <a:pPr lvl="0"/>
            <a:r>
              <a:rPr lang="en-US" dirty="0" smtClean="0"/>
              <a:t>Strengthen training for human resources at all levels of the value chain;</a:t>
            </a:r>
          </a:p>
          <a:p>
            <a:endParaRPr lang="en-GB"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95517-9689-BF4C-A777-EC205602CCC8}"/>
              </a:ext>
            </a:extLst>
          </p:cNvPr>
          <p:cNvSpPr>
            <a:spLocks noGrp="1"/>
          </p:cNvSpPr>
          <p:nvPr>
            <p:ph type="title"/>
          </p:nvPr>
        </p:nvSpPr>
        <p:spPr/>
        <p:txBody>
          <a:bodyPr>
            <a:normAutofit/>
          </a:bodyPr>
          <a:lstStyle/>
          <a:p>
            <a:r>
              <a:rPr lang="en-GB" sz="3600" b="1" dirty="0" smtClean="0"/>
              <a:t>Overview - International Tourism</a:t>
            </a:r>
            <a:endParaRPr lang="en-US" sz="3600" b="1" dirty="0"/>
          </a:p>
        </p:txBody>
      </p:sp>
      <p:sp>
        <p:nvSpPr>
          <p:cNvPr id="3" name="Content Placeholder 2">
            <a:extLst>
              <a:ext uri="{FF2B5EF4-FFF2-40B4-BE49-F238E27FC236}">
                <a16:creationId xmlns:a16="http://schemas.microsoft.com/office/drawing/2014/main" id="{20A378A6-165C-5A43-B2DC-5142F710F188}"/>
              </a:ext>
            </a:extLst>
          </p:cNvPr>
          <p:cNvSpPr>
            <a:spLocks noGrp="1"/>
          </p:cNvSpPr>
          <p:nvPr>
            <p:ph idx="1"/>
          </p:nvPr>
        </p:nvSpPr>
        <p:spPr>
          <a:xfrm>
            <a:off x="2589212" y="2133599"/>
            <a:ext cx="8915400" cy="4362203"/>
          </a:xfrm>
        </p:spPr>
        <p:txBody>
          <a:bodyPr>
            <a:normAutofit/>
          </a:bodyPr>
          <a:lstStyle/>
          <a:p>
            <a:r>
              <a:rPr lang="en-US" sz="2000" dirty="0" smtClean="0"/>
              <a:t>Tourism is the largest industry in the world and one of the most promising in terms of future growth potential</a:t>
            </a:r>
            <a:endParaRPr lang="en-US" sz="2000" dirty="0"/>
          </a:p>
          <a:p>
            <a:r>
              <a:rPr lang="en-US" sz="2000" dirty="0" smtClean="0"/>
              <a:t>Sustained growth over last 5 years will </a:t>
            </a:r>
            <a:r>
              <a:rPr lang="en-US" sz="2000" dirty="0"/>
              <a:t>continue as incomes ⬆️</a:t>
            </a:r>
          </a:p>
          <a:p>
            <a:r>
              <a:rPr lang="en-US" sz="2000" dirty="0" smtClean="0"/>
              <a:t>With increased demand </a:t>
            </a:r>
            <a:r>
              <a:rPr lang="en-US" sz="2000" dirty="0" err="1" smtClean="0"/>
              <a:t>vs</a:t>
            </a:r>
            <a:r>
              <a:rPr lang="en-US" sz="2000" dirty="0" smtClean="0"/>
              <a:t> static supply- No </a:t>
            </a:r>
            <a:r>
              <a:rPr lang="en-US" sz="2000" dirty="0"/>
              <a:t>risk of price decline or fluctuations globally – instead prices likely to </a:t>
            </a:r>
            <a:r>
              <a:rPr lang="en-US" sz="2000" dirty="0" smtClean="0"/>
              <a:t>⬆️</a:t>
            </a:r>
            <a:endParaRPr lang="en-US" sz="2000" dirty="0"/>
          </a:p>
          <a:p>
            <a:r>
              <a:rPr lang="en-US" sz="2000" dirty="0" err="1" smtClean="0"/>
              <a:t>Labour</a:t>
            </a:r>
            <a:r>
              <a:rPr lang="en-US" sz="2000" dirty="0" smtClean="0"/>
              <a:t>-intensive</a:t>
            </a:r>
            <a:r>
              <a:rPr lang="en-US" sz="2000" dirty="0"/>
              <a:t>, both low- and high-skilled</a:t>
            </a:r>
          </a:p>
          <a:p>
            <a:r>
              <a:rPr lang="en-US" sz="2000" dirty="0"/>
              <a:t>Good for </a:t>
            </a:r>
            <a:r>
              <a:rPr lang="en-US" sz="2000" dirty="0" smtClean="0"/>
              <a:t>regional development </a:t>
            </a:r>
            <a:endParaRPr lang="en-US" sz="2000" dirty="0"/>
          </a:p>
          <a:p>
            <a:r>
              <a:rPr lang="en-US" sz="2000" dirty="0" smtClean="0"/>
              <a:t>Absolute advantage </a:t>
            </a:r>
            <a:r>
              <a:rPr lang="en-US" sz="2000" dirty="0"/>
              <a:t>- notably wildlife, </a:t>
            </a:r>
            <a:r>
              <a:rPr lang="en-US" sz="2000" dirty="0" smtClean="0"/>
              <a:t>culture for Africa</a:t>
            </a:r>
            <a:endParaRPr lang="en-US" sz="2000" dirty="0"/>
          </a:p>
          <a:p>
            <a:endParaRPr lang="en-US" cap="small" dirty="0"/>
          </a:p>
          <a:p>
            <a:endParaRPr lang="en-US" cap="small" dirty="0"/>
          </a:p>
          <a:p>
            <a:endParaRPr lang="en-US" cap="small" dirty="0"/>
          </a:p>
          <a:p>
            <a:endParaRPr lang="en-US" dirty="0"/>
          </a:p>
        </p:txBody>
      </p:sp>
    </p:spTree>
    <p:extLst>
      <p:ext uri="{BB962C8B-B14F-4D97-AF65-F5344CB8AC3E}">
        <p14:creationId xmlns:p14="http://schemas.microsoft.com/office/powerpoint/2010/main" val="33751466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54689-6B7C-2A4A-9987-EC9C59D12755}"/>
              </a:ext>
            </a:extLst>
          </p:cNvPr>
          <p:cNvSpPr>
            <a:spLocks noGrp="1"/>
          </p:cNvSpPr>
          <p:nvPr>
            <p:ph type="title"/>
          </p:nvPr>
        </p:nvSpPr>
        <p:spPr>
          <a:xfrm>
            <a:off x="2592924" y="624109"/>
            <a:ext cx="8911687" cy="5051861"/>
          </a:xfrm>
        </p:spPr>
        <p:txBody>
          <a:bodyPr/>
          <a:lstStyle/>
          <a:p>
            <a:r>
              <a:rPr lang="en-US" dirty="0"/>
              <a:t>          Thank you for your attention</a:t>
            </a:r>
            <a:br>
              <a:rPr lang="en-US" dirty="0"/>
            </a:br>
            <a:endParaRPr lang="en-US" dirty="0"/>
          </a:p>
        </p:txBody>
      </p:sp>
      <p:pic>
        <p:nvPicPr>
          <p:cNvPr id="3" name="Picture 2">
            <a:extLst>
              <a:ext uri="{FF2B5EF4-FFF2-40B4-BE49-F238E27FC236}">
                <a16:creationId xmlns:a16="http://schemas.microsoft.com/office/drawing/2014/main" id="{E9405AF7-AA7E-E34D-8EF0-85504900BF15}"/>
              </a:ext>
            </a:extLst>
          </p:cNvPr>
          <p:cNvPicPr>
            <a:picLocks noChangeAspect="1"/>
          </p:cNvPicPr>
          <p:nvPr/>
        </p:nvPicPr>
        <p:blipFill>
          <a:blip r:embed="rId2"/>
          <a:stretch>
            <a:fillRect/>
          </a:stretch>
        </p:blipFill>
        <p:spPr>
          <a:xfrm>
            <a:off x="3824868" y="1449659"/>
            <a:ext cx="6059694" cy="5051502"/>
          </a:xfrm>
          <a:prstGeom prst="rect">
            <a:avLst/>
          </a:prstGeom>
        </p:spPr>
      </p:pic>
    </p:spTree>
    <p:extLst>
      <p:ext uri="{BB962C8B-B14F-4D97-AF65-F5344CB8AC3E}">
        <p14:creationId xmlns:p14="http://schemas.microsoft.com/office/powerpoint/2010/main" val="890786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F9A8C-278A-7E42-A693-99919D56CD31}"/>
              </a:ext>
            </a:extLst>
          </p:cNvPr>
          <p:cNvSpPr>
            <a:spLocks noGrp="1"/>
          </p:cNvSpPr>
          <p:nvPr>
            <p:ph type="title"/>
          </p:nvPr>
        </p:nvSpPr>
        <p:spPr/>
        <p:txBody>
          <a:bodyPr/>
          <a:lstStyle/>
          <a:p>
            <a:r>
              <a:rPr lang="en-GB" b="1" dirty="0" smtClean="0"/>
              <a:t>Tourism in Uganda- Overview</a:t>
            </a:r>
            <a:endParaRPr lang="en-US" b="1" dirty="0"/>
          </a:p>
        </p:txBody>
      </p:sp>
      <p:sp>
        <p:nvSpPr>
          <p:cNvPr id="3" name="Content Placeholder 2">
            <a:extLst>
              <a:ext uri="{FF2B5EF4-FFF2-40B4-BE49-F238E27FC236}">
                <a16:creationId xmlns:a16="http://schemas.microsoft.com/office/drawing/2014/main" id="{B412BE45-4AF1-B34C-85B0-5A2824CE3360}"/>
              </a:ext>
            </a:extLst>
          </p:cNvPr>
          <p:cNvSpPr>
            <a:spLocks noGrp="1"/>
          </p:cNvSpPr>
          <p:nvPr>
            <p:ph idx="1"/>
          </p:nvPr>
        </p:nvSpPr>
        <p:spPr>
          <a:xfrm>
            <a:off x="2589212" y="1698171"/>
            <a:ext cx="8915400" cy="4781006"/>
          </a:xfrm>
        </p:spPr>
        <p:txBody>
          <a:bodyPr>
            <a:normAutofit fontScale="92500" lnSpcReduction="10000"/>
          </a:bodyPr>
          <a:lstStyle/>
          <a:p>
            <a:r>
              <a:rPr lang="en-US" sz="2000" dirty="0" smtClean="0"/>
              <a:t>O</a:t>
            </a:r>
            <a:r>
              <a:rPr lang="en-CA" sz="2000" dirty="0" smtClean="0"/>
              <a:t>ne of the fundamental pillars driving Uganda’s economy</a:t>
            </a:r>
            <a:endParaRPr lang="en-US" sz="2000" dirty="0" smtClean="0"/>
          </a:p>
          <a:p>
            <a:r>
              <a:rPr lang="en-CA" sz="2000" dirty="0" smtClean="0"/>
              <a:t>Generated USD 1.453 </a:t>
            </a:r>
            <a:r>
              <a:rPr lang="en-CA" sz="2000" dirty="0" err="1" smtClean="0"/>
              <a:t>bn</a:t>
            </a:r>
            <a:r>
              <a:rPr lang="en-CA" sz="2000" dirty="0" smtClean="0"/>
              <a:t> in </a:t>
            </a:r>
            <a:r>
              <a:rPr lang="en-CA" sz="2000" dirty="0" err="1" smtClean="0"/>
              <a:t>forex</a:t>
            </a:r>
            <a:r>
              <a:rPr lang="en-CA" sz="2000" dirty="0" smtClean="0"/>
              <a:t> in 2017 (MTWA,2018)</a:t>
            </a:r>
          </a:p>
          <a:p>
            <a:r>
              <a:rPr lang="en-CA" sz="2000" dirty="0" smtClean="0"/>
              <a:t>Positive growth trend over the last 5 years/ </a:t>
            </a:r>
            <a:r>
              <a:rPr lang="en-CA" sz="2000" dirty="0" smtClean="0">
                <a:solidFill>
                  <a:srgbClr val="C00000"/>
                </a:solidFill>
              </a:rPr>
              <a:t>though slow with leisure segment- 20% </a:t>
            </a:r>
            <a:r>
              <a:rPr lang="en-CA" sz="2000" dirty="0" err="1" smtClean="0">
                <a:solidFill>
                  <a:srgbClr val="C00000"/>
                </a:solidFill>
              </a:rPr>
              <a:t>vs</a:t>
            </a:r>
            <a:r>
              <a:rPr lang="en-CA" sz="2000" dirty="0" smtClean="0">
                <a:solidFill>
                  <a:srgbClr val="C00000"/>
                </a:solidFill>
              </a:rPr>
              <a:t> 60% and over 75% for Kenya and TZ respect</a:t>
            </a:r>
            <a:r>
              <a:rPr lang="en-CA" sz="2000" dirty="0" smtClean="0"/>
              <a:t>.</a:t>
            </a:r>
          </a:p>
          <a:p>
            <a:r>
              <a:rPr lang="en-CA" sz="2000" dirty="0" smtClean="0"/>
              <a:t>With potential to increase sustainable production, productivity and value addition</a:t>
            </a:r>
          </a:p>
          <a:p>
            <a:r>
              <a:rPr lang="en-CA" sz="2000" dirty="0" smtClean="0"/>
              <a:t>Product development and diversification- One area for value addition through tourism</a:t>
            </a:r>
          </a:p>
          <a:p>
            <a:r>
              <a:rPr lang="en-CA" sz="2000" dirty="0" smtClean="0"/>
              <a:t>Tackling products will increase length of stay, expenditure, investment and eventually employment and earning opportunities for the population.</a:t>
            </a:r>
          </a:p>
          <a:p>
            <a:r>
              <a:rPr lang="en-US" sz="2000" dirty="0" smtClean="0"/>
              <a:t>Great potential given wildlife, scenery, weather, people</a:t>
            </a:r>
          </a:p>
          <a:p>
            <a:pPr lvl="1"/>
            <a:r>
              <a:rPr lang="en-US" sz="2000" dirty="0" smtClean="0">
                <a:solidFill>
                  <a:srgbClr val="00B050"/>
                </a:solidFill>
              </a:rPr>
              <a:t>Mountain gorillas/ Equator/ are rare assets</a:t>
            </a:r>
          </a:p>
          <a:p>
            <a:r>
              <a:rPr lang="en-US" sz="2200" dirty="0" smtClean="0"/>
              <a:t>Not hindered by land-locked nature of Uganda as manufactured goods</a:t>
            </a:r>
          </a:p>
          <a:p>
            <a:pPr lvl="1"/>
            <a:endParaRPr lang="en-US" sz="2000" dirty="0" smtClean="0">
              <a:solidFill>
                <a:srgbClr val="00B050"/>
              </a:solidFill>
            </a:endParaRPr>
          </a:p>
          <a:p>
            <a:endParaRPr lang="en-US" sz="2000" dirty="0"/>
          </a:p>
        </p:txBody>
      </p:sp>
    </p:spTree>
    <p:extLst>
      <p:ext uri="{BB962C8B-B14F-4D97-AF65-F5344CB8AC3E}">
        <p14:creationId xmlns:p14="http://schemas.microsoft.com/office/powerpoint/2010/main" val="4988882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287F4-8EF2-094C-A242-E0DBF80F2439}"/>
              </a:ext>
            </a:extLst>
          </p:cNvPr>
          <p:cNvSpPr>
            <a:spLocks noGrp="1"/>
          </p:cNvSpPr>
          <p:nvPr>
            <p:ph type="title"/>
          </p:nvPr>
        </p:nvSpPr>
        <p:spPr>
          <a:xfrm>
            <a:off x="2589212" y="179921"/>
            <a:ext cx="8911687" cy="1280890"/>
          </a:xfrm>
        </p:spPr>
        <p:txBody>
          <a:bodyPr>
            <a:normAutofit/>
          </a:bodyPr>
          <a:lstStyle/>
          <a:p>
            <a:r>
              <a:rPr lang="en-GB" b="1" dirty="0" smtClean="0"/>
              <a:t>Points of Emphasis from previous Presentation</a:t>
            </a:r>
            <a:endParaRPr lang="en-US" b="1" dirty="0"/>
          </a:p>
        </p:txBody>
      </p:sp>
      <p:sp>
        <p:nvSpPr>
          <p:cNvPr id="3" name="Content Placeholder 2">
            <a:extLst>
              <a:ext uri="{FF2B5EF4-FFF2-40B4-BE49-F238E27FC236}">
                <a16:creationId xmlns:a16="http://schemas.microsoft.com/office/drawing/2014/main" id="{2550BE58-3647-4747-A15C-83BD5174E3E7}"/>
              </a:ext>
            </a:extLst>
          </p:cNvPr>
          <p:cNvSpPr>
            <a:spLocks noGrp="1"/>
          </p:cNvSpPr>
          <p:nvPr>
            <p:ph idx="1"/>
          </p:nvPr>
        </p:nvSpPr>
        <p:spPr>
          <a:xfrm>
            <a:off x="2589212" y="1460810"/>
            <a:ext cx="8915400" cy="5397189"/>
          </a:xfrm>
        </p:spPr>
        <p:txBody>
          <a:bodyPr>
            <a:normAutofit/>
          </a:bodyPr>
          <a:lstStyle/>
          <a:p>
            <a:pPr marL="0" lvl="0" indent="0">
              <a:buNone/>
            </a:pPr>
            <a:endParaRPr lang="en-CA" sz="2000" dirty="0"/>
          </a:p>
          <a:p>
            <a:pPr lvl="0"/>
            <a:r>
              <a:rPr lang="en-US" sz="2000" dirty="0" smtClean="0"/>
              <a:t>International leisure tourism has the greatest potential to serve as an engine of growth given the huge size of the market. The current market share of 20% should be expanded;</a:t>
            </a:r>
          </a:p>
          <a:p>
            <a:pPr lvl="0"/>
            <a:r>
              <a:rPr lang="en-US" sz="2000" dirty="0" smtClean="0"/>
              <a:t>Domestic tourism can be important for the industry, but its net contribution to the economy as a whole will be limited;</a:t>
            </a:r>
          </a:p>
          <a:p>
            <a:pPr lvl="0"/>
            <a:r>
              <a:rPr lang="en-US" sz="2000" dirty="0" smtClean="0"/>
              <a:t>The quality of all tourism products  must be improved with better training of staff;</a:t>
            </a:r>
          </a:p>
          <a:p>
            <a:pPr lvl="0"/>
            <a:r>
              <a:rPr lang="en-US" sz="2000" dirty="0" smtClean="0"/>
              <a:t>Government’s first priority in marketing tourism should be branding and selling the country as a whole;</a:t>
            </a:r>
          </a:p>
          <a:p>
            <a:r>
              <a:rPr lang="en-US" sz="2000" dirty="0" smtClean="0"/>
              <a:t>Government and the private sector need to build a cooperative relationship, whereby the public sector can leverage the initiatives of private entrepreneurs, and ensure that its policies and investments are informed by private sector experience. </a:t>
            </a:r>
            <a:endParaRPr lang="en-US" dirty="0"/>
          </a:p>
        </p:txBody>
      </p:sp>
    </p:spTree>
    <p:extLst>
      <p:ext uri="{BB962C8B-B14F-4D97-AF65-F5344CB8AC3E}">
        <p14:creationId xmlns:p14="http://schemas.microsoft.com/office/powerpoint/2010/main" val="72822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Strategic Guidance on Product Development</a:t>
            </a:r>
            <a:endParaRPr lang="en-US" b="1" dirty="0"/>
          </a:p>
        </p:txBody>
      </p:sp>
      <p:sp>
        <p:nvSpPr>
          <p:cNvPr id="3" name="Content Placeholder 2"/>
          <p:cNvSpPr>
            <a:spLocks noGrp="1"/>
          </p:cNvSpPr>
          <p:nvPr>
            <p:ph idx="1"/>
          </p:nvPr>
        </p:nvSpPr>
        <p:spPr/>
        <p:txBody>
          <a:bodyPr/>
          <a:lstStyle/>
          <a:p>
            <a:r>
              <a:rPr lang="en-GB" dirty="0" smtClean="0"/>
              <a:t>Drawn largely from private sector stakeholders with input from public sector</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169087"/>
            <a:ext cx="8911687" cy="1280890"/>
          </a:xfrm>
        </p:spPr>
        <p:txBody>
          <a:bodyPr/>
          <a:lstStyle/>
          <a:p>
            <a:r>
              <a:rPr lang="en-US" b="1" dirty="0" smtClean="0"/>
              <a:t>Gorilla trekking</a:t>
            </a:r>
            <a:r>
              <a:rPr lang="en-US" dirty="0" smtClean="0"/>
              <a:t/>
            </a:r>
            <a:br>
              <a:rPr lang="en-US" dirty="0" smtClean="0"/>
            </a:br>
            <a:endParaRPr lang="en-US" dirty="0"/>
          </a:p>
        </p:txBody>
      </p:sp>
      <p:sp>
        <p:nvSpPr>
          <p:cNvPr id="3" name="Content Placeholder 2"/>
          <p:cNvSpPr>
            <a:spLocks noGrp="1"/>
          </p:cNvSpPr>
          <p:nvPr>
            <p:ph idx="1"/>
          </p:nvPr>
        </p:nvSpPr>
        <p:spPr>
          <a:xfrm>
            <a:off x="2589212" y="1449977"/>
            <a:ext cx="8915400" cy="5146766"/>
          </a:xfrm>
        </p:spPr>
        <p:txBody>
          <a:bodyPr>
            <a:normAutofit fontScale="92500" lnSpcReduction="10000"/>
          </a:bodyPr>
          <a:lstStyle/>
          <a:p>
            <a:r>
              <a:rPr lang="en-US" dirty="0" smtClean="0"/>
              <a:t>Remains  number one product  for Uganda. </a:t>
            </a:r>
          </a:p>
          <a:p>
            <a:r>
              <a:rPr lang="en-US" dirty="0" smtClean="0"/>
              <a:t>Distinguishes Uganda from its main competitors, Kenya and Tanzania. </a:t>
            </a:r>
          </a:p>
          <a:p>
            <a:r>
              <a:rPr lang="en-US" dirty="0" smtClean="0"/>
              <a:t> Provides Uganda with an iconic tourism asset, </a:t>
            </a:r>
          </a:p>
          <a:p>
            <a:r>
              <a:rPr lang="en-US" dirty="0" smtClean="0"/>
              <a:t>With insecurity in DRC and Expensive permits in Rwanda </a:t>
            </a:r>
            <a:r>
              <a:rPr lang="en-US" dirty="0" err="1" smtClean="0"/>
              <a:t>vs</a:t>
            </a:r>
            <a:r>
              <a:rPr lang="en-US" dirty="0" smtClean="0"/>
              <a:t> demand growth, Uganda enjoys an enviable position.   </a:t>
            </a:r>
          </a:p>
          <a:p>
            <a:pPr lvl="0"/>
            <a:r>
              <a:rPr lang="en-US" dirty="0" smtClean="0"/>
              <a:t> As demand begins to exceed supply increasing the fee during the high season  is justified  </a:t>
            </a:r>
          </a:p>
          <a:p>
            <a:pPr lvl="0"/>
            <a:r>
              <a:rPr lang="en-US" dirty="0" smtClean="0"/>
              <a:t>Make Gorilla  trekking a world-class experience  (</a:t>
            </a:r>
            <a:r>
              <a:rPr lang="en-US" dirty="0" smtClean="0">
                <a:solidFill>
                  <a:srgbClr val="00B050"/>
                </a:solidFill>
              </a:rPr>
              <a:t>Roads, Planned Towns, Capacity Development for local service providers</a:t>
            </a:r>
            <a:r>
              <a:rPr lang="en-US" dirty="0" smtClean="0"/>
              <a:t>) and use it for extended visits to other parts of the country.   </a:t>
            </a:r>
          </a:p>
          <a:p>
            <a:pPr lvl="0"/>
            <a:r>
              <a:rPr lang="en-US" dirty="0" smtClean="0"/>
              <a:t>In a high season, give preference to tourists booking a full 7-14 day trip to Uganda </a:t>
            </a:r>
          </a:p>
          <a:p>
            <a:pPr lvl="0"/>
            <a:r>
              <a:rPr lang="en-US" dirty="0" smtClean="0"/>
              <a:t>Avail online permit booking system through Ugandan tour operators for effectiveness and transparency </a:t>
            </a:r>
          </a:p>
          <a:p>
            <a:pPr lvl="0"/>
            <a:r>
              <a:rPr lang="en-US" dirty="0" smtClean="0"/>
              <a:t>Through research, exploit options for increasing supply of permits through more habituations and conservation of </a:t>
            </a:r>
            <a:r>
              <a:rPr lang="en-US" dirty="0" err="1" smtClean="0"/>
              <a:t>Enchuya</a:t>
            </a:r>
            <a:r>
              <a:rPr lang="en-US" dirty="0" smtClean="0"/>
              <a:t> forest into a National Park</a:t>
            </a:r>
          </a:p>
          <a:p>
            <a:pPr lvl="0"/>
            <a:r>
              <a:rPr lang="en-US" dirty="0" smtClean="0"/>
              <a:t>No relaxation on the rules governing gorilla trekking (tourists, time etc)</a:t>
            </a:r>
          </a:p>
          <a:p>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195213"/>
            <a:ext cx="8911687" cy="1280890"/>
          </a:xfrm>
        </p:spPr>
        <p:txBody>
          <a:bodyPr/>
          <a:lstStyle/>
          <a:p>
            <a:r>
              <a:rPr lang="en-US" b="1" dirty="0" smtClean="0"/>
              <a:t>Wildlife safaris </a:t>
            </a:r>
            <a:r>
              <a:rPr lang="en-US" dirty="0" smtClean="0"/>
              <a:t/>
            </a:r>
            <a:br>
              <a:rPr lang="en-US" dirty="0" smtClean="0"/>
            </a:br>
            <a:endParaRPr lang="en-US" dirty="0"/>
          </a:p>
        </p:txBody>
      </p:sp>
      <p:sp>
        <p:nvSpPr>
          <p:cNvPr id="3" name="Content Placeholder 2"/>
          <p:cNvSpPr>
            <a:spLocks noGrp="1"/>
          </p:cNvSpPr>
          <p:nvPr>
            <p:ph idx="1"/>
          </p:nvPr>
        </p:nvSpPr>
        <p:spPr>
          <a:xfrm>
            <a:off x="2351315" y="1254035"/>
            <a:ext cx="9666514" cy="5394960"/>
          </a:xfrm>
        </p:spPr>
        <p:txBody>
          <a:bodyPr>
            <a:normAutofit/>
          </a:bodyPr>
          <a:lstStyle/>
          <a:p>
            <a:pPr lvl="0"/>
            <a:r>
              <a:rPr lang="en-US" dirty="0" smtClean="0"/>
              <a:t>For safaris, Murchison Falls NP currently comes first in Uganda</a:t>
            </a:r>
          </a:p>
          <a:p>
            <a:pPr lvl="0"/>
            <a:r>
              <a:rPr lang="en-US" dirty="0" smtClean="0"/>
              <a:t>Though driven by oil extraction, bridge construction will address the Ferry issues </a:t>
            </a:r>
            <a:r>
              <a:rPr lang="en-US" dirty="0" err="1" smtClean="0"/>
              <a:t>vs</a:t>
            </a:r>
            <a:r>
              <a:rPr lang="en-US" dirty="0" smtClean="0"/>
              <a:t> tourist crossing.  </a:t>
            </a:r>
          </a:p>
          <a:p>
            <a:pPr lvl="0"/>
            <a:r>
              <a:rPr lang="en-US" dirty="0" smtClean="0"/>
              <a:t>Take note of potential incompatibility of oil drilling and wildlife tourism and pay utmost attention to environmental protection and safeguarding the needs of the tourism industry.</a:t>
            </a:r>
          </a:p>
          <a:p>
            <a:pPr lvl="0"/>
            <a:r>
              <a:rPr lang="en-US" dirty="0" smtClean="0"/>
              <a:t>Being one of the top three iconic tourist attractions in Uganda, develop </a:t>
            </a:r>
            <a:r>
              <a:rPr lang="en-US" b="1" dirty="0" smtClean="0"/>
              <a:t>Murchison Falls</a:t>
            </a:r>
            <a:r>
              <a:rPr lang="en-US" dirty="0" smtClean="0"/>
              <a:t> further by constructing a glass bridge and a high end facility on top of the falls </a:t>
            </a:r>
          </a:p>
          <a:p>
            <a:pPr lvl="0"/>
            <a:r>
              <a:rPr lang="en-US" dirty="0" smtClean="0"/>
              <a:t>Building a dam will be product destruction and should be dropped  </a:t>
            </a:r>
          </a:p>
          <a:p>
            <a:pPr lvl="0"/>
            <a:r>
              <a:rPr lang="en-US" dirty="0" smtClean="0"/>
              <a:t>Anti-poaching, management of human-wildlife conflict and invasive </a:t>
            </a:r>
            <a:r>
              <a:rPr lang="en-US" dirty="0" err="1" smtClean="0"/>
              <a:t>spp</a:t>
            </a:r>
            <a:r>
              <a:rPr lang="en-US" dirty="0" smtClean="0"/>
              <a:t> key in QENP.  </a:t>
            </a:r>
          </a:p>
          <a:p>
            <a:pPr lvl="0"/>
            <a:r>
              <a:rPr lang="en-US" dirty="0" smtClean="0"/>
              <a:t>Positive safari experience in QENP will augment hotel investment and associated multiplier effects  </a:t>
            </a:r>
          </a:p>
          <a:p>
            <a:pPr lvl="0"/>
            <a:r>
              <a:rPr lang="en-US" dirty="0" smtClean="0"/>
              <a:t>The custodian of the national parks is UWA.  Merging it with MTWA may lead to loss of some of its best staff, and control over its budget, as well as its critical capacity to react quickly to emergencies, including animal-human conflicts.  </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1" y="234401"/>
            <a:ext cx="8911687" cy="1280890"/>
          </a:xfrm>
        </p:spPr>
        <p:txBody>
          <a:bodyPr/>
          <a:lstStyle/>
          <a:p>
            <a:r>
              <a:rPr lang="en-US" b="1" dirty="0" smtClean="0"/>
              <a:t>Bird-watching</a:t>
            </a:r>
            <a:r>
              <a:rPr lang="en-US" dirty="0" smtClean="0"/>
              <a:t/>
            </a:r>
            <a:br>
              <a:rPr lang="en-US" dirty="0" smtClean="0"/>
            </a:br>
            <a:endParaRPr lang="en-US" dirty="0"/>
          </a:p>
        </p:txBody>
      </p:sp>
      <p:sp>
        <p:nvSpPr>
          <p:cNvPr id="3" name="Content Placeholder 2"/>
          <p:cNvSpPr>
            <a:spLocks noGrp="1"/>
          </p:cNvSpPr>
          <p:nvPr>
            <p:ph idx="1"/>
          </p:nvPr>
        </p:nvSpPr>
        <p:spPr>
          <a:xfrm>
            <a:off x="2589211" y="1515291"/>
            <a:ext cx="9350239" cy="5107578"/>
          </a:xfrm>
        </p:spPr>
        <p:txBody>
          <a:bodyPr>
            <a:normAutofit/>
          </a:bodyPr>
          <a:lstStyle/>
          <a:p>
            <a:pPr lvl="0"/>
            <a:r>
              <a:rPr lang="en-US" dirty="0" smtClean="0"/>
              <a:t>Uganda is blessed with an extraordinary diversity of birds (over 1000 species), so this is certainly an asset to be exploited.  </a:t>
            </a:r>
          </a:p>
          <a:p>
            <a:pPr lvl="0"/>
            <a:r>
              <a:rPr lang="en-US" dirty="0" smtClean="0"/>
              <a:t>Bird watchers tend to visit for longer durations, given the long list of species to be found, and the amount of time needed to find them. </a:t>
            </a:r>
          </a:p>
          <a:p>
            <a:pPr lvl="0"/>
            <a:r>
              <a:rPr lang="en-US" dirty="0" smtClean="0"/>
              <a:t>Less demanding in terms of wildlife management as poaching and human-wildlife conflicts not a major problem. </a:t>
            </a:r>
          </a:p>
          <a:p>
            <a:pPr lvl="0"/>
            <a:r>
              <a:rPr lang="en-US" dirty="0" smtClean="0"/>
              <a:t>Bird guiding very demanding, so the need for training is greater. </a:t>
            </a:r>
          </a:p>
          <a:p>
            <a:pPr lvl="0"/>
            <a:r>
              <a:rPr lang="en-US" dirty="0" smtClean="0"/>
              <a:t> But bird-watching will remain a small part of wildlife tourism. It is not a question of one or the other.  </a:t>
            </a:r>
          </a:p>
          <a:p>
            <a:pPr lvl="0"/>
            <a:r>
              <a:rPr lang="en-US" dirty="0" smtClean="0"/>
              <a:t>Both bird-watching and wildlife safaris can be profitable for the industry and the country if properly managed.  </a:t>
            </a:r>
          </a:p>
          <a:p>
            <a:pPr lvl="0"/>
            <a:r>
              <a:rPr lang="en-US" dirty="0" smtClean="0"/>
              <a:t>Both should be promoted in government marketing efforts, while the private sector can adjust their products according to the strength of demand and their respective competencies.  </a:t>
            </a:r>
          </a:p>
          <a:p>
            <a:endParaRPr lang="en-US"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208276"/>
            <a:ext cx="8911687" cy="1280890"/>
          </a:xfrm>
        </p:spPr>
        <p:txBody>
          <a:bodyPr/>
          <a:lstStyle/>
          <a:p>
            <a:r>
              <a:rPr lang="en-US" b="1" dirty="0" smtClean="0"/>
              <a:t>Chimpanzee trekking</a:t>
            </a:r>
            <a:r>
              <a:rPr lang="en-US" dirty="0" smtClean="0"/>
              <a:t/>
            </a:r>
            <a:br>
              <a:rPr lang="en-US" dirty="0" smtClean="0"/>
            </a:br>
            <a:endParaRPr lang="en-US" dirty="0"/>
          </a:p>
        </p:txBody>
      </p:sp>
      <p:sp>
        <p:nvSpPr>
          <p:cNvPr id="3" name="Content Placeholder 2"/>
          <p:cNvSpPr>
            <a:spLocks noGrp="1"/>
          </p:cNvSpPr>
          <p:nvPr>
            <p:ph idx="1"/>
          </p:nvPr>
        </p:nvSpPr>
        <p:spPr>
          <a:xfrm>
            <a:off x="2589212" y="1489165"/>
            <a:ext cx="9363302" cy="5199017"/>
          </a:xfrm>
        </p:spPr>
        <p:txBody>
          <a:bodyPr>
            <a:normAutofit/>
          </a:bodyPr>
          <a:lstStyle/>
          <a:p>
            <a:pPr lvl="0"/>
            <a:r>
              <a:rPr lang="en-US" dirty="0" smtClean="0"/>
              <a:t> This is an underdeveloped product which needs more attention and can be as rewarding as gorilla trekking.  </a:t>
            </a:r>
          </a:p>
          <a:p>
            <a:pPr lvl="0"/>
            <a:r>
              <a:rPr lang="en-US" dirty="0" smtClean="0"/>
              <a:t>Only 50 forests in Africa offer the potential for chimpanzee trekking, and 20 of them are in Uganda and easily accessible from Kampala.</a:t>
            </a:r>
          </a:p>
          <a:p>
            <a:pPr lvl="0"/>
            <a:r>
              <a:rPr lang="en-US" dirty="0" smtClean="0"/>
              <a:t>Many of the locations with chimpanzees are in national forests rather than national parks.  Thus, it is necessary for the National Forest Authority to commit to developing this product, including the habituation of chimpanzees. </a:t>
            </a:r>
          </a:p>
          <a:p>
            <a:pPr lvl="0"/>
            <a:r>
              <a:rPr lang="en-US" dirty="0" smtClean="0"/>
              <a:t>Development of this product would strengthen NFA financial base and thereby improve their capacity to protect the forests.  </a:t>
            </a:r>
          </a:p>
          <a:p>
            <a:pPr lvl="0"/>
            <a:r>
              <a:rPr lang="en-US" dirty="0" smtClean="0"/>
              <a:t>The NFA should become a more active partner in the tourism industry in Uganda.  </a:t>
            </a:r>
          </a:p>
          <a:p>
            <a:pPr lvl="0"/>
            <a:r>
              <a:rPr lang="en-US" dirty="0" smtClean="0"/>
              <a:t>KFNP is being over-exploited for tourism purposes, and tourists are now complaining about the quality of the experience and raising questions about the impact on the chimps.  Need to urgently revisit t policies and monitoring practices in </a:t>
            </a:r>
            <a:r>
              <a:rPr lang="en-US" dirty="0" err="1" smtClean="0"/>
              <a:t>Kibale</a:t>
            </a:r>
            <a:r>
              <a:rPr lang="en-US" dirty="0" smtClean="0"/>
              <a:t>.   </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{ED420EB0-30DE-FA49-B6E6-8E6C1164BB51}tf10001069</Template>
  <TotalTime>1633</TotalTime>
  <Words>1921</Words>
  <Application>Microsoft Office PowerPoint</Application>
  <PresentationFormat>Widescreen</PresentationFormat>
  <Paragraphs>134</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Wingdings 3</vt:lpstr>
      <vt:lpstr>Wisp</vt:lpstr>
      <vt:lpstr>    Tourism Product Development in Uganda: a Strategic Stance   Economic Growth Forum III  Kampala, August, 22nd, 2019 </vt:lpstr>
      <vt:lpstr>Overview - International Tourism</vt:lpstr>
      <vt:lpstr>Tourism in Uganda- Overview</vt:lpstr>
      <vt:lpstr>Points of Emphasis from previous Presentation</vt:lpstr>
      <vt:lpstr>Strategic Guidance on Product Development</vt:lpstr>
      <vt:lpstr>Gorilla trekking </vt:lpstr>
      <vt:lpstr>Wildlife safaris  </vt:lpstr>
      <vt:lpstr>Bird-watching </vt:lpstr>
      <vt:lpstr>Chimpanzee trekking </vt:lpstr>
      <vt:lpstr>The source of the Nile </vt:lpstr>
      <vt:lpstr>Mountain climbing </vt:lpstr>
      <vt:lpstr>Cultural tourism </vt:lpstr>
      <vt:lpstr>MICE tourism </vt:lpstr>
      <vt:lpstr>Human Resource Development</vt:lpstr>
      <vt:lpstr>Tourism Circuits in Uganda</vt:lpstr>
      <vt:lpstr>The classic wildlife circuit   </vt:lpstr>
      <vt:lpstr>A new wildlife and adventure circuit </vt:lpstr>
      <vt:lpstr>Conclusion </vt:lpstr>
      <vt:lpstr>Conclusion cont..</vt:lpstr>
      <vt:lpstr>          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Tourism in Uganda: a source of growth and poverty reduction  Economic Growth forum and national budget conference  Sept. 13, 2018</dc:title>
  <dc:creator>Philip English</dc:creator>
  <cp:lastModifiedBy>Caroline Namukwaya</cp:lastModifiedBy>
  <cp:revision>88</cp:revision>
  <dcterms:created xsi:type="dcterms:W3CDTF">2018-09-05T13:56:48Z</dcterms:created>
  <dcterms:modified xsi:type="dcterms:W3CDTF">2019-08-21T15:38:30Z</dcterms:modified>
</cp:coreProperties>
</file>