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hartEx1.xml" ContentType="application/vnd.ms-office.chartex+xml"/>
  <Override PartName="/ppt/charts/colors20.xml" ContentType="application/vnd.ms-office.chartcolorstyle+xml"/>
  <Override PartName="/ppt/charts/style20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56" r:id="rId5"/>
    <p:sldId id="259" r:id="rId6"/>
    <p:sldId id="257" r:id="rId7"/>
    <p:sldId id="270" r:id="rId8"/>
    <p:sldId id="263" r:id="rId9"/>
    <p:sldId id="258" r:id="rId10"/>
    <p:sldId id="262" r:id="rId11"/>
    <p:sldId id="261" r:id="rId12"/>
    <p:sldId id="264" r:id="rId13"/>
    <p:sldId id="266" r:id="rId14"/>
    <p:sldId id="268" r:id="rId15"/>
    <p:sldId id="273" r:id="rId16"/>
    <p:sldId id="269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34E"/>
    <a:srgbClr val="015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59415" autoAdjust="0"/>
  </p:normalViewPr>
  <p:slideViewPr>
    <p:cSldViewPr snapToGrid="0">
      <p:cViewPr varScale="1">
        <p:scale>
          <a:sx n="43" d="100"/>
          <a:sy n="43" d="100"/>
        </p:scale>
        <p:origin x="17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fid-my.sharepoint.com/personal/m-sladoje_dfid_gov_uk/Documents/Desktop/Other/Settlements%20Kampala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-sladoje\Downloads\IPUMS%20data%20analysis%201991-200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0.xml"/><Relationship Id="rId2" Type="http://schemas.microsoft.com/office/2011/relationships/chartStyle" Target="style20.xml"/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ubbleChart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 w="9525" cap="flat" cmpd="sng" algn="ctr">
              <a:solidFill>
                <a:schemeClr val="accent6">
                  <a:lumMod val="75000"/>
                </a:schemeClr>
              </a:solidFill>
            </a:ln>
            <a:effectLst>
              <a:innerShdw blurRad="114300">
                <a:schemeClr val="accent2">
                  <a:alpha val="70000"/>
                </a:schemeClr>
              </a:inn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rgbClr val="0070C0"/>
              </a:solidFill>
              <a:ln w="9525" cap="flat" cmpd="sng" algn="ctr">
                <a:solidFill>
                  <a:srgbClr val="0070C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0BA2-4023-B71A-AA883ED24F37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 w="9525" cap="flat" cmpd="sng" algn="ctr">
                <a:solidFill>
                  <a:srgbClr val="0070C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0BA2-4023-B71A-AA883ED24F37}"/>
              </c:ext>
            </c:extLst>
          </c:dPt>
          <c:dPt>
            <c:idx val="3"/>
            <c:invertIfNegative val="0"/>
            <c:bubble3D val="0"/>
            <c:spPr>
              <a:solidFill>
                <a:srgbClr val="0070C0"/>
              </a:solidFill>
              <a:ln w="9525" cap="flat" cmpd="sng" algn="ctr">
                <a:solidFill>
                  <a:srgbClr val="0070C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0BA2-4023-B71A-AA883ED24F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 cap="flat" cmpd="sng" algn="ctr">
                <a:solidFill>
                  <a:srgbClr val="FF000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0BA2-4023-B71A-AA883ED24F37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 w="9525" cap="flat" cmpd="sng" algn="ctr">
                <a:solidFill>
                  <a:srgbClr val="0070C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9-0BA2-4023-B71A-AA883ED24F37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 cap="flat" cmpd="sng" algn="ctr">
                <a:solidFill>
                  <a:srgbClr val="FF000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B-0BA2-4023-B71A-AA883ED24F37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 cap="flat" cmpd="sng" algn="ctr">
                <a:solidFill>
                  <a:srgbClr val="FF000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D-0BA2-4023-B71A-AA883ED24F37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 cap="flat" cmpd="sng" algn="ctr">
                <a:solidFill>
                  <a:srgbClr val="FF000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F-0BA2-4023-B71A-AA883ED24F37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 cap="flat" cmpd="sng" algn="ctr">
                <a:solidFill>
                  <a:srgbClr val="FF000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1-0BA2-4023-B71A-AA883ED24F37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 cap="flat" cmpd="sng" algn="ctr">
                <a:solidFill>
                  <a:srgbClr val="FF000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3-0BA2-4023-B71A-AA883ED24F37}"/>
              </c:ext>
            </c:extLst>
          </c:dPt>
          <c:dPt>
            <c:idx val="1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 cap="flat" cmpd="sng" algn="ctr">
                <a:solidFill>
                  <a:srgbClr val="FF000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5-0BA2-4023-B71A-AA883ED24F37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 cap="flat" cmpd="sng" algn="ctr">
                <a:solidFill>
                  <a:srgbClr val="FF0000"/>
                </a:solidFill>
              </a:ln>
              <a:effectLst>
                <a:innerShdw blurRad="114300">
                  <a:schemeClr val="accent2">
                    <a:alpha val="7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7-0BA2-4023-B71A-AA883ED24F37}"/>
              </c:ext>
            </c:extLst>
          </c:dPt>
          <c:dLbls>
            <c:dLbl>
              <c:idx val="0"/>
              <c:layout>
                <c:manualLayout>
                  <c:x val="-7.9541140948712688E-3"/>
                  <c:y val="-0.10361758367449418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0BA2-4023-B71A-AA883ED24F37}"/>
                </c:ext>
              </c:extLst>
            </c:dLbl>
            <c:dLbl>
              <c:idx val="1"/>
              <c:layout>
                <c:manualLayout>
                  <c:x val="-2.9393864466632072E-2"/>
                  <c:y val="-0.12263880655307811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BA2-4023-B71A-AA883ED24F37}"/>
                </c:ext>
              </c:extLst>
            </c:dLbl>
            <c:dLbl>
              <c:idx val="2"/>
              <c:layout>
                <c:manualLayout>
                  <c:x val="-1.765451145232233E-2"/>
                  <c:y val="-0.1062148232356695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BA2-4023-B71A-AA883ED24F37}"/>
                </c:ext>
              </c:extLst>
            </c:dLbl>
            <c:dLbl>
              <c:idx val="3"/>
              <c:layout>
                <c:manualLayout>
                  <c:x val="-4.7671669947506601E-2"/>
                  <c:y val="-0.2312946424040781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-2700000" spcFirstLastPara="1" vertOverflow="ellipsis" wrap="square" anchor="ctr" anchorCtr="1"/>
                <a:lstStyle/>
                <a:p>
                  <a:pPr algn="l">
                    <a:defRPr sz="18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006352083330436"/>
                      <c:h val="8.715594285090094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BA2-4023-B71A-AA883ED24F37}"/>
                </c:ext>
              </c:extLst>
            </c:dLbl>
            <c:dLbl>
              <c:idx val="4"/>
              <c:layout>
                <c:manualLayout>
                  <c:x val="-1.8406739405252361E-2"/>
                  <c:y val="-0.10772155694887134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BA2-4023-B71A-AA883ED24F37}"/>
                </c:ext>
              </c:extLst>
            </c:dLbl>
            <c:dLbl>
              <c:idx val="5"/>
              <c:layout>
                <c:manualLayout>
                  <c:x val="-2.3058990691179147E-2"/>
                  <c:y val="-0.10640954645948278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BA2-4023-B71A-AA883ED24F37}"/>
                </c:ext>
              </c:extLst>
            </c:dLbl>
            <c:dLbl>
              <c:idx val="6"/>
              <c:layout>
                <c:manualLayout>
                  <c:x val="-1.7279790490584961E-2"/>
                  <c:y val="-9.1292831088762391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BA2-4023-B71A-AA883ED24F37}"/>
                </c:ext>
              </c:extLst>
            </c:dLbl>
            <c:dLbl>
              <c:idx val="7"/>
              <c:layout>
                <c:manualLayout>
                  <c:x val="-1.9244916366878289E-2"/>
                  <c:y val="-0.11294309646192366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0BA2-4023-B71A-AA883ED24F37}"/>
                </c:ext>
              </c:extLst>
            </c:dLbl>
            <c:dLbl>
              <c:idx val="8"/>
              <c:layout>
                <c:manualLayout>
                  <c:x val="-2.4514830383044226E-2"/>
                  <c:y val="-0.10578185698444027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0BA2-4023-B71A-AA883ED24F37}"/>
                </c:ext>
              </c:extLst>
            </c:dLbl>
            <c:dLbl>
              <c:idx val="9"/>
              <c:layout>
                <c:manualLayout>
                  <c:x val="-2.1902649165758369E-2"/>
                  <c:y val="-0.10409351178312644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0BA2-4023-B71A-AA883ED24F37}"/>
                </c:ext>
              </c:extLst>
            </c:dLbl>
            <c:dLbl>
              <c:idx val="10"/>
              <c:layout>
                <c:manualLayout>
                  <c:x val="-2.2756706495279486E-2"/>
                  <c:y val="-9.1632062378385171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BA2-4023-B71A-AA883ED24F37}"/>
                </c:ext>
              </c:extLst>
            </c:dLbl>
            <c:dLbl>
              <c:idx val="11"/>
              <c:layout>
                <c:manualLayout>
                  <c:x val="-2.5208551717413031E-2"/>
                  <c:y val="-7.5284517690381705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BA2-4023-B71A-AA883ED24F37}"/>
                </c:ext>
              </c:extLst>
            </c:dLbl>
            <c:dLbl>
              <c:idx val="12"/>
              <c:layout>
                <c:manualLayout>
                  <c:x val="-2.9036695490463074E-2"/>
                  <c:y val="-9.3579852562716767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0BA2-4023-B71A-AA883ED24F37}"/>
                </c:ext>
              </c:extLst>
            </c:dLbl>
            <c:dLbl>
              <c:idx val="13"/>
              <c:layout>
                <c:manualLayout>
                  <c:x val="-3.132249335706102E-2"/>
                  <c:y val="-0.11232963461498238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0BA2-4023-B71A-AA883ED24F37}"/>
                </c:ext>
              </c:extLst>
            </c:dLbl>
            <c:dLbl>
              <c:idx val="14"/>
              <c:layout>
                <c:manualLayout>
                  <c:x val="-2.8084848527061182E-2"/>
                  <c:y val="-9.8759546110766275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0BA2-4023-B71A-AA883ED24F37}"/>
                </c:ext>
              </c:extLst>
            </c:dLbl>
            <c:dLbl>
              <c:idx val="15"/>
              <c:layout>
                <c:manualLayout>
                  <c:x val="-1.9970259135564709E-2"/>
                  <c:y val="-8.9595000802047658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BA2-4023-B71A-AA883ED24F37}"/>
                </c:ext>
              </c:extLst>
            </c:dLbl>
            <c:dLbl>
              <c:idx val="16"/>
              <c:layout>
                <c:manualLayout>
                  <c:x val="-2.3804671474889297E-2"/>
                  <c:y val="-8.3101901899109515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BA2-4023-B71A-AA883ED24F37}"/>
                </c:ext>
              </c:extLst>
            </c:dLbl>
            <c:dLbl>
              <c:idx val="17"/>
              <c:layout>
                <c:manualLayout>
                  <c:x val="-2.0632637638561435E-2"/>
                  <c:y val="-0.10509307240049379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0BA2-4023-B71A-AA883ED24F37}"/>
                </c:ext>
              </c:extLst>
            </c:dLbl>
            <c:dLbl>
              <c:idx val="18"/>
              <c:layout>
                <c:manualLayout>
                  <c:x val="-1.8042240813648296E-2"/>
                  <c:y val="-0.10992892010714497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0BA2-4023-B71A-AA883ED24F37}"/>
                </c:ext>
              </c:extLst>
            </c:dLbl>
            <c:dLbl>
              <c:idx val="19"/>
              <c:layout>
                <c:manualLayout>
                  <c:x val="-7.1373895600511236E-3"/>
                  <c:y val="-8.2593612910875067E-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0BA2-4023-B71A-AA883ED24F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27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strRef>
              <c:f>Sheet1!$A$2:$A$35</c:f>
              <c:strCache>
                <c:ptCount val="34"/>
                <c:pt idx="0">
                  <c:v>Kampala</c:v>
                </c:pt>
                <c:pt idx="1">
                  <c:v>Nansana</c:v>
                </c:pt>
                <c:pt idx="2">
                  <c:v>Kira</c:v>
                </c:pt>
                <c:pt idx="3">
                  <c:v>MakindyeSsabagabo</c:v>
                </c:pt>
                <c:pt idx="4">
                  <c:v>Mbarara</c:v>
                </c:pt>
                <c:pt idx="5">
                  <c:v>Mukono</c:v>
                </c:pt>
                <c:pt idx="6">
                  <c:v>Gulu</c:v>
                </c:pt>
                <c:pt idx="7">
                  <c:v>Lugazi</c:v>
                </c:pt>
                <c:pt idx="8">
                  <c:v>Masaka</c:v>
                </c:pt>
                <c:pt idx="9">
                  <c:v>Kasese</c:v>
                </c:pt>
                <c:pt idx="10">
                  <c:v>Hoima</c:v>
                </c:pt>
                <c:pt idx="11">
                  <c:v>Lira</c:v>
                </c:pt>
                <c:pt idx="12">
                  <c:v>Mityana</c:v>
                </c:pt>
                <c:pt idx="13">
                  <c:v>Mubende</c:v>
                </c:pt>
                <c:pt idx="14">
                  <c:v>Masindi</c:v>
                </c:pt>
                <c:pt idx="15">
                  <c:v>Mbale</c:v>
                </c:pt>
                <c:pt idx="16">
                  <c:v>Jinja</c:v>
                </c:pt>
                <c:pt idx="17">
                  <c:v>Kitgum</c:v>
                </c:pt>
                <c:pt idx="18">
                  <c:v>Entebbe</c:v>
                </c:pt>
                <c:pt idx="19">
                  <c:v>Arua</c:v>
                </c:pt>
                <c:pt idx="20">
                  <c:v>Kamuli</c:v>
                </c:pt>
                <c:pt idx="21">
                  <c:v>Iganga</c:v>
                </c:pt>
                <c:pt idx="22">
                  <c:v>Busia</c:v>
                </c:pt>
                <c:pt idx="23">
                  <c:v>FortPortal</c:v>
                </c:pt>
                <c:pt idx="24">
                  <c:v>Bushenyi-Ishaka</c:v>
                </c:pt>
                <c:pt idx="25">
                  <c:v>Soroti</c:v>
                </c:pt>
                <c:pt idx="26">
                  <c:v>Kabale</c:v>
                </c:pt>
                <c:pt idx="27">
                  <c:v>Tororo</c:v>
                </c:pt>
                <c:pt idx="28">
                  <c:v>Koboko</c:v>
                </c:pt>
                <c:pt idx="29">
                  <c:v>Kumi</c:v>
                </c:pt>
                <c:pt idx="30">
                  <c:v>Nebbi</c:v>
                </c:pt>
                <c:pt idx="31">
                  <c:v>Rukungiri</c:v>
                </c:pt>
                <c:pt idx="32">
                  <c:v>Ntungamo</c:v>
                </c:pt>
                <c:pt idx="33">
                  <c:v>Moroto</c:v>
                </c:pt>
              </c:strCache>
            </c:strRef>
          </c:xVal>
          <c:yVal>
            <c:numRef>
              <c:f>Sheet1!$B$2:$B$21</c:f>
              <c:numCache>
                <c:formatCode>_(* #,##0.00_);_(* \(#,##0.00\);_(* "-"??_);_(@_)</c:formatCode>
                <c:ptCount val="20"/>
                <c:pt idx="0" formatCode="General">
                  <c:v>1507114</c:v>
                </c:pt>
                <c:pt idx="1">
                  <c:v>365857</c:v>
                </c:pt>
                <c:pt idx="2">
                  <c:v>317428</c:v>
                </c:pt>
                <c:pt idx="3">
                  <c:v>282664</c:v>
                </c:pt>
                <c:pt idx="4">
                  <c:v>195160</c:v>
                </c:pt>
                <c:pt idx="5">
                  <c:v>162744</c:v>
                </c:pt>
                <c:pt idx="6">
                  <c:v>149802</c:v>
                </c:pt>
                <c:pt idx="7">
                  <c:v>114163</c:v>
                </c:pt>
                <c:pt idx="8">
                  <c:v>103293</c:v>
                </c:pt>
                <c:pt idx="9">
                  <c:v>101557</c:v>
                </c:pt>
                <c:pt idx="10">
                  <c:v>100126</c:v>
                </c:pt>
                <c:pt idx="11">
                  <c:v>99511</c:v>
                </c:pt>
                <c:pt idx="12">
                  <c:v>96075</c:v>
                </c:pt>
                <c:pt idx="13">
                  <c:v>95416</c:v>
                </c:pt>
                <c:pt idx="14">
                  <c:v>94439</c:v>
                </c:pt>
                <c:pt idx="15">
                  <c:v>92863</c:v>
                </c:pt>
                <c:pt idx="16">
                  <c:v>76057</c:v>
                </c:pt>
                <c:pt idx="17">
                  <c:v>75594</c:v>
                </c:pt>
                <c:pt idx="18">
                  <c:v>69430</c:v>
                </c:pt>
                <c:pt idx="19">
                  <c:v>61951</c:v>
                </c:pt>
              </c:numCache>
            </c:numRef>
          </c:yVal>
          <c:bubbleSize>
            <c:numRef>
              <c:f>Sheet1!$B$2:$B$21</c:f>
              <c:numCache>
                <c:formatCode>_(* #,##0.00_);_(* \(#,##0.00\);_(* "-"??_);_(@_)</c:formatCode>
                <c:ptCount val="20"/>
                <c:pt idx="0" formatCode="General">
                  <c:v>1507114</c:v>
                </c:pt>
                <c:pt idx="1">
                  <c:v>365857</c:v>
                </c:pt>
                <c:pt idx="2">
                  <c:v>317428</c:v>
                </c:pt>
                <c:pt idx="3">
                  <c:v>282664</c:v>
                </c:pt>
                <c:pt idx="4">
                  <c:v>195160</c:v>
                </c:pt>
                <c:pt idx="5">
                  <c:v>162744</c:v>
                </c:pt>
                <c:pt idx="6">
                  <c:v>149802</c:v>
                </c:pt>
                <c:pt idx="7">
                  <c:v>114163</c:v>
                </c:pt>
                <c:pt idx="8">
                  <c:v>103293</c:v>
                </c:pt>
                <c:pt idx="9">
                  <c:v>101557</c:v>
                </c:pt>
                <c:pt idx="10">
                  <c:v>100126</c:v>
                </c:pt>
                <c:pt idx="11">
                  <c:v>99511</c:v>
                </c:pt>
                <c:pt idx="12">
                  <c:v>96075</c:v>
                </c:pt>
                <c:pt idx="13">
                  <c:v>95416</c:v>
                </c:pt>
                <c:pt idx="14">
                  <c:v>94439</c:v>
                </c:pt>
                <c:pt idx="15">
                  <c:v>92863</c:v>
                </c:pt>
                <c:pt idx="16">
                  <c:v>76057</c:v>
                </c:pt>
                <c:pt idx="17">
                  <c:v>75594</c:v>
                </c:pt>
                <c:pt idx="18">
                  <c:v>69430</c:v>
                </c:pt>
                <c:pt idx="19">
                  <c:v>61951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20-0BA2-4023-B71A-AA883ED24F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70"/>
        <c:showNegBubbles val="0"/>
        <c:axId val="762858824"/>
        <c:axId val="762861120"/>
      </c:bubbleChart>
      <c:valAx>
        <c:axId val="762858824"/>
        <c:scaling>
          <c:orientation val="minMax"/>
          <c:max val="21"/>
          <c:min val="0"/>
        </c:scaling>
        <c:delete val="1"/>
        <c:axPos val="b"/>
        <c:majorTickMark val="none"/>
        <c:minorTickMark val="none"/>
        <c:tickLblPos val="low"/>
        <c:crossAx val="762861120"/>
        <c:crosses val="autoZero"/>
        <c:crossBetween val="midCat"/>
      </c:valAx>
      <c:valAx>
        <c:axId val="762861120"/>
        <c:scaling>
          <c:orientation val="minMax"/>
          <c:min val="0"/>
        </c:scaling>
        <c:delete val="0"/>
        <c:axPos val="l"/>
        <c:numFmt formatCode="#,##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28588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Share</a:t>
            </a:r>
            <a:r>
              <a:rPr lang="en-GB" baseline="0" dirty="0"/>
              <a:t> of Employment in Agriculture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Sheet1!$E$2</c:f>
              <c:strCache>
                <c:ptCount val="1"/>
                <c:pt idx="0">
                  <c:v>1991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Sheet1!$D$3:$D$5</c:f>
              <c:strCache>
                <c:ptCount val="3"/>
                <c:pt idx="0">
                  <c:v> Primary Urban Area </c:v>
                </c:pt>
                <c:pt idx="1">
                  <c:v>Secondary City Districts</c:v>
                </c:pt>
                <c:pt idx="2">
                  <c:v>Tertiary City Districts</c:v>
                </c:pt>
              </c:strCache>
            </c:strRef>
          </c:cat>
          <c:val>
            <c:numRef>
              <c:f>Sheet1!$E$3:$E$5</c:f>
              <c:numCache>
                <c:formatCode>0.00%</c:formatCode>
                <c:ptCount val="3"/>
                <c:pt idx="0" formatCode="0%">
                  <c:v>0.24</c:v>
                </c:pt>
                <c:pt idx="1">
                  <c:v>0.65100000000000002</c:v>
                </c:pt>
                <c:pt idx="2">
                  <c:v>0.56899999999999995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7B-43A2-8ABE-A85EBEF8FCA1}"/>
            </c:ext>
          </c:extLst>
        </c:ser>
        <c:ser>
          <c:idx val="1"/>
          <c:order val="1"/>
          <c:tx>
            <c:strRef>
              <c:f>Sheet1!$F$2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Sheet1!$D$3:$D$5</c:f>
              <c:strCache>
                <c:ptCount val="3"/>
                <c:pt idx="0">
                  <c:v> Primary Urban Area </c:v>
                </c:pt>
                <c:pt idx="1">
                  <c:v>Secondary City Districts</c:v>
                </c:pt>
                <c:pt idx="2">
                  <c:v>Tertiary City Districts</c:v>
                </c:pt>
              </c:strCache>
            </c:strRef>
          </c:cat>
          <c:val>
            <c:numRef>
              <c:f>Sheet1!$F$3:$F$5</c:f>
              <c:numCache>
                <c:formatCode>0%</c:formatCode>
                <c:ptCount val="3"/>
                <c:pt idx="0">
                  <c:v>0.17</c:v>
                </c:pt>
                <c:pt idx="1">
                  <c:v>0.6</c:v>
                </c:pt>
                <c:pt idx="2" formatCode="0.00%">
                  <c:v>0.64600000000000002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7B-43A2-8ABE-A85EBEF8FC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9267728"/>
        <c:axId val="529265104"/>
      </c:barChart>
      <c:catAx>
        <c:axId val="529267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265104"/>
        <c:crosses val="autoZero"/>
        <c:auto val="1"/>
        <c:lblAlgn val="ctr"/>
        <c:lblOffset val="100"/>
        <c:noMultiLvlLbl val="0"/>
      </c:catAx>
      <c:valAx>
        <c:axId val="529265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267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3"/>
          <c:order val="0"/>
          <c:tx>
            <c:strRef>
              <c:f>'Detailed Activity'!$AU$89</c:f>
              <c:strCache>
                <c:ptCount val="1"/>
                <c:pt idx="0">
                  <c:v>Wage/salary worker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multiLvlStrRef>
              <c:f>'Detailed Activity'!$AP$90:$AQ$98</c:f>
              <c:multiLvlStrCache>
                <c:ptCount val="9"/>
                <c:lvl>
                  <c:pt idx="0">
                    <c:v>1991</c:v>
                  </c:pt>
                  <c:pt idx="1">
                    <c:v>2002</c:v>
                  </c:pt>
                  <c:pt idx="2">
                    <c:v>2014</c:v>
                  </c:pt>
                  <c:pt idx="3">
                    <c:v>1991</c:v>
                  </c:pt>
                  <c:pt idx="4">
                    <c:v>2002</c:v>
                  </c:pt>
                  <c:pt idx="5">
                    <c:v>2014</c:v>
                  </c:pt>
                  <c:pt idx="6">
                    <c:v>1991</c:v>
                  </c:pt>
                  <c:pt idx="7">
                    <c:v>2002</c:v>
                  </c:pt>
                  <c:pt idx="8">
                    <c:v>2014</c:v>
                  </c:pt>
                </c:lvl>
                <c:lvl>
                  <c:pt idx="0">
                    <c:v>Primary City</c:v>
                  </c:pt>
                  <c:pt idx="3">
                    <c:v>Secondary City District</c:v>
                  </c:pt>
                  <c:pt idx="6">
                    <c:v>Tertiary City District</c:v>
                  </c:pt>
                </c:lvl>
              </c:multiLvlStrCache>
            </c:multiLvlStrRef>
          </c:cat>
          <c:val>
            <c:numRef>
              <c:f>'Detailed Activity'!$AU$90:$AU$98</c:f>
              <c:numCache>
                <c:formatCode>0.0%</c:formatCode>
                <c:ptCount val="9"/>
                <c:pt idx="0">
                  <c:v>0.31144749975290564</c:v>
                </c:pt>
                <c:pt idx="1">
                  <c:v>0.37172616038022044</c:v>
                </c:pt>
                <c:pt idx="2">
                  <c:v>0.50171909693607064</c:v>
                </c:pt>
                <c:pt idx="3">
                  <c:v>0.11331460905414947</c:v>
                </c:pt>
                <c:pt idx="4">
                  <c:v>0.14088733299992856</c:v>
                </c:pt>
                <c:pt idx="5">
                  <c:v>0.23377029201756166</c:v>
                </c:pt>
                <c:pt idx="6">
                  <c:v>0.11793751650213113</c:v>
                </c:pt>
                <c:pt idx="7">
                  <c:v>0.11789528341367392</c:v>
                </c:pt>
                <c:pt idx="8">
                  <c:v>0.19770119550863618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91-4F8A-840B-99723899A60B}"/>
            </c:ext>
          </c:extLst>
        </c:ser>
        <c:ser>
          <c:idx val="0"/>
          <c:order val="1"/>
          <c:tx>
            <c:strRef>
              <c:f>'Detailed Activity'!$AR$89</c:f>
              <c:strCache>
                <c:ptCount val="1"/>
                <c:pt idx="0">
                  <c:v>Self-employed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'Detailed Activity'!$AP$90:$AQ$98</c:f>
              <c:multiLvlStrCache>
                <c:ptCount val="9"/>
                <c:lvl>
                  <c:pt idx="0">
                    <c:v>1991</c:v>
                  </c:pt>
                  <c:pt idx="1">
                    <c:v>2002</c:v>
                  </c:pt>
                  <c:pt idx="2">
                    <c:v>2014</c:v>
                  </c:pt>
                  <c:pt idx="3">
                    <c:v>1991</c:v>
                  </c:pt>
                  <c:pt idx="4">
                    <c:v>2002</c:v>
                  </c:pt>
                  <c:pt idx="5">
                    <c:v>2014</c:v>
                  </c:pt>
                  <c:pt idx="6">
                    <c:v>1991</c:v>
                  </c:pt>
                  <c:pt idx="7">
                    <c:v>2002</c:v>
                  </c:pt>
                  <c:pt idx="8">
                    <c:v>2014</c:v>
                  </c:pt>
                </c:lvl>
                <c:lvl>
                  <c:pt idx="0">
                    <c:v>Primary City</c:v>
                  </c:pt>
                  <c:pt idx="3">
                    <c:v>Secondary City District</c:v>
                  </c:pt>
                  <c:pt idx="6">
                    <c:v>Tertiary City District</c:v>
                  </c:pt>
                </c:lvl>
              </c:multiLvlStrCache>
            </c:multiLvlStrRef>
          </c:cat>
          <c:val>
            <c:numRef>
              <c:f>'Detailed Activity'!$AR$90:$AR$98</c:f>
              <c:numCache>
                <c:formatCode>0.0%</c:formatCode>
                <c:ptCount val="9"/>
                <c:pt idx="0">
                  <c:v>0.33772581294050663</c:v>
                </c:pt>
                <c:pt idx="1">
                  <c:v>0.31895862252824536</c:v>
                </c:pt>
                <c:pt idx="2">
                  <c:v>0.3748366201766864</c:v>
                </c:pt>
                <c:pt idx="3">
                  <c:v>0.37454996817716923</c:v>
                </c:pt>
                <c:pt idx="4">
                  <c:v>0.28025052987544952</c:v>
                </c:pt>
                <c:pt idx="5">
                  <c:v>0.67351530397012638</c:v>
                </c:pt>
                <c:pt idx="6">
                  <c:v>0.3729900465513179</c:v>
                </c:pt>
                <c:pt idx="7">
                  <c:v>0.32599547406110019</c:v>
                </c:pt>
                <c:pt idx="8">
                  <c:v>0.70454573929341957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91-4F8A-840B-99723899A60B}"/>
            </c:ext>
          </c:extLst>
        </c:ser>
        <c:ser>
          <c:idx val="1"/>
          <c:order val="2"/>
          <c:tx>
            <c:strRef>
              <c:f>'Detailed Activity'!$AS$89</c:f>
              <c:strCache>
                <c:ptCount val="1"/>
                <c:pt idx="0">
                  <c:v>Unpaid housework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'Detailed Activity'!$AP$90:$AQ$98</c:f>
              <c:multiLvlStrCache>
                <c:ptCount val="9"/>
                <c:lvl>
                  <c:pt idx="0">
                    <c:v>1991</c:v>
                  </c:pt>
                  <c:pt idx="1">
                    <c:v>2002</c:v>
                  </c:pt>
                  <c:pt idx="2">
                    <c:v>2014</c:v>
                  </c:pt>
                  <c:pt idx="3">
                    <c:v>1991</c:v>
                  </c:pt>
                  <c:pt idx="4">
                    <c:v>2002</c:v>
                  </c:pt>
                  <c:pt idx="5">
                    <c:v>2014</c:v>
                  </c:pt>
                  <c:pt idx="6">
                    <c:v>1991</c:v>
                  </c:pt>
                  <c:pt idx="7">
                    <c:v>2002</c:v>
                  </c:pt>
                  <c:pt idx="8">
                    <c:v>2014</c:v>
                  </c:pt>
                </c:lvl>
                <c:lvl>
                  <c:pt idx="0">
                    <c:v>Primary City</c:v>
                  </c:pt>
                  <c:pt idx="3">
                    <c:v>Secondary City District</c:v>
                  </c:pt>
                  <c:pt idx="6">
                    <c:v>Tertiary City District</c:v>
                  </c:pt>
                </c:lvl>
              </c:multiLvlStrCache>
            </c:multiLvlStrRef>
          </c:cat>
          <c:val>
            <c:numRef>
              <c:f>'Detailed Activity'!$AS$90:$AS$98</c:f>
              <c:numCache>
                <c:formatCode>0.0%</c:formatCode>
                <c:ptCount val="9"/>
                <c:pt idx="0">
                  <c:v>0.23679158737605258</c:v>
                </c:pt>
                <c:pt idx="1">
                  <c:v>0.2317818696623429</c:v>
                </c:pt>
                <c:pt idx="2">
                  <c:v>0.10568640522395502</c:v>
                </c:pt>
                <c:pt idx="3">
                  <c:v>0.13700599409140277</c:v>
                </c:pt>
                <c:pt idx="4">
                  <c:v>0.32728441808959063</c:v>
                </c:pt>
                <c:pt idx="5">
                  <c:v>6.7418714747746203E-2</c:v>
                </c:pt>
                <c:pt idx="6">
                  <c:v>0.19324699728569028</c:v>
                </c:pt>
                <c:pt idx="7">
                  <c:v>0.28858672907915744</c:v>
                </c:pt>
                <c:pt idx="8">
                  <c:v>7.4431751266046398E-2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D91-4F8A-840B-99723899A60B}"/>
            </c:ext>
          </c:extLst>
        </c:ser>
        <c:ser>
          <c:idx val="2"/>
          <c:order val="3"/>
          <c:tx>
            <c:strRef>
              <c:f>'Detailed Activity'!$AT$89</c:f>
              <c:strCache>
                <c:ptCount val="1"/>
                <c:pt idx="0">
                  <c:v>Unpaid worker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'Detailed Activity'!$AP$90:$AQ$98</c:f>
              <c:multiLvlStrCache>
                <c:ptCount val="9"/>
                <c:lvl>
                  <c:pt idx="0">
                    <c:v>1991</c:v>
                  </c:pt>
                  <c:pt idx="1">
                    <c:v>2002</c:v>
                  </c:pt>
                  <c:pt idx="2">
                    <c:v>2014</c:v>
                  </c:pt>
                  <c:pt idx="3">
                    <c:v>1991</c:v>
                  </c:pt>
                  <c:pt idx="4">
                    <c:v>2002</c:v>
                  </c:pt>
                  <c:pt idx="5">
                    <c:v>2014</c:v>
                  </c:pt>
                  <c:pt idx="6">
                    <c:v>1991</c:v>
                  </c:pt>
                  <c:pt idx="7">
                    <c:v>2002</c:v>
                  </c:pt>
                  <c:pt idx="8">
                    <c:v>2014</c:v>
                  </c:pt>
                </c:lvl>
                <c:lvl>
                  <c:pt idx="0">
                    <c:v>Primary City</c:v>
                  </c:pt>
                  <c:pt idx="3">
                    <c:v>Secondary City District</c:v>
                  </c:pt>
                  <c:pt idx="6">
                    <c:v>Tertiary City District</c:v>
                  </c:pt>
                </c:lvl>
              </c:multiLvlStrCache>
            </c:multiLvlStrRef>
          </c:cat>
          <c:val>
            <c:numRef>
              <c:f>'Detailed Activity'!$AT$90:$AT$98</c:f>
              <c:numCache>
                <c:formatCode>0.0%</c:formatCode>
                <c:ptCount val="9"/>
                <c:pt idx="0">
                  <c:v>0.11403509993053516</c:v>
                </c:pt>
                <c:pt idx="1">
                  <c:v>7.7533347429191296E-2</c:v>
                </c:pt>
                <c:pt idx="2">
                  <c:v>1.7757877663287965E-2</c:v>
                </c:pt>
                <c:pt idx="3">
                  <c:v>0.3751294286772785</c:v>
                </c:pt>
                <c:pt idx="4">
                  <c:v>0.25157771903503129</c:v>
                </c:pt>
                <c:pt idx="5">
                  <c:v>2.5295689264565723E-2</c:v>
                </c:pt>
                <c:pt idx="6">
                  <c:v>0.31582543966086069</c:v>
                </c:pt>
                <c:pt idx="7">
                  <c:v>0.26752251344606848</c:v>
                </c:pt>
                <c:pt idx="8">
                  <c:v>2.3321313931897854E-2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D91-4F8A-840B-99723899A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198887839"/>
        <c:axId val="1198889519"/>
      </c:barChart>
      <c:catAx>
        <c:axId val="11988878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8889519"/>
        <c:crosses val="autoZero"/>
        <c:auto val="1"/>
        <c:lblAlgn val="ctr"/>
        <c:lblOffset val="100"/>
        <c:noMultiLvlLbl val="0"/>
      </c:catAx>
      <c:valAx>
        <c:axId val="11988895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88878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Sheet1!$A$2:$C$10</cx:f>
        <cx:nf>Sheet1!$A$1:$C$1</cx:nf>
        <cx:lvl ptCount="9" name="County">
          <cx:pt idx="0">Mbale</cx:pt>
          <cx:pt idx="2">Gulu</cx:pt>
          <cx:pt idx="3">Mbarara</cx:pt>
          <cx:pt idx="4">Arua</cx:pt>
          <cx:pt idx="5">Fort Portal</cx:pt>
          <cx:pt idx="6">Hoima</cx:pt>
          <cx:pt idx="7">Lira</cx:pt>
          <cx:pt idx="8">Jinja</cx:pt>
        </cx:lvl>
        <cx:lvl ptCount="9" name="District">
          <cx:pt idx="0">Mbale</cx:pt>
          <cx:pt idx="1">Wakiso</cx:pt>
          <cx:pt idx="2">Gulu</cx:pt>
          <cx:pt idx="3">Mbarara</cx:pt>
          <cx:pt idx="4">Arua</cx:pt>
          <cx:pt idx="5">Kabarole</cx:pt>
          <cx:pt idx="6">Hoima</cx:pt>
          <cx:pt idx="7">Lira</cx:pt>
          <cx:pt idx="8">Jinja</cx:pt>
        </cx:lvl>
        <cx:lvl ptCount="9" name="Country">
          <cx:pt idx="0">Uganda</cx:pt>
          <cx:pt idx="1">Uganda</cx:pt>
          <cx:pt idx="2">Uganda</cx:pt>
          <cx:pt idx="3">Uganda</cx:pt>
          <cx:pt idx="4">Uganda</cx:pt>
          <cx:pt idx="5">Uganda</cx:pt>
          <cx:pt idx="6">Uganda</cx:pt>
          <cx:pt idx="7">Uganda</cx:pt>
          <cx:pt idx="8">Uganda</cx:pt>
        </cx:lvl>
      </cx:strDim>
      <cx:numDim type="colorVal">
        <cx:f>Sheet1!$D$2:$D$10</cx:f>
        <cx:nf>Sheet1!$D$1</cx:nf>
        <cx:lvl ptCount="9" formatCode="General" name="Value">
          <cx:pt idx="0">100</cx:pt>
          <cx:pt idx="1">100</cx:pt>
          <cx:pt idx="2">100</cx:pt>
          <cx:pt idx="3">100</cx:pt>
          <cx:pt idx="4">100</cx:pt>
          <cx:pt idx="5">100</cx:pt>
          <cx:pt idx="6">100</cx:pt>
          <cx:pt idx="7">100</cx:pt>
          <cx:pt idx="8">100</cx:pt>
        </cx:lvl>
      </cx:numDim>
    </cx:data>
  </cx:chartData>
  <cx:chart>
    <cx:plotArea>
      <cx:plotAreaRegion>
        <cx:series layoutId="regionMap" uniqueId="{7E568FAA-A132-4737-8853-6808BDED7BE9}">
          <cx:tx>
            <cx:txData>
              <cx:f>Sheet1!$D$1</cx:f>
              <cx:v>Value</cx:v>
            </cx:txData>
          </cx:tx>
          <cx:dataId val="0"/>
          <cx:layoutPr>
            <cx:regionLabelLayout val="showAll"/>
            <cx:geography cultureLanguage="en-US" cultureRegion="GB" attribution="Powered by Bing">
              <cx:geoCache provider="{E9337A44-BEBE-4D9F-B70C-5C5E7DAFC167}">
                <cx:binary>3Htpb9zG0u5fCfz50ul9OTh5gdskZ0ajGUnW4u0LoUgyl2Zz33/9LdqOI8lKcgwcXOB1AshQU+zp
7uqqep6nav59N/3rLn+4bX6ZXF60/7qbfnuVdF31r19/be+SB3fbvnbpXVO25afu9V3pfi0/fUrv
Hn69b27HtIh/JQizX++S26Z7mF79z79htvihPJR3t11aFm/6h2a+fGj7vGv/5tmLj365K/uiW1+P
YabfXt3Et8X97atfbu9dWgRp2zXpXYd/e7VPi+z5MPk2/FB0aTdfz9XDb6+evEle/fLr88/9bo2/
5LCNrr+Hl9FrRjFXGiFJpRSEcfzql7ws4q/PKX1NKONKCUIRE0ryV798+fCzWwfvf13m36zn82pu
7++bh7aFXX7+99t7T9b+8uifm/6Lk0vb0v9ypn65bulm+/kMfn1qs//597MBOJVnI4/M+vwI/+nR
f2rVQ9q8YNQvo39zhj9mU/KacMEZQgIhRikFkz22KHmtBONaUoI4F4KBwR9b9B8X87JBX9jZb69e
GARzfhn9Cay5K1P3gjm/Dv/X7IlfM6I1wYgirRWhT82JX1OmwaACM3BftD5+bM5/XszL9nxpb7+9
emkULPp1+Ccw6ent77dNmT88C8iwx03ZdL9cwI/b/I8T/q/EX8EJR0pLhiSnWFL11LzoNVEYYyIk
/JFi6+PH5v1PV/WykZ+8/SwW/4cn8RPY/P82/Qte/GX0v+bE9DXCkmOmGRhacKog7D6Oyui1xhCM
OeIQtJUiz+z8j6t52cAvbO23Vy8Mwv3+MvoTmPMIHgz/f+/B3x7814zqodcCY40BLUJ4RgRDVn1u
VsGFxJxqisC8SDx13/9kSS9b9tubz9z25XGw77cHP4GJt33ef2/fL6P/NeOS11ISyKyaMwrImCD5
1LQAszQMwgVAikJoZk9N+4+redmuL2ztt1cvDIJFv4z+LzTnYxM9Wf4Pkhf8moCJJMAfYCeAkDSw
n8cxlbymkFgRhrRJBJZYP7XQH9Trr5fzson+eO/J0v9kcv+b+AgEhZewztfhxwfzJMz8KMvErwHc
aEh+EjAMBoM8S37sNZaSCyIx/cwzwdO+fPYXkvnPy3nZUC/t7nMg/Js9/3816l8T0G+cPbjtbsPP
bP8RB/37p58PA+SKZ69+PdIXQOsfp31y/9srAJucacKEFJCzgCJKMMY3SWGd8olpwEC3Mwgm5T/O
8XDbdr+9Aj1BKwo5c6Us8AOBT44PX58ILjWTwFyJgk+GTFoA3E4+ixRKM6G15IRSJAEbtWW/PvHg
ZiEMBEgTmI0pSL9/7P6izOe4LL4d1dfffyl6d1GmRdeue331S/Xlz9atSwoCB2RqrJEEIQRCBoLn
d7eXsD/4a/x/Jlh6NHXuHVnSeN5XuYjQ9bj0GTtL+jLN/cpOqXzjnJTFtpW44ufd3Eh25uySbcns
qnkvBnuWN9Hoa2wX7+BZKzdJNKgqwB1rtpFiLqQsuZFDP+3ZQqfdlOrMuFKPwRB5uUlmgfxeJDRg
ZMpPEmvfl7Sad6Ib0aGMrNg23cR2o1WlaWKW7VwUNUHG2oeCE/mGj95BaET2KhlLPxfuMh64No1Q
BzaKt9yLKqN7zg2yuj8fk7FbQtSjwndYjW/njKW7Zp7zi6628bVN0xuRqDiMFzqbYZEy0JnVm0Wn
81sPN+rQzsjz3VCXRzTa6YBmAEFByvvhIUdLI2+Fk90hrWoUukElviv6LphGNZ9ko0rOvC6etsJx
YvpFL9thaAbfm2LsDSYhM9eVn+uompFxLUXZhrdlPt48Vn+eXIK7spqbNE6+inbffv2fXXgZfhaD
/hx6+uufWtHqAN+Eo2cO9kUR/OP+/cjD/9Q1EVxxxRCGWApqHNbgIn/tmqYf+lWe+BJJv/j2CxN8
80sQg5CCZAo5UzAFaOarX4JexBgDhZADC9XAUR/5JeUKosUqSiBNGWawoKeeScE9FahQfI35fxzN
E6tAoHrBNQXEhaeuiWDjQH9XoQOCwLr1x65JJYl4Wo5v66GcA0Rz1O91MskMmyRq4mQyvCbZ4iNX
FPXZMi7TeDVlnv24OBaVuyoZ6J6IKQulLuLj5GSyI44Rv6SJ9DMe5X7U2yQzuh6987KvqLepcPuu
TfvS8IHoQA4zDYCiV36pCtubtuKJKeYEX1TLPPrY2rj2O87a1FDcokBTqTY9kYWZbJFtWVUPJCjQ
mNtQlC3xc+rmu2XKNTYQLqpjk881CZya+bnK++zYQjx8N3ml284jskeK6ZCCl1DpfCZT9ZFFDd9V
81gaVZH4QGtYhOaZCIc2PXaVdh+sVFPIUzW8i3JGY6MjJH9XaQIBYIrm+Ro7zbvztOpwfzUlAsnK
p6IaBDJMcTJfEtIWvfV/bnfjAEkUXDcFKYH+rbud3ua3RQw/vvO453N89TjgF3zNZpQRDtBVQ579
6nH4tYb/pEZALQVHFHzhayYEwok5BicFn6MUI8iJoO4+djm4guBygnMulfghlyPATR+5HOA0zbCg
sEaKqGAMwwIfu5ynmnEcy/SGMmnxflp6xio/c1kuTcXGnCMDuRGXxDRLlIwmbi2J955VKYV7zJrY
zwZURpVfL7K1zi+Lajll8QjZbkqXJd0t8NTgodchp0W/jbvM7ttlrPekz7zNALnLBnFSsFIZ0uSQ
p+ZRZtWt5d2U3v3U15JKqMhAMBQKojWBG/DXWeDy1t6mz6/kd+9/u5JoDfNK6lWBwuvM364k0itw
B1go4WZhYAB/XkmgV3BVAdwDGRbAmeGiPL6SmAI2o5qD/AXp40eyACSc7+8kAoimASOCI2gGK3x8
J7sER/NYDNcJKGxV0GUNTk3TZ0kceLTXOMSDyE0qGyaudYK0geDW4JN+IaU4TWk/myhyOPXTiRaV
8bAu/SbJtYmWfvQr6n6vmHc5Zeh8VKkMs9nbzV7VGjlnsd/UfFrMlM35drBcms6rct8rPG/DWPFA
Giv2Xhpbf+Ge9ucRn1bz5B4SXGfbPI7GXTqyCPJN1pllcdExYi41bJqKYKIKnTvJb+wg1DZL7QG2
6Jkcp/cy5flpNsS3bevRQ7HUtUG0VUHT8ffDiMrrcVrazRjNta9INaeGE9v5IumPDdWOhETGRSjc
MAUOsl/Yp/0R1lj4KVvYRs529tUUqXAoKHhxEh3tECf+UODbQdMqHEqL/XaslxNd9m0XiIz1KogH
G19iMXmHkQ18NHaise/iPN/ySBchRQn2E9Kn1yptsxMceepkqsvJdEmDgrpgya5eFn5V15qcNUwv
R+QgNTKJl7CLerefC5Rd46VKH1q5MBPHZPFr2VQ1AFBvvM6zsoRMSCd8VRWMXGQxQQCVKSRmlw4b
EAucseVcnWYLm64XMfWB9NolnFrSm3Gemvtp6hfTdunNSLojn1S7Q1lk811kizKBUIOWE5nzckvq
ou1OhSqj5J55cSKCnzvoQLZRikPiWVEooMC/Djqmt6W7LdrU/f597Hk+zdfYg19LQlbXBp0cUo4G
kvct9nBgeJAiJf8CQb/FHvQatPKVGEKyZIQxCULQn7EHvQbNVUPsUUJA4EJQE/2R4EMw7PFRQoRE
DdMBPQYoqyD+YkivT4IPxQ3PGoeuynQowT0zDj4TdxBBxGCWZLxvSdIbmUYzgLAu3vZpk/g9U9ui
059UE19n2EabRLourLkdTUWn9xnc8SAb+wsWsXOSSRKmwuYm6xse8n66AkzcHqbS2jOewE1Odc22
Mu9OksabTrMm6305uMHPBy/biAn5RZ1y47wx8UmaGc7yN5H1TitW1GEKvhoX8x2tm/N6ibdtN92M
LXtTe2jnZHwsM8C6fQQws/DYOzrQjcsmP1pqX/apb7MqIDk6TV2xy+d+I7I+SEq7T0ljIhQbmtkr
nNd+49mzLG/fV5Ju2jQNxJj5Y1V/aBNrsoIGfaH0zkuX4brpaajmXJ/oCY5zqvrrusVd6PRJPrXH
YaGmbqnPSB2MntyWGh8mrw0prLyLsqCcswuob18XujqflvhmFvGtxr0piySI0LRN8LAdi9Ek000r
k20sH3I37F2cBUWVQByITqhGuwaI9bigy7a/kE280eW8kek7NSmfRIvBpD+n4xvd5z7x3CVnlUnS
KKBj7rtMBsNgTa2B1Xq9uhCs+Ki096bo+lCX7AIEY5NI6rulNUQIvyRkK+NzMqM97ud9E78vcHde
p84AAvOHbD5Blu86pk4rVwVzPmxbhH1FmZ8wsVXxYEahb3Siz2tm/bQW/tgVPtYKTlfdYFduvVFt
MHqfQL7yaHNsystYpRc6SUPRWb9L8S4qRJgkLsAZPhHZtEmsC9NiOmsndVY6ZrI8N/nQhyBabFz8
kWXvu6o6KMwOYz2eemzwh14BH8nB5MV46qoyqF3tL3n9voOF5ZEytACcBsKHvZw7Lf2SL82G1WUa
klhR00p9a6foMq76bOO8/ndv4nHgGnE7FnQvbep3GaebsieJwYjf/MzxVkEkpCBrUUo4MOu/BXkn
LUhUafNMhAMq8HyKb7GWSKQFgDKkIKStLSBfYy30A0nQ54B3KAQPn8A8AfgPmMfaOLKWMiW89Qjm
SYFWmCeZlFCvVj8SaQEWPom0QD1g6YAyIW0LuZIQUCMewzxHVNkUbX4l8vJDVkhnyiodN1CN+RA1
pACv0+CKUxWbeljinRO0C3oI/6GMp9m0gFbCZEJvk3SmvlbuzAGNFv08m6Ki77uo2MhWbmKPb0Y0
ZIYtK3CKiDYgvbAGsIWtTiABQOCRVR8Q2tAA94qGsyraE9pOyKi0Yr8X1Ea+Ht1bnEKNKCjSMgY1
op1ZbwrKMvD3bpyba7oCCtHzJjHDPA7ZTqyQYwLsYbG9mVcwEuu4vdec90atUAWtoMV+hi94TPdd
bomJRTlsQB6tfK+Vn3EUuRhWEOQ+46FxhUbNZ5SUrIApaVq7S1hXWFOl0RS0FYoOPWZTMAtvPnA2
LKfNCpu7fGTvtMrbGz6V/E0KAoTBik6BXrIu6LpcmVoswmgKMXUUocDZgZPhxLluhESDakMR2RYY
3xbZyH3A7Btls4s0UamJa3XCcQOMzQtQMQRgzcwMPLtyGrSQNgO5UIbDXF3XZc62TanPUVreKDlc
tjG9s4CecS3mUJPyjKr02EaR3/epNHTEub/EYt+1i8+lO5mpx3w2yL0bupMqaypD7NiZMlkSAzci
M9TjcDdsOCl24fKmDms8bEo0v+96dz6NKL/KVTFslq5Roc2hKbCd5VbNjm9aQiPTjm26wWPSbAju
4t2cpUkAebza64yUhqT6MJF+MkkdldusB/WSOaL9DrtDOmY47Mr5rdBiDDLEPEPTZDDeON/XLQRS
MfRxwEF3DWVRqCCL2vQsQ5nYVimJg75vSlM2EYKrMzS+6hQLBqfx6UyHMehi0MII9Uo/wuW4cUOZ
H/XMvTOB2vHoFq//UGfespPp+NF23q7K5VvtJZnfTpMHcwvuV3HVGJukHUxRRReRqPiRtclsEHQr
atVsilZfkyIfw3T03HFIhtifZnCrnzs0K2CfEFsR8F2AlX8Hhc+6HlQh931ofj7F19AMHQUIgCbA
S5BVoHcAIvC30IwIgg4wqMsoyAtrFeRPCi4hHEsg79DHKchKth/HZoivXzrIMIcpoIXzB4RYKIR8
H5uB42NBoHijOXze09i8pKTqI09feqIp/MJaF8zL5BlWF0UglWV70CPP08wmoQVqDXJoPLUnMxk3
RTcCeKVzscZZYqB0Agqqt7yxyOlzl6VXaPFkSHueBwIPH8VAD9PM3i4N8UcM+pFsNnyoT4tG3OUu
OhsyV5lulWG7PLtFgA07DKotbQ9Zxt4AZt2iuH0z1jkyEytU2Io6RHQ+72UXcAfug7N00+L0XDoW
ptRdKpZtk7R8l890FyF9wgo+w1tunzt1qGZ9LYkCeIi2dcdPKyKg6HLlDdcDecvjvDd5x44MR7sS
pyH2+IHJOcz0cFAeAE7E49uU6Nzoatx6WyJ6f9CzqRoUNgUPxxJfWYUvwRE3rVcEcWRnAxCUH3sP
RReoc50/g6ZRqMWF1lEviFY/zkf9lpXtSTNGH2rt0C6au+FDisl4nHIbn0f1nB/7ehg3fWwrv1/j
RQrZ3Ydj+zR4KNlhngNd1t0USDZAgqH1eBbVaATcDsA+yxGYqE3a0FPl22Hoz4lyzjgkz9u2lmam
CXpb2Xrae6X30CcSyjclyQ+LapedjUfqi7nO/ZgBAM6wTrdePrt9v8wLzCFiI8omv+1FXF1F0TCY
2LrCz5uWmWUtUpp8qhOTRbwyLMWdP4r07ZgIHdh8yE3clV6A5/KmmJcM8oK8tQXU1hYU3TZoKPxo
LCFTFEkbLKr+lGqK/XlJ6i1t6voiyuZh43rlgPDESUhoCaU63SanFuUfslXraLOl8x2tnV9FSvhN
kzRBMVd3SI6nS9vlQetYt6EZSPez7l2g+RJBmknvgTx/aCMngjQZr6sW/uVhLqugbaneZHXcB25Z
zpssPkS1TfyylouRS+pCYCvINMzB2VQW5HrMzru6noNZAy6eXVwYDQrqjlAy+iMf/YgUey7735NK
WJPY5iMdxVlnZxuWnWdBy9cPUCQc/YYt9YZ2QO4WItujEFQdBt2xYIZDMdxWOkBtRk4T5Ll9Zr1m
u2SqBD0JDLS0WALYycBUFjIxTpfc57VqAA7MbLd0abovZNJv0jnpTCFEDyVJ8Tbrmnyjsn7ayC5/
QwGgmLbm8yGzlTOQlQAr2Xk0pU4HEymPG9A5qytbJPwU1lSfyMjCsvHgfmrBZW1dAVuA5gIFNLSK
qn8tuKzNmmtTw5Na3/cTfMsx0E+MoacfahsQyNG3HEM0iDBQ/4YqGwcQzhl86J85BlaCQZ8BxrC+
DPfscY5hMAAJCCsQXBD7QaWFPK32raUHyC9rkyRoPqvG/SzHeHkdS8f15RgtQ2BHmW9nXsn3RYf6
HdQB8aanbRx6NJ9OZLsC967BfjPYIYTK4ElZkibMlOv9yeI4LCdXglZRN9smzu8aWYUOahWHZhQ1
BNW+2yVJHm1lQimouwqqi0kpAyjWX0fWAcvXOgvGqqHGWai2pXGmAQ/iBBwUkdOi9/JtHSXgw3mF
/BLqfCZzHSBOxJcggWh/NehqOzQTDqNYeEHVFp94FH2qVAy+EJM16o0VTCuVibq5Na4hgM1GqEhy
Pg5hVE11WABy9muQX4wdU7ylMWy5LFsvaOj8KUKtCMkySd8bqtEMOubbtkaAv+suisNORGdFquge
ZFP4AgrqIFU3UIUcedOHig5TCGpcsrNQBjub+VRdeatHjoMHWsrqpd5cocCuntutPsxWby764o1e
/duunt6Cy5er72drFGj6st+gNTKU8TSFY4vrgKxxw6qKgV6gbUBiULal/Ij0lAc2sTUoy8NV3dap
KUUCPQxLPxwbu0S+x2R2nD3JDCJZvIHir/KzpD1tkzI3kdcku8mNO4dxY4CDGSzncw3b2UB17BOu
gdtJV/4+KnI7rEJFllu1I7rApqQF8D7lvM3C+w+dTmwYZUMaVgMPC8XKUM7udClAhckwIPl86lIz
0HlfouI+pmIC9gFrEl4K4s5SoGDw5jDN8svEY62JAaGbhFdTIMo+B8F+AD4mIF0WtQ3qHgK/tInp
G3KRxgLC4NQpswBWCQpHPjikbJC5UvgpOG64ePOqm02rwEiGbe+VdQCFg62U+SWdxXtEpoc8AX2H
exNACg8ESDh2uKY8tqbrO+d3c9VtE8VyM+XNievrcjdKeKGN0jygJZTUBzW/y7IS+VBGyEHiYTxQ
cwRKuPPe9LLYk8xLjcTjeCYaUvnNmL+PEu8uRx7UshHOTcujaVdztuPaJZCmaB4fuppiQD3soh6h
iJzK/Nj0Mw66ksWmIsVk8tS5QCVaGzKOnu8pemg1fugpXLdGI1D4PHzo+JjtoIQKyn2vE7+afUj/
0EO/VTavQOuDPBctJIJkEbf+NLn4wNu68seeOZABOvL256YpAhqSOYfiLYfveP0tTTmFrsUX9KPn
E3xJIJAmgL1AVQ+EmbUWh781i8CTtVuWQ40AyuVAVODJowSipVwr2/D1JGA3aK2n/ykgQUsHZKO1
sCdAZkI/JCAx+l2dEBrGpIbWawFilmQMctVjAUkiOeRpNV2WxX2BoLIE6mMWDAi6J+ai60y60Mao
GL8fMbuvQFiAEl9bmBF5GFpAInDfmVyIOBOBHtVt11ZNMIhlDutkjMMM+oF92vCPFekbuISLDvtl
8VWrt0Pbb3Nu9yzBJ6PiPo7iQ1/jiwQvW1Y0067voDPLI1ANy/N91OqTLh6DnCyblvI3Ge53CYfq
HAQMN7C9suN7BjkNIuQJj/WBe/YDAOVD00MX1VAgDfq5vWjaPD/oYQ2rIGwP3K+nOShUdWqr8uih
DigHeQPM6pzSmzKfQhDvziTIZHHeGQ+qpR5L/bKMTyS+dc1tAgpTRqIQKkHHHqWQhJI34E3BqKdd
qe97zaB7pF81X39NTx2k1sU6MzrqZ7WGOgGAQ14P5xkwrkVfd7wLbGODPhtNVlamdd2uYvmBcLur
kyicuArhC4q7XCznAgojkaIwWbGAIDfL02QC0J7z/WChA8dKiPIxGmD+uAb1IvPTOT/pci8209QF
CooI3lAfqowG3UyjILXqYoaQB3rZNsogE3UoKEEct6But8W80VF96KPpNAEa6WIROBwFyZiAxK+g
hvs2a+sLNEgIyl2YQp5K+f1UR0GOQUWM5hthL2zGtiTpwipNNlETHXGXBJ0sTtDMTynEW0DhpsGg
HnEGnRJvxhzmBkGqY9mmLTs4tgF0wot5BKEst0GSSr+3VxKKqbyQG1peS3VP0BzYyG60HoC7VoEn
0ndDzT4Kj0C5Zw5Vg+90fzXEPJhHewZyXGWGWJ7FfX7iVP37BFnPYbsjI9snrTBL9IY03OTLHUfX
eQul4grIZ5GYymFDSe7rASRBCoJSxMJpmjcd+agQlHfxRTZ86lp6yECklI1nkvHWpvdM15tSVcAE
emh4jIyFOrKMht2cs8syU2Et59uet5thpEa000PSqBtVn9mEmph/moAFC1L7KVZQ5YB2xmbP0GiE
1Abj6zht9yWujBy4WQQ0X06F33tjkEaFL4p3XQ4ut5SQlqsNqWe/GtQeSxEkLD44qnyo8J/XQNb6
KNrbGFSCdCRh5BEjsq4HwCg3MxSAWLrFIDpoMFeaQerqod5SQ+UbDhRLiBN9t5EEb/lcX3pRvEV5
tAdo6kuUnnf6w0iBEwHOI9G8jRXZkDzdIA9qOmkEyW8ZtnEuQ2z5ik+P5QQZC9Jdi+iyscopH01Q
Seqr/tQjUvikFxjoWMOCwlOnHHj0LeDVeicq4IXQOH3ZFtZt+wXcftSpDesFwpaNamKy9qwqMNxQ
FwxzA02f0FMGXV4jFoa36OBGdFpng8GiPEpo11ncQ8rq41JBu1sld9MymDyed3MV+QPi54Nzp21z
hePrxSnoLdgmpYPS33kf2S1e9HnTAOhxBySPdXeu6xmQ6IEtp7STxrZHKZVP0VY3F6mcTSqOM78s
QBGX+E3k3cex2pL+gefgvGN2iuhRuje0J2FF7+16BXlkUhKZiV40dt6O8sPCBEjGw2ZeSLBABbOn
g6FD5Iv2ekDesYxjP0KlsR1oQZkFUF4Aqpb+VJAQT6Xfsdr0Mja2qE3jVaCvT34KVf4sOp+bbSXY
adKVfqHbLS2vqv4EmgI3serNpGOQ3K/rLjdz2h3rkR9mCPZ1zt95oExQSBZ4yoI6YxuegUaS3rHI
vU0KNVqDG3JMcrGNHTi651ozx532GTtMGat7nyVdvWOF/UAmNfm2jRa42hnxHZO9qZP4FGrSdwvu
sQHl46zLpF+4/CfXW4GPrnojIA3o8wbY8HdMGMhH3H9HhZ/P8A3JQC+0UMCyEdA1aD/4Q25dkQxI
qV+/1UVAiX2MZAC9gAgLcAa+9wX1WQzY6k8kAw3qa9cBg24pEDKp/BG5la1TPWo6WEthSqrPhTBO
1y+SPetJb5hXRVVTXdoOV/6A0QABngAnWNmBXXlChJI8KIE6QDJvg2plE/VIgAgCwfBWptEA5Vgc
ZLCVg6gKLb7Oxns7NVdE6cmUbQ1SW61akwCDkQkKBwUJ1mvYDDcXaI4HrUN+Acwnq9DerlQIFEbt
e107bAXwJGj2K8NuFqFeKVS7kqkZWBVd6VWxEi28Uq4ia9WuQXXte0lcmyUT0MXTiI9dyW9K1Q7H
xEugkacQD9zme12Xn0DGhJJfufhZYbdjWjeBZeNNjpf2k6shKTjI/2c1NOBDY1BTBhUtLaC0JPJr
4bVXaKoudZ4X0BK1nwFQEbIbWgEV849ZWeRvPQnNXEs0XaQog2ISggavuR+ToMLL2//H3Zk1x25j
SfgXsYMgARJ85VabqiSV9vvCkHQlEuC+ACD56yfpmXHb1zE94Vc7wo6OaJu3VFUk8mR+edR1eIGz
6zfRLMrrKpgTC9c641alIYKWN8uxP0svdyMY2uRTwWCNKM+vgefYCZFghgYmTFi5eKdcd2pCP+d1
xARNvanZ2XjmDEOVZHX3QR3+s3OptS+5vi2r6ScGthRNcHxUvr/rpUqlWpJSV+DWmNiPeX31uK6T
AJyVyumFVnqPRDbS81DEa5B/LqwoMFA6B8WL92z1j9Id0sot48AaDoIP97XxdzOZYrd0jmuHw7Ze
IY2EaPExW96+hHvi6u4975q0WcDPMeXHC9xOQs1haNkDK8VOVSKRTL9VipgQ2F9Uj8uO8iAapHlq
nDUPVTAmtsUvEpGSh6hfMu/otHovmLWjFk1yGKxVPcWBoz+anl67bkX0hxPZYod8tt899AKicYVM
xovZGcc+DK59HvrhyEajQiuH/+us1a3JVwyA2rl605yHjdFLGFReghB1L5QFH1Vc4A7v9JYZOt2U
GLmQEB/cjZ7kxQYWEQ6+WOJsItfJnx4l6z651E6iavHRCkajyZrvUeuAZyI5k3Vci54k+dBxuDGI
qA+OFbT4BPwHqbwWsGGBabZ37yBXEkVbKHKcEZqvqWORZOyyuK69O9GCchkp/55mN0so5FlYT4sK
65oBOWFLrJzu3LApnbs+0Vl7mYRMpJxuwPpdKCykwMYN62XrKSPs0rP1GHRBHxa19Zh7a5qXa+QZ
vqdtfmrlGM/jsOtx7MD4ex3GIvaCHvaJfeMgeomqsrrLqf1CF//OK81z11iR29txPk2v2UJBBxY3
9Zjdd6xOGoKvjOcdzNKdWf8hnkD33rmsj8H47kpZabyZy270yAQJGEwRrRy1b2vWhn6hT5blnLOe
J1XtHIM2u/SFdSvImKpses0rXL1anoiN1ovJkXBk/AfJ6Z2G0yfy/mTk+Fh4YyzE8Caq8qAo4JV6
iIlLrtk69mFribhxlniAhW0L7UY9XeERDj8J+k2JW/s3mosYxMlukeVure2LAT7az37cqe7bFmM0
Fn7sFdVtIHD35c2VAvfvB7rrAnh7jl8m7iwPVd1+8aK4FS3aORCtmL0vudaRaodbgj96pPXVVf5F
TCyqrOqxz5CR8LqC9JgPStqPflCnshUnWHtgF5Q4VkLczi09TrYduxRZd8+jtrT30hew+cwZR8NX
1XciD7UHsmY2y2lZMMWSvLYuCleJp6xq4hX9gERTL4/U6Ftgv3A4sMD8EGM5XSTv8jQ3HtvbAbI1
n4J1hWni7caglBGr4UqRbn4uCvbh5+trSa3jAItJqxmfpINTAMbnialxN0MwQ+ZB8UBBK786zQKX
6vVykh1mCUSFcWfLS1PwT0Cwic+7m7WVR9JiJmxr3oTLqt6GpbejDnNBnvvJJE0ZEUxd0cxJRCYO
Hb/OH6M1YxgX4ytd9YcPGZrQkorUW90XlLEv/2xTxwUmyTh6rzDH7f9o6qD/+N9N+F9igV+v8Hss
wNFyhtmOJQRkq/r8rxZy7X/h+xM4fFNgEGBbJfDfro4Du2NzdZCFYwUJ5Mq/tZD9L45XiZgYXQbm
u/iff6uRgCDiL2Io4JvoQh1pw98ZXsgfbR30BqiT9cUDDwoWmw2JoFZBQr1hEsTy8ljng7crN4jC
mos2DhbXpGZo3MSr6P1Q8h+tsOzIknm+Z4v9LDc8oxjaG7YBGxbHsR2MVbdbNpwjY9lN0eP5FSjd
HdcN+lAVyTFMAwSZNiRk2OAQWMXARDjfobIzfblk5klhlE7NhpWwvr3NBXntwJuoAlZ+xb07DhLF
AZFiDJFhs3kCjlmBq/wGrgQKJ7B/XFTJIlOv+3bJYl24h8FhVURFCQ9lzQ9VoILY8Cq4HZuMfRoC
VTfNDWydWY3WV+Arfu6dorAPi1L23rAewJM3stAZqYpECduiUi0BojnOYBQ1zPEFTGTJ7PyuGJHx
NrP0omniHoLOAijjjKOE9/YaZrPmsSXR4iCjzr8qpn8GY0kjvykftI+WVVUc3bb+yH3vWa3FXc2t
/TAhHw/cCWHHiLTQR8nJKkqMe+06JcuSd6nNRJ06dT7AJKc9ZvKuQRaaQSfqaUnwubePc2nmD71Y
5Y1NC7VXhtLvmSExUb8BVhmDCJ2K5gp43t9NUlVHJpwxzt36vej0u88qJ5GOHndsJm6EoLeIXKu0
dpnVeEA1BwooqEJeIlmeBEwtGCy1pjfLWvJrX5M28nR2KgaGAa9dmpOi/nmRfr+vKX1b/QCk/AIg
lAcqT2FyN2GtNceA3ThRPxR2CkQM014uvvuxXiNiWc+8tfyoRDUhahAUhb4VrOG08fswxcaowtiB
oCqwI0+yNnLcudoXE5HxupYX3OEdwHvE48tvSXm5heaWRHwebEH6OnrBrRzM/JUhDgpV7eBz26J3
8VsI7yKOh6NRRZg+3GjZwvqBectD3sLGnFXQbjPtVzc0xdOwxfzZHNw6FhKgYTSgJYbnoC+BBBRu
EbINE6gL0BTVkJuLVXY6tZt1ju0NLAgse9l5ZL1XG7P0z35sO2g9ewDRwavb/5meP4lBFWrbYPLL
c/vXS/zPc5ugE4baNEJbF6H+n2lOBvLd4y7YR58z8u8ZFmuFUMLGkxn7aDjS4M1w/32Etf+FQfM3
BNNDp2fbX/K3wHl3W17z5xk22DKI3+pDmF7or02yNWiEy6v2oXTbLCYW3CJPdetNnYNMLNZO3cmF
2XHRN+tXwNdyP23Fj6Jk4sthDdtltCEXSzbriWxVEYs1Nmylxr2sSpS3RafqsMImj6RQBhZvMzcJ
WRYnDNCQua7TPOWhqLPmDHTfipAVVGfTlPyhmdsh1aTm9xaGiw5f30PmKPe00AUCOO/n85qZPi54
M9+UVD6vhg+RU00IcoUEst2105GYzrtxCcgZzhv/KEDBX4t2giBtBzznqlKfkEOLm7n3IX17Ncbl
JLIINVwd4VahgKCcIa5tIIq9DFjcVsEcT4WZo0LIOjLrPOz7gLSp35Ac5hW9rxqJApEJVNROGSZx
t9s31rwV5bIpWt36ebLFe+Z2PNStjyK8WjC6l58ujkApBhkqihRZqukB+EoRekvn3xq3DIAgujxs
yQJ7TFUvZIDBuDYZMBJFHsZ1kvfV7IkrzsuT2w3Brpo7EvemZ++NgEDG/GUjW5ZDtI7lT252itSx
8p2XkSBI7McVp4XyfQS4A7IY0n+KXvVh3o4v0kwjYKNGR5NHjiUe9i5RX/UGfyysRkNAzu9l5r0Z
pkWUIyEM3WGe7kc//9nV6qNl+Vu+rnfKqlsYfu66b1Yjw8xTJ6InpLprjuDeo8/FsOoTGzGlGtnd
aBuF2FyKJarNPCYyQwSPuutdiWEfpSk/38OphlnChq/G9h0og/Geeua2coo7LdkR9Y29Tbs0y9X3
PARTqI3ZVbQ4TaJ/9HJwNfaUHZDYnyg6BaFXNbe2DL7HcgWPOzb7Ll9u9MpPiJJlNFcFC9XcpFbW
fCwt/VGjnBcyYV1ZJxDxsMcpd7EYQAZjZONHjC2rfM9qPsS0LW6GzJrj1ZnuLYS6g1nPpPKi2mlu
etc95stwW+vmSrR9GAd57ZAhBLQ+KFtdSrl5BbW4r9du1/rto0AmlpkhRAvj1bj2pXODxJvv5KDj
OZBoBw/TVQM2CGkJNqrv5otsNdgIRz8KL3/oyHRXltOr52UHbU+7bnUQUrSAgt2q/C4pXi+f7LPV
F4+G9w2Ai+y1tbxbmaEaAny5u0Mk/oPU5dUJih02BbgwfZetUoAvc04XBSEFR4VZMNnNbL3AKwFR
PRVin0+si9BpLqKVkBF9EvpeGI59Csa/zZk3pazr4RrnApAe1Igi1q3lec8DkR8u1MraOUcP6oU5
FnQB9Iy9CZtskziopvDY32QPJvkxHjYpNG6iqN7kUb4JJblJJrGJp0p4TYRAG0yyUxC0KyCyyCa3
LAbhpTcJ5rWOve9+02WFW/LzBHX0VajVwEWXBvX1QrPPVQzeBQcJkjtqw+0AIO4AfwYIcrE3Hrrs
uq8BgDTPZjCL1vskx1uhYLr7YFZWINVrUSHZIrECas025poDY5eAsIUNhUKzBsQL8BDM7HeB4unq
SjuquPtzGMiu2pDuzAFIQkF5L7m4cQLrpufqTQP7TfhGhWMgAEeOSSGkGzPON3q8sIbp6Z99woPR
4pRjdgLO+J9LuYeP/176+sv5/usFfp/LgPxuGNRW2XDA4fxhLsOiFqzVAScG+egypNz/M5ehJ455
DAc7IDDUc13H/0PYvu0UREscf2HLCRjev9XJ3cTAH0/3rRaHLQ+wLW1MpR6+khvM9YetKaPrGRhN
1VXjDsGCgt00+6daZDcebO2otShCIrmG0hqXmGoRu5V4atyvor1OIzmOxZqiQHqLCvhZOz8nq79v
HYWVBd0BNP1JD/ZbX/ZPSEihmQkip+pKcw4svTwp8D0W4BuQXUB/yjXk7RTOffNSTxx/CxFl1A7V
skZlPwU/Am21jytqv11OY0TbFxx+6NG5+94myDkvEroXJzl0Byzbyl0PmhbhiPsDVddLDgOnGnQ4
GSuexjGyVkw6vv/ttXelIxLqO0+T7BbkvBMH+N+3cSaGV6cD+ov66OuIQpTlqymUgI8B+cIYbulj
ac9rhCbVPV34Ld0ec6goAwOzbDd18QxUwbxz4OzCyf+xlGBmlgltqS54dbMSwae9bmb71YeImtF0
K10UY2aTuB1GxHZNXdGCPRCnmaJbNm8zzXKwWhnlbZsASyP447KJIswmF05us/zFIIHekvdmFjsw
2bBkEPRRltrzdFNofQtoE6hCkzrGTwNFAOiACWuR/xd8z6b1GlhZuCI7nlvgCrOJZKB2/nYY8DIq
WryxyoYzCLOJNokBwyMy8dDZ0CeYunXpx5ZzY/EK84iJVwzGvaMeG9/FGPhMYeD6/ZhiUc1XObOT
rVkqDVJwliLEPq+FjjpA4XKJJJ5eeZDhkNcYTjIksTi9coDmQx2X8ofVv4nybsJ6nnlFAm9DgFWP
DnrcOcmien5qAZ/ZNz2qGt5W+wYuPYh2ZxO936rXuTzMbrUfu5+dpaIFQ1VDnnUlE+z+wLhnLmbS
hwE/EQipIQdvDftyaIckc+GBrtAaHr5Y9stMrShHzbLA4dx37IiPOtocQ0ofuf1hmuemI+cMpzm+
J+kyZXtqYxhukXDahh9VvavBIIwzBxFx3/jXxf7IZnTraH4vFBQqv6vyq2/xJKjgIMxbsNjFhTft
6wl5LVy4qXSPKJ7DL4AdQMuUNHDdFgT5hYcW/U3DbnvyY7HaMCu+vTvdQxGwVzXcLfIjow+OnMPR
uVU9zkQcLQ0gBfwbi+liTrq4gpXH28+M3i/9C0P3hAYbpSD2NP+2xFPdoWfOm0M+DekQiLjDu6qh
fBxP7ojbHIdV7QP7p+7LCHWtuAOOMW50ZNHvA/FO1yEaWxcLU7zQ4uVeZc94/Qlq2nu6BPEIWoSU
fWrAl/hQXC6CfBg0aVZiR0DvRtiqkg020gonqZZv41uxOwzvwPNSWfiptrNwgMqpoeIGNu9WyL6u
4ikeUrsasAksj5jx4katauvVIuJHjmZfWzKqyM36PV+8SM1q33cmQZ0TxVV1AzHIiiw0E3ihwIm4
tmL0OsCWsqTmeeg47glY63nqoSRbRGQ+VGiw5fkqqtmz0fZ2Q7/4vhWWVZuWYxD6QCYy72vMMzAI
PPb8Fg7YmC5aJqgzwamt4qyy9v5SIUrO8C0vU7Tajw60TEaHa0Os0MfiKIRpx6Kp0Wrob2l336+4
OmptjSWRiYtomxZKItMBXhn2NOHxgQcRDH5dF/edr/c+kvUVbYlgzqEperRjVQRxlmKvQazhK1TG
pKsc00AueBld3FQvzcbrURNCbmMGw50juxObnhwbSUkLUIoHOxxjUEnDjg9ZlFfFRYxd5E8Pw4gX
1a9ALovHClDl7NAPd3oqlu/A4L0tqp3fyRu3OWU98vPg2jSiDFHa+9Q2aEja18kCyskBCbOMAATU
fbHmiclblIDbmFkNnhk67EuDAlaeoul0FFOTVJ5+dSRyLwdvcuukhf02j88MTxbMnOnM0OOGrh8E
IiGgwDNKxysqgEgRdxnQCMWibFhgCK07bAwLc0RbLX5+PAcisRapxcrEwk/kVCzJxR2ClXjom7jA
99Sqs6Qm5sWGngupb6GzZ6X+YFLPDHe+DmDMBZUJ4WS+TdCCoa3b28KM56Yge5eMN3yQ+75VN6VV
n1QL9mDMOnQmszX1SqvfJjGKLwIU6mwDSisv1CpvTY2dQjkIaMpvcafd4zxN9GTwhMu9T1JM+Hib
ayenrUAiVditGUftsXjElqWHgThIG5Zk0HPkmO9mKB8zNuF72EdB3b/WNYm7lr72dYUBL6A3tCXv
bcMA73b5CYzZsSrnW0yz93ydXt3OuQLpJgduc5DSHD8o7eove6ZPaJq8eUGVWC1/6lwUHuyWX8sa
yzHMTzejL9WsE1DpR6+ydsglY/RX0wKJX23bYRDkSTa/kekJxgxA0vIy4SeERYqmYiVCj1juPaWg
dnp02/vGi/PSj9jkncYO28kaB01RbFLrIaNVvqOIW9eKhA7B4WdA/Bn1XLEaayPIqTLPzMPhGxQn
TOiRN5N4Nf4BbA42bHj3ma5u8qKGn9eCHvGmkFRdUm3P2cbaYX3ITxFALajtFH8tEUU3XZXq7if2
H8S9+7A2NLWLHGMAHivT49quMfzRD7DqFyyL2zmN+UQ6iaLoiONs9l/s5mJwZDrSPgdDDXdRhE5D
kzor7nu7SjOsiipBtBB+loHz0gyItsslXXN+4r51HTrQ8qCby4zuF2EixY51YH/oQN4bMyW0/RQO
STHUpXosU7O1cxpQzKO7o1WQ9gwjaBDsKLg8X9F7t4GvOqNx1S3PjS9uassKvVXfBgB61mYDuP1D
Qa0fOqd+4nBzP7r2KwjL3ZLLHjhhvWf58AZyfnKDUDpNUk72p9W09xJZJV3OAVIkfIA/DAf+AwT7
xWbzISPgtlY7YcCnxDjgeLcv5aATo5sfQBougOPl2ebmDGo+Q1ZsA2FTvXOVZEmKrDk1s39UFh7J
2Tjc2iQ7OFMJV4oVMPPZKe/0VbtW0mVsjroxj6tWvDmZVuE/fAiiFEcYA3GMaBCTwP9N6pwFxOFf
FtRhMPnlCr9PQVsnfdtJibPgF+YYpirq6titDYsRm69+n4KwLgs08oYVI55yuI0lIH8orcDmxAWx
uAiEDXomCLz+JnT850HoN1QHFyMIyrAkZbvgnwehWaPLPNLuOs19WvYqdfM6XWkb+eqF2qjm4hgY
OQ0dNZ6LmpxtOu2ou+ywUOvU1oDe6HA3W/l+8Nu9LqYvBv8NPMOyR0YTLoMDg99Ja3TQZskO+Gkd
nAXOXdn3NfjCFXeftHekySJaLk9Mw3Lw/PGJCzToM3UcwdVybrALQqWqdm+AVH911birBgctkDwm
vD41oCOWkeswwG1i90iIWy8AF7LcZkAVw7GZUgRwx2XRezhmm0I6DTU8TVKrm2VY0Xnp8WAe1Uvl
Pa1BtXd0eZVB0AK8Vk6coQsp6uVkdXyXMzfstA+hBcYI20VMhSVEKJS7Diy0pbzWY7vrJqB/A33y
qCUBzaLsRrtkAvow5xg8Kk3OpHCRi3gxkFYURJB0ZzU1SdGwUPbqhDVFSCD8NamM/doEfgNHhiTt
NgHJ4jQjRPcLvDVZbBH90tM2VShicqJOUJ2RafO4zQH2BAMBDZztmRl/OKOJRyOfvCbYm+0ZhlVI
d5BbIcmdIz49HHUkdgtywRmGoxbr/NYVrxCcLhZInXKp96oqT1gqtPfA/irmQKIv6PPfkXkZQhRD
ZzXvUDpOC46izXI7CRdD2EfA+k8D+ZI18mHIs7d1AlkCKiMNiubQkjmItG6htSAyNB6fsvxa8jUW
25qrjt4Vujn77pB02FuDWMlCzV0U46EB2NkH7p3rBCc0vsDU1LEvH+kIDGLCUsHRuu1sDF+yfqkK
Dx2qPB08P5TBBAaHYHSEfGaKAX52sM4F+1688ZBlP7KcJdYKtxPHmDVccjljXJ9CLGh8NtPZzbDW
ypC0AfPiEo6tCt6T38JmklUiR/tuLcCResMJVfSzpwqAjxnK8+0Z99u1RKG3RA+9ERS8au/gSGox
g0GqSOc62qyHn4XapLUOmGxY7oWNo54A9Cesm9x4HOflmeRAKNwBKdmopwvKKQdho5haYBxjCvMY
AG2ue2AiKMCU9m4ZlvMMqhUV4qQM8PaUaGKxajea5odCMbbVKBWv4pKVHKNedVjKAhRsmQg0eOqp
e6hFe6BGXfwFYR21B1CjfpTJNmlQvoSajUq9xqVA8oclKKNWUOQy7BRuZ4f0d7TBDojMOxVKHtra
3rW83KmuOI3eiM/5pShR3MKBrasxwRAU47U5WCiWbWe2yfZztRyaOY8MtM8weodOdw9rZsU19gS0
RZAumCkM/rNafRezAFIkY4k7KdAAW7whbr01sYTAz+gT+CDsycFjLOtBi4x+sm1fCHrsAUAXqW+H
XW77e7gIeA8+Ruzi6tvs1gFqDUtfdQeXNvBy+9jORiwnGpO6syLhPLqjvoBhCYn93K7ZPnBgy+o2
0cW3NfxssRxJGhgLwRAW7eO0Pm3tLdI8uBgg5uFOwXDPcJMiwTjlxdvsjE+zXPO4o2OPzFym3UYK
exPHPxpx5wOAl613wGKxT9v/wWfssmGQYMidQ56BAi5UNKKKajI3qZp2497PijRxlVkHX5dRkL9k
NVh9rPY0jdxPJW7eMXtr0EUb/eVAEIMaG+8d6tS5DVRthG1Om/3ivWfVGJo8CwvPCWvMsqB79psN
tkwH6b435aFp62NJcdOr4eR0z7TH8wOeTLuMB1YMUQd6QFXDvrBsfDxvaNLCQ2CYG1A0wCWz9Skr
ptRCjpRjDRG+DrvJc/drViV9RZMBi4WskaOWZ4cbFqEqHyA7dqmsz363xL1GPzLo4yxzdwqlRpe+
zO4XtsuF/bTGa+bH/3Al4yAUhT4AafL/lKdCNRZfzSL+Etjav1zidymzXRVrdiGTKMG2zv81dAEd
By5YX+x2hM0LjBgrdv4N2rjMxiZA28bv43Jc4Mp/cnQRLaMljWYuVjJsguZvUcfuppn+nNhCh0Fu
eTb2sjOKK/9ZysDozrFSrLs2mxnq48uVl9OdzoDiYfRlLYXZN0D/0kSBXJDE2eeuxF4Rt/3Z9Pzs
qOWxHfP3pefYF0g8YPoTdltZOK3qx8LYO3u0jpNTYEQ2Q+oaesukC1sLMxsBzO8G/oGKbgf6MsEw
sjNZBxLV6+8KBq455+ULFi7kkdtVO6uZXxayPFF4wFEz8gPt1LXfeMgKR2tT1+cAMEJZGtC7qEAM
dAImt+542931dgcODbZDhwJEPX9gnyMouwxaoyWXdRDPdCzv+goFCWyuMsMUC8SbpaF3S98dfFOc
lOcfM92l48KOwRh895VETazpT3bdv1gSoGZlfTSDD/uoiZ2Fvq8mO62e/w48aQ6HoHp3ULWQjb4C
9/0evAwy4bNu6I5ibxoQ1Ejm2EXMm4iyOvVrF82XAmIFqyP9dR9ohIZYDWZC0T7m/vIw+x2kVfnT
q/l+zpf7oMBhWfvmzczsutbWDT5JQFK2eoYwuiV6xcEJV8jGnqAcdA0FzQk3nYaqoTHIHgAyWKAm
3ItDbtzMPoA5TWf00EQuoqZV2E/QQ5QW7wqL7hzd3gTU3XUSO35WA+n4LfwCfBbOyrl+8vRZzehj
zv6DEN+ZZyIgXmFeN9A63WXBGgc4W2O4ivm1Lr1vTbFvzc5RBlaLTGFCvwUTI+FcD2ACK/jIgL/s
ne6KIzX0FBQcC5Kyh20/5CoB5xTYLzIRhR1PGObSdbV2YHaHaPuSb3UecVdIl0XAmz7EjAfkBKMW
ZxUKREPt1tEwrWe/6dtEWdJNsJaBXZiH0hGfxLuxp2+D9Xqy0yjIirDG5obOyPeCWKi64buM2ta2
a86u3H1QZfArN+WBlkpSQ4qMmyYZwDBFPKhRSAl4j3YyvQo6JhpSpoak8Y2vUVWZE5vInV1YVwXx
43dAKSGGOpkD/x1OeLacyk0sQTRp1xzQG3oaSAAjqsTRT1IHIsuEAE/pycrnZxfyyxLztZqBSzQ4
M5pbNMQTNb23m2SDdGsh4YLZQz992Fsw0UMBkddD7EFuxROWa2D7WNRDCLr8283BtEEftlhC6snH
HutIVAtpmulDBzUp6wCVgP6wCpUC2o3AfGgH0JtbnQtoUXyBo34Drgc8T6FVu4Clfg/UfBOxHGqW
bLJ2gb7toXMzWTxsBTZWtp9k+hihhvP2FhuqbhxoZFIhce929iads/GO43afoKh7qEPfBR5Gq5Ml
9N6D8oa8TmiTwwZQ6maicwQ+OWxq78lAs8+Le8SNipi1vNObqGdQ9wNUPoHap1D9C9Q/enZRs40D
epsLID18zAkT5gXMKCWicBJhz96zsWREsHV1HUWLpf/OK8f0obYxRJg2rWiQBNuAUvbDpV4JbjU0
rYE8R52zns021GxNDOK2CcYfLBQx8Jkx+rCuGVB4g79lAuwRK9/8wsGyq2ovJ3EzFnzbZogipqMj
go0nAn7jP/rcxloLG4wRGv5IIrfFEv+3A3FVH2IQ61/O7b9c4vdzGwgsasVwGgJGYHD84dwGKRVs
gSY6x2hA//HYBh9iY2UG/gubYdMjtoH/kbTaqtn4P/F7JzxsvcAv3vg7bSGyLej45dzmm3Dg+EOx
iQ8i4c/ntq6x5bL23Xszl8+Zi5pFoKdXOvE6tjhcK5aJ9pb4GluTGcKqaw3OEQR43WEPZAb4AfIR
W3xJq0K7HuZPUwWfIx6unR0ctbDQr/MqqZ7LYKmTzMdyjFy1OxBawFdc++Av/VFim7CoNfxRFEza
ctVAGqp7jyyRGBwwgtN3BrA/zB39Q2tzsrFY3AL0tJMOlqmNPJlrnVrdeu2VYeGkENE0Kirm+eg2
8wPa3lc/sM6qhLzWE1Ixi3Rgb+oBz35Xk9gGgZSuOOkPo+p4ak12eVQUQMmEzuLg9BdJigfGui7i
NpZJufrTcECdinXl0V/sJ4rqUYjDFPiVbT8L7CUIbSWfmgH70Ua3+Rr5WCQNdiBXsEUx5J9NTdXZ
tfCk6EvkgLwQ79PWjbIDSzwMpn3O3RWlzGDhCZMW2Zre/Lb12NnOKNqDFhz/jnWP1oIVS6jroLfJ
8+/KL/KtOV4lIteQ+cMyH7TA79VAcBEgEWFOil8j8th1yJPBG9VhV/L/4u7MmuM2siz8i+BAYsdr
ofaNRbK4viBIisK+J9ZfPx9ktSzL7Z7wq3smuiNm2hQlsTLznnvOd5QVJAh/I9OAJbSbDuk1aVXW
fk71akhNMjmOzwRXzVUxRQjPrcbYRtJiN6VRTdojn7waFAhu0rxcqkW6sq1mL6XQT1pffQS62zTX
wdGG+TkgkZhUdyaB9pZWP4rcOhdF+zS6jbk2M7ATUZ+f0rKd1q4auNvMxK0VWh9Ga4p54r1pQ0JZ
MpCffcPD6l97VuGboG2Gvk6L975lIj7yBv/7s2rRAvj800n1X7/A95OKlh2cm2LWN8FGqjMr7jtF
TqexTgNhzCthfvIAg/vPhIEcihjKSWVq8Bsw67scnt9TjQQAVMJos4zKt/t71dY/gMgZgjPvp3OK
b121Z5Ad/2NaDEDWzG/4yTMSaXqUI3s8Jkk7kDBSi5Ng94v6GO/nkTspnH7thNNT7cJSYSekLIek
IR7FOlRahMlHo9nHdv/F6MaAdTTrTkx3CHp01Thl8jDm5W0ozJdWycU263VzYdMfE+ckuOtyjS9q
U7KDUs18KcuUJeDIRWzU67GttiIgea8GX3D1eVMUKht+X/vOEF+kQeyyt/WdlavnulDyLUbYcqtN
9bhiQYzFYKwsxn0HSdNGIqjc5AQv9cSUuUyD2YPvPzcTH20rmp5k0B5gre1Cx/nE0wqLPlBvrLB8
KAR2yqyg6qezXxxyg2F5S6RwbRofnYZ3vZlupQUTpUjPpsYr3EBE7F5Eb88m+WOS19c8nxaw12w2
RtYeDPPzlCg06AjjwzDUT5DdzF+TfRMWe1JVecObsgFi0ZL1enIa3iA1fsXIQbOY0CG0jesEa7t/
y6Y7VW59MpGiRCoTH7nbrgoWhhgXSpslW3ZhpjhohPQj+Won2VmbEDNS3mvv0ue6SGokSjA9LDpj
XDEAKjCO5GujNBcDnSdmyP9ZX05NhtZo75PKXnYlWQu1WPYEhig7qZTHALu6j81oIUlmNZm/7itj
K3XpFVG8mJhmAEasMYwqIllGtoFVVHIuVgvFzpZm96QHj4PdP/MtLwvRLxVADEYmCepfjahYGHl0
4La5VC0iNpHH1sAOEdZ3Noqxw9KwYtEzkeWnyuxkdC4bfFhBUluUWOnAPty0U3VfD8VxzF0vNAsy
nPytYufNHE56fkvZhLBZJ89ZKreATxdFGm90EbG/SpcqvqMO9II5JF9SZXyBzYPcX/YmG35z2Yb+
16ljUB4TMmr6psiyY0WQYqNb6vSlwBcI8BsWwOgCY65faJ9iFFNPosGq0RLA8+rejG8VH9VRlku4
Wo86sKAkyB9ACTJQm8G9jGW1DArS60bcIcdnkAjEG/MLoHOlreYxC7dwym+1q/Ln2pn2QcUTOdA2
mS5PsJmeSzyrYG+3RfpeWdptGos3q0pvDDOEd6Usunh64jPz1eRRvkhH8gJxvszluNRdUoJ6eQCr
dCxZ+9LPQ/Zhnt8zggfZtU60axm0MH3400hi7VKVlkeabxPlcLV0TMxaOnyRenLyG21hqs3H6Jes
2I/DAHndsA+aEZNVKFaqMhHEY9pw1WylBuE2jK91GG6E2aySWtv6FmbaENKdKe7Llo2qou2zNruV
FRkT1ZcHI2rugiR+yg3/jYTrQoHEMJnxLmktPFvXYmieitq9co/eGojVWmCeXFFetKh/MHK8qhJr
0DIX40ENphJCAzGXQD1CbX/wh/g8wbwb1fg14h0DKO9hqNxw6TjTzRD2Wzx2YPiap7Z4bcrkxmgQ
k8mZKISy+5qvZd+32YiKfZpsNitBJVdhZHCETSAszO4hbcJXlbmrxcEexTpDckaCvE63/ZCdcTt7
7WAzWvgr/OK32LmebZNPKq9Er8W5LRUGXTDFJAwrATYwt7GwOXxv6pFpJ13oXbclh3MIqmlNxtij
q4k9TbJmG7YIa+txSiTr7Za3nbnLAv1x7N2bQgbHXq2O5sysiHWFpQ4hQTEKr7DU80jvBZtW5wDu
lJVrLS70Ku0SwQ1QWQBlmu5dhHysa/8zmfJrRyjAh4yCX+Lk5C4rmIw0qIKj202YDQkaJWa/8e15
0ewfVKmtjAZZK2rzfJEgrVtxpHmjvP03v0UYGDTGExr0UBfRJf/3W0S+ZQAH334WPL/d6b9+je/P
EYo4VYojUBSBBPKSYGr50e3A4pbBCSomEREeHj89R+Y2bF4c9BjRv/p78diP5wgqKIbTb/8Cck41
hKb9k8GJMe2vDxLQuFhYoYkRjJmR6D8/SODOleBGu3vQgDNitojX7YjVCqw97m1QII0nRkpfwlx8
WJny2XV2sBuMATB2g2AWueZnLwZ13wFjo40BdKaR+MOKZLO5Cbv0wwmUT1O222DAhVLWzVKf4ruS
5Svopdkgpnwpe207WTs1gPwXzboksIq1O2POSr95iyZ/KRXrMiTGXV0Mp2hgn4Jx/5hHpqck7b0Z
2FxDZbqviolsWrDHTdR7aepDHpD61pDZQZvkGVntopsBagzhtDRSLk7HTFFb4jTKeMMb9NUtAH0H
BEVM0ndt1N1Yo31yjQ4Sjz/VXNTTPiWi3fMFGztlojHalWXRHBAF3P1KrsNHsjntogl+dRZIddGk
DfSfMLvmVkE9Tob1UczWE/4eYvwuAeasil2qWayzJr9iAd1qiXrruOOyqJG0hH1MAqy+QxicGV7W
hUwurdku9ZmoDvTgxZc6LL483sd5e2+PPsG92H1yXCYbTfhHLd4Qu1ilIe8W2XN41jRMxeNFx5jW
qaRs3LLexaF1jUsLRZi/mLUy3hvFuDeybBOOrbtQxwSRyX3q22LVh2rs5XN0RMt4Q7Z8eZkQp7G0
IxNeuCAn89YEUmOgSrLnPpZ3rpbeybwGCJu6XsuczYnWnIIk2ied+pDkiGIUdCyjkRV3VLA1x6fl
p1hShLOLmbSTrFoKF5+mpX90MgJEpLO4cp0BX129svzmPeXmi63w4mbd25S1N2VTXmRX3eB/3vP6
vaRcBoHqg8ZBaXID9FUwmUdF6dJVabS8XIf+PIhgFxaQndxU2yvGsxXDQRiHjR1HVEhyFRWcvpYd
uUurSU5JgvWKNVHPmqhxpo2c0F/9cDCQ/4S7oPnIouLO9MLR4e+4V6/8PbMiiwWPF/25qoyDJY31
hE9Q106qoh8SOydLoaR8cEqeGqKXN3UKtd8WR2Fap5AbT7bDqsOXp6jxuxYrl7Ibb1Qf5oOpMqeb
wftQpmAmc6fymgBLb/bCz/ZmyPV1pKcvKp+rsGElmNPE5xVTuW0s9NruoJnDfV/F0WIYTeBJrflO
rd9zz4UPpzJaKjMTTtGby5wVxok68fSKH+LxvXeG+zLiJzc1yr2hjZ/dMHzF//pUyx4bVt9sR0z7
noul1g+Lo2YrJCknfpeuHYwXy8wessQ921GDwlsisAqE69Hw7wsLvhr0un7NfYZgqwQOkqN7zfiO
ZIDJtBrOznwLQuqfcipFu0yw6+OqB+8QLDJHXJwhfdQyyq1CAzkgB3vMc758VpzeAfkGrWLqH5VR
PKCEf7Ur1Jpqah//zbcfqy5IgQh1qHRQC/+f2+9L++XXq++vX+D71Wf8ZjIGzv1EJB+/jdvfbz6D
8mrgQNiE9P+A3r+v+shzUsAxN2dC/MH0+tMUDiNxnsvnfIlL3zwOo38whaMz/HrpEQ3lRqbcXMwo
YOOXKRyEa+kHrvkkUO2UJl6q2vQJIAgbPnxBRzO8QMvYZ2vrMklv8Fh4SAtn023PZnXLE+2Ey3HP
Wx4jb/BpUxgWDJkX+69Ffy3ibIlfYGFV7lbWt7oSHqc6xjHiP3FXbEMhTkqXzBL6yXH8Z8nPszJx
37kA0fRsVfcuVPlyjYaycGI/WHAZgqNtdlikqpaaDHFsho50gQXsp/qqdfkiN74qsy8enwuBFM9A
AC3VKMUGII8BSIupM68DCQZBx2wBMtQpEQ1CbPLNUC9T6EWqM8uCKp8UWOuszBViEBL7A01hW2O6
y4vp1jK5bJunpDHvgpoJsOrWWKI3rgK8VVOKcOVo9pti9ySlLYz2hWHxjM3jl9GCCAwWtV6og3vU
MKFbanCfDfP6TPUG9jAanv2qLfhVHX1rdhNLBA4FHKLuHozG0h3mfcrgBdUz6MplzpmGz/pcCmMb
d9y9dRo+KSGUkLxw9xNpOMg4X8nMnMMoz5he2XDGWc+AQEjWLy88C3ZEK0ikcl66/V0aoytG9XYo
/Zuupawn5I6ypntfNpup6Znon6ErYHEGAN8X+y4MngKZnO2aajtFfrEE5Mkqzi9W3Xw69DjOabm7
aigA74V4DeIbRU1xiFJcuq5r5XOq22ufaGdfyTZOWBJrB1tQOy+tnUBh52+BHN1YOzswApinTbmr
5eDFzUeNU4z1yI48zH4uYEKqWeWdfFLUjrxssDIjfPOVvkfF9mh5OjNWLayyvkon9mLgKhy1sNRX
k/JZO0+OtnPc4pPmEvRZe9Po6R3soqXTt3dmUp06wEd4a6niCrVzLvRnI+83Ee+qOm59bNrxNaMh
i9cPogCs405AVSzGp3xqCLBQfJQwejPhybxfEmg92CoBBkm5HxarVu4ZbBc+F28Uss9LmakKXHcg
SC91Mzyajvbkj+UtNIfXwnDTpaHyRrLMgR+f2gn40ITFrvbDYNvYzQD9p1ZPJphf7999gtN/4bBc
+Vac8f+d4JC6f5ldLOfXf/7HAT6XkbNNgfPGf8xVRD9OcJNRybZdnK5CY3vzY3YR2E7hoTCeGMw0
WD04eL+PLhSWuzZyL9WVhsM/av0jIoquz0f0nyvLMbbObXQYR1hNfTvifxJSWUkVCFUJYYVgOhQh
vT28JaxhjcC+G9geTrWyZUtzkWp7SRwb75/wKhk88PHe0Fd02wNJLt10XSjFzrGL27EfKKmwEiim
EtcUUE6heLmWU34B6tBGAR1wQ1D0muv1wgBMlicKWE089cg4of6ijMG9q+Gk8JXpOIT1g9XxX7Tt
bpWM1bbrCHsnvAujeDpg69hHrnWXqCTWtJiKyARxxPJH1Jwnp2pYYsNYahoW0pnwlHraRWOwDIf0
GLqzTe157D616sNEOFD6nH6fyBsUXLeqfjMRzskMPN+CuQznLHsxojPBdnCVda9T9swqtYzjRWpt
JbmqlNQIQiPBNh5RNZcGqZxlI5sUDoC8hG5yk1GTA0WONZOycqoDPFOiBpK9MPE2tJR5pxVH7S4l
H0xp87IP54dn+NnIt1RLPM2+TyfM5mKkV014Km1vWjAQSoAuqfbHaJiQewlSADX/1t8wd+oij01d
tMkiwyv6dhX5zaok7dNH5YlMGm/tfktH3isYgoXfKSiQQLjyvRKbm5hoQeuQQ8hZso3jpWzZQCuB
HJAq9YWc7NvCiNn818xJ+FCCbs76ErpTyTjwR6Jb/sntXGtn2kTo4Dq1dXSfqCq98Ul9N464dcXg
FVQ4DanPudquG9PcJNFzhThsmruUqOYUvcQCcA4NIHr6VdIz2k77Tn312SzWRriZxhPN2jxu+SYK
5KIshb1f4IjEOOsTNIl74zqEyY6z18Yn4tb3ToWpAvW1NjkXb7oYyii+tSz8ijORy+NGdSriSkjn
mBMCX+X1f57hhpX2rDcjspNc1njcWtnueBmcGcu8xHrvdOequP2iGmd2sL8r6zuXpRp+YgZLd2ta
4dbOpoNpUHUctdsu8beRI1aRDFdx/uHb7wrKvds1nsGtmHOJhtGwmtQrFwlWQXOTK9pjVw63KVJw
ModeKNkL55Y8ygs6QDg5YNM86ZZRTnEgJtAgvI/kzhrq1chryjVuJiZbUSOvs3ZbRaN1n9qYekyK
+SJ7K5j6HAjFXJXNwhjNR7dhTKZy5kT5mfAskdxbVUVZcy1mfnq+U/R4bwbzbOJ8Cr/Y9aJ6kQri
gBWuKjI4QWW/6dyxShQWXmkW73k67Xulu3PC5A6ZeWe2ydow9EOLKlFb8GMdEW+TcViAC3gUarW1
U9YxbZbuGvztUw8rT6+wpmrrrm1WIx7ZHmBSVEJy48VE7+uxjsDED3F1jSLjwNrkSzUx6SWcNSoH
ShuFL0KPxAIKJMORUtxY/MhFNRU8dnZVtdrw1Ka6VAEsJD/cJCM8/3JaRYxNhR2mEKnJp8XFXWLI
ftmbE4uRZPzMSv0Ghn5G4GrK1lhs0kf4SdrqX359ClMzNCwKtLsLZo6/X0We3vK3r/1fJyCqUf/0
FX5coLBn0PI0zIQGM9Afu0jjN8ENOLPB5nuVxMRPFyhXJ9cj45hho8r9RKdhTWlYRN4Zj/BcELX/
R6ENXf+zY4Jfdx7dCI4gKFr87Fr81n8W/oyC1uI+r59EIXe6f9XNL8ZIxYZOcE37yGbdySAiSA5Z
5uwB+49gYK80oVW7r1Jpjw4bIHfyNxF5PUftdoELecUv0KmfbbX6iJWKEkxnARNpGemDV5OybJpz
DlhmxoXX5qMDXwUUaV6Zp859q9PoUVcqkl5oHyAquE9EWHApEq2v1H3jJOtS3NcpyzTIDDkmoHBc
lcVz3+oLgOJeBLWkbsxdo7IRBfvHjmIh3btJeauriRGOSrnpPUz44MXpRhKttQyfYGl9hW2BiB4k
y0I+OHV5zuLuUIgXPXu1mi+N2V8aXHAWC0451J6qPYj6mip3E3UXUrki0sTpR1LNFu9127zD3drH
g/qIraFmV7BxdJLjMl5mTUvMY1fHz9ZQ7BqO6bjQYMB/scW7oe3JPF/bdOLPb9oX/sWGW4rjo40e
g5lCClLbDPC/k9ZswGKEqngXILutIgJb/daPZAfx0gsffnyBy1BZlPRgUEe/SKaXTrq07HLPGYeu
Cc4UxnpNeVdx/Rkl1LIelebL6B/tYtgGNS93y1yzjl/5hQtphhd8QvVFsBr62zC8C8a3ovGXdAlQ
ctHQREHUgBsXR8cHusszNi+2m5nGHwLZtT4lYYjC5Cl9tdaS8KIH7koSVlV1/dxm9lkDAEK48WwW
IDpUUpNVOFvEgYPbcuP0EYEdXvYQgNWTnF/7zfzub+cJQMyzgD1PBRBIUq5wI10CMXqlsOUWIf6J
yMOjw0hR6XMh4TxkqM1BYeiYnwMmQ0juBFe1fMi0m3RkufthMKcMeBstyCONri16/sDskKLWgaxy
z4DDrn0/ks8gwxE+Q4+5KknFcV4ouwCyZp2LZyVVzyIlHR131tJgjHIZp6h8W5ImvpsmazMREHDS
7BPA2DlhKeq09lqNxaEPP/vCONiBcZ+WZJkIA7x2aXZIVdbsUbOzwseoaJZu0LCsFg7TP9p4ia2d
WDczVDW5x5HUtBUQgbDBxkY9PAfVq0gKpPJ1SMkhGgxN6MAZArUVtoeJDDNQrebNwhh8LkqHfjaA
OdV0UU2T2L++GtX64iSkvhVr0xfKjdR4ovKHt+2tZBOqqHlafhepsCuV7sTbfG+2gquRpXoVrAmO
0DdWnSj08nyZn7lgWOslCJkNm2zzIuNP1YlvStuc9wE3AQ1hXXYxWmstazrHAh69hn8qcfw6U7mL
y+Tk6NWnmNpDlgc3w7wgDamb+QorYI0QvTQD5+IQGG2M5hXXEAX07oscXAowZrJwuDMngAZKhL7a
2cqld51mp6TTc+BnLIAT9YOj9qqmBQ/e7JLUpAR0PVp3QUPpWP7vDQL8fj0gLgFW00kH41X5nzfj
ry1c//Wf/3EvchmRkcRgT6v6t9vvx2DJL0UuEWYa/6a6jJx/SIPcfnOJioFH5xeLDhw3zeZeNDWN
fhVG038iDuraXydLVnMUwMxEF1VlMfjni3FQraKoxvIpFyR7fSQbix/volX2qcH+qWY3bELYhiJS
RNkmzunwcCSb5BTdmg+MywenmuQF1+6KW3xZlALysbkvHP8tMmV3VqpavsEq8UbRHeatEet5/pvF
Doch8anXEdBzTmnf5A5nl4+0yUd7hDtV8lGn8urQp+CJOQISY903/nGoO0D7fM7N8DEeaIFViu1k
AAVQqlczhW2mxtwMpRKuJo4bm2Mnno8fv1v75bRwtV0SPyu+5tGw6CVoRb16U+Kdi5InBRWpQE1q
Z1UJdclCZYpQmwKBkIj6pKFC+X2GZf2pmsRWQ6DSlXTRmRqoqIFcdLerIVEvKtvd2Shb+BCZP7k8
bP8lxeyTUAegoIQZig6tur92SfTVSKJ4jWwvPSVNb1JUtCiq9sWU3uHsiRdR0n2ysLxAD6NTROu/
dFOyUZrkjPP4qQ2rfTf2NyWvkKkptiqO/DiuKBfhSGaHQ0fHMVCUe7fgeO++ho1YJtQu5OAjXDb/
KtxexgVVX6oJwi81YBRLQjpwvBrKpz48lrG2SOqUxcg86xARDOtN1Kt0mGe7pHhLg4eM6zWNxMUO
OVuCJ1ePln7PJI8HQGb7sn+lf4ws+NdBuWZYPCmCWkQwONvBWKfsWO1wWmHcwBsFKJjvxQLcSVKH
od5d6WV2aYB+0z7k1S4ZELfbNdY7PSOeEFgObLEWdfM8cUHH9JHUAbRQKa8m15jNo8RK3JVdgVqd
1VtIIm1isx4BCzZUb1kEotWmL2XCcj4q1q4Ipb927H5n69ZzalmQNah9sPBgdGLAegWHnznbWpP3
XxpR6omWU3MSn40IbuSEMgJMuxTlXhnlWXTGVafqgwfJdAeEKPDCFLwFgNej0kp9Eev8uBdqhsnL
eRz89MlnXKdcAKh4EW8cCm424YDIoGjJ3VxL2ql8PyII1rEwb6eKKmVrJ31trYDiZw32rCfRWbfi
h4jj3ZXNAzLoyjLDz7QNL2ZVPlgYWW1h8vYCQeFvw8TY+Hz5tnuO+8dR2ceCasZCh1VSag+6A5+g
lGizKRM5/8+eNmQr2Cdj/Z46BYBpHOpGpN4lIWvyVmzLSC77miKbFLdN/RpYQXdNHC1dhg1qhe17
wqHyozdOed5fWp3OEtNRdo0brDMIFx2aKlnOfjskyNyJtakAgwCDkvsmpTnUSq2LqMvIS9VppKzD
JiwAucj2iXDEKi4R0HemDayN4+3ow/WXkXLVEjzCcmjvE6Dvjt1cRldeFKtYF7Y9A6jha4S8eAqk
29wenpok9zIqs/g39YktaIpZWHJMuFAiWtpLyApiRancT6Olvhl2+D2ooH/1/MidNOPGWHRZgGn/
5/yIykJZZfyXAfIvX+LHRSl0xkMGQtZzNom8Hwqs/psNjZpf1ZwD/PpPcTlkVoM7kNuQ6RGZ8E9e
VpiobLtcljFzmM7+Z0u0eRT9RYG158AdNk6uc3TgX5jUSheMtlHqj04J61wG7qelB7cdhk8fmyPt
Fsu4kjyqK//dbsZzlhHbz9yzEqRHo8KHWmdPxL4PLm13wC6mJfETeo5sf13lM3LKgt/baNmNW06v
DgsTT6m6W5fqvhptNk9QUivWQ4HyQhNXsNK1+Kqq0ZLv+NPoggctRz01tObE9plOBKFnm6Az1QvX
efHcFvqqCFIGxEJdBzy0nb6hOQpBUam72Au19IX1+12rOo9hhKl1yvJlJ4cDvWk5PG1rOARZl3qk
mde6E8arfqSXs2YVV47iixNa/akKQooe+EA2fDAdPqBUFFFTabNaAV6z1uZPsc3HWc6f6wjO2L7m
oz72wWsC82YLkppqHjgrHAwWB0Q3nxQFR0aKaUDjCGnBIPEpxTXP2aL7sGG6oaMSrF9XAthX/miS
XOs6f8HKfkUD8jFFLHThFPd+BzaKWiTKwya388hXverUr4Oe23ZcO437Uavs37CIbWoHppIakqSg
nr2rl1Uzei4tu0H+0ubtIeJXouXnUgNPNJPmgOqFzz8f9KMylNVMEm8WfpXAxTQLdV9pXfAElycm
rU4KqxkoZ1uS+zR7z9c/AWtqaF3xHay6vTupA6fo1aC/lMaW4bHz9ezeVQua6+pkI6HU4OPzp3uN
vCGEqKyle44/ftxDZUEUAhNCGVreAJ9FR1ZYTGlzO9bIGka09X2xGcWwyuLgphPNslXjQ6nInQkb
rqAub3IuVtrdRv1A0k2561ObAYM+ZPNBafVVmJanaq7HUvT6LsLpUVjtig3USWTBvkTblYzbJe1g
Kr91nHyaWa80P6cMif40mHZBCYhuU+HnzH2VTo32Nouco0wstHtt6WCtLLtv1RL9QhvKPcEBPB74
XuPQxLhZoFvLYRXbsLD/tUcusBEGEiFmeDN6HWoBx87fS3bH8S2XdB1+/rz1+q9f4/uZK37TsS3M
Hff8Mghjf5y5nKwslRhZOFYxNqiMDX9ElFVO6dmzRwESNGr+l3/u++JrZrEwRhGdgmRJDIpL4h9l
lMU8Bv108M7fPVBng+/OBIJp0rXxy4BiaT5KfX5vUhnbhG6/5kztl22l8pnNpFjU9JlymLAF0CJZ
Y7TlHeyXt9KvzJVBTJbWarPzfNOKtkVtfYUxYblltvUjkrRR3oUrGgSvSlBCYXOx7SeRjWOHFQxZ
e963Go6cRtNPWsRcUfD8ok38WGm8zjEbI2HH9qMfrKP4vizIrEaJ2PZGB3evdy5GhGgDDmWrZubF
TQGi0Sq8VN0ix5mAK8HiIF5IAUOeRVoNf4CaO8qND3nPZ031+xIURwkitz649kfQiO1oytSzixo0
S7DKFXcfDCfTDj7yluKNJuXlbUSwbBEWRtCuPCLFtG9Ayx0Ghz7LbggfzbjLj66bKVuysPj8C3Bg
Glj+Lrj4VZrs0wbfHn+i+jppq5nOYNlbTZte3RBMHhHr6msg+xwcWR6/pUUCHyVJqPtxKU1XphGL
rwm9OTa3cWVtranAe1jqO5B6H25QeHFk7Mz8XTCpZfiK5w5Nyb1Rm+t+ulh082RPpUo9QA5/Ak4j
ozS4ULEFrbuWRXmLs2cre8CiYK46TqkgNA693r+l1VeVyMZk0tkALvw4arDS7HbZFPFtPSrnYf5r
aIqSIIhFjKwPYjrVx2fb1+81A+0rYMD1rC4jXEYkN/fdbUI5Z1D694prbrA40Pk8HnibnOmrvjrl
tWvkrciBYxsNtgr1sXPcRTCzxU3nozUe+yxfyXA4pvT6FPiZTReXB2XoCWMzP2GbySpWdcn7fQaQ
uzOKvPgGJecryCBAghsKsc8GqOWpK8098x2hAUW5QNvSt/DTqkUkg7MPoYi1ipV9tLZYVZRIkc/Q
fIIv4QtGiE0+89Ejrbzjqti5RoiWBDWys4vjv/YwnVUaDFoQ7zFC8VhU5zfc3x+m91Fd5MlfDAR/
+Qo/nq+sN4TLNgOovv7twPyh8wjiVhZGLjpqNcv84ygVv1HDPp+VszlrzmTxDf1hIJhpV/zLoGVO
qNY/SoxyJv/pFP39t46iyTbFIYYl8FH/af/RsGdvY8t+0lzqNqHSMoazKA2Kz0RTj/Cmoc3rzMru
3p/9RRVGI71nT11gPZqS/Dzx+otGsom2u3ZwKVm4lVRcS7TD5QvjdyOTuY2ihg5LPE49XieJ58mP
kjfLiO4FXqgJT5Qzm6OG2SYlRPoSjD5qs8Iaj5VuBpuN78JJwmA5BNiQzEm5HWaCn9XSaRIdSpcp
U2EYT2mfJtkPwlwmPN66osqWsT3ctFZTgYUqe69ou8Azapxo4eAWZC+BQwTp8GBrw4AZTGLeQZmp
W/Wl9akqS2AitGFwzezhi4j7Tzt+7TTkd8u5UQIWmxnu6raYq48MLJZsX1c+gIp41O9GtqFL0mzP
1KWggbg3uSWW4bwcwh5ClshydsnksPk11VWoJT5bb3vyWos4halldzLU9zXFdaFUn/SsfrITPLHV
qLN1qpfYjZdKjy3AL1emXXuBrwGSyXf9QPWNDonWrLY+R88w30W6hGPVgPHHPGQ9d/RiS33cmRXX
QKxoT3SfUIaJ3wJGRQw1N9matvseuUTDVB0zdnzbWpc0pDPedDyLJy4NtLiqgcyfB+3e0G8d6PTu
oUx4K88LGjznLjVmts2fSfuiVbeMKItGQPbxD36MjohoNomcv3MsC72z0ucsKDSJ3oJCVSH9cIfo
65oHn9Su6ng7wEzTsrcW04lU4dBPl7LvMEbknjNWG+4P4s4LgeWlazcwsmg+LHdoqwtbPWtVuvmW
GWRJpIKOjDVERGqIs7CiHBYzQfAoc1YjWZZgVy/gu5+qhN8Q4iEo+RVX35eKMD+H7qoync9Y7XtP
n7pzlKtobfVyjMzdULEVirViERp850Uvd1Nsbw2slNkEjEqM1oOrmN4QRh9uVx7Y/6/VkbskBFR9
A3pRBIpXFTh0GJhUtg+GfA4y8KxZsTMVYzmzniDNrzXyT3mbzLZIatnkOc3qfYa61KAyNUN0Q9Tu
s+S5oKNC1ahRWeyshzShi7dX+cwigQb2FHlOalxNozjyy/trY5a4tLr2JJoX9EgAsBXmcRDXzBUp
2liORqawP4HntFLylk5rJEm0tApNLUJb6xplqaK1cc2sQytd0+nFUu1DQ5HLWYow06PQCM/sknMe
KasobY86ZFfY+IsCVS/VBBYde5cn6ipB9fN1mM4Kmx/9NWsBtCrXwfyqU20p/New288BoqyBEoGY
SHeOhbQ4hDjbkRqT4CEu3uoh34GWgQrTbEZkSZB1qxiZMjU0pohH0m+gJ6gFZtIsEDXxk/C6MFh2
ITACiaxeaOHg/UIQAUHU6r46yKOKr9zH/8fdeSxJbq1J+lXG7h406AMsehNaZ0RG6g0sJbQ60Hj6
/sDLrluih2O02RWNrEUVM1JU4Aj/3T9HLjWQTbme4CUgYIecOiCr5sirKquRjQ8Ji2Sj13ghtStM
uplouAxjpbQnS6Xnzi2GPFrDg4nlMsZ66WPB/M03W2607GL4ohmk/61YtH8t3jkv/2o3wDbw42v8
Z7tlkxUYq+lNZbf9BmkwzCmFxOdkbIL+Ywv+5NtYBQs2cWQXdoThUGj23W7LcQAMkqq7/Mug4p/F
jCw8gd/dWabd1ma3V6d7G4gKtvAfd1vZSRhlffrkOYBdQByQNFZZALW7sW4upVFezSqHfuzq4Zq7
SLNTCyVeWQHvYXCMbEZY2GGHey9ppayjVKxDOspsrz1jH7sza7dhzpKvmyJYytx6DBz51cYW4+J2
mwZyEUXqqlLrmyYr9gx5P0LNvGlUEpSlqqQrWWX3OlJDOtGtg6iFQGisW1DpAXKC0jvUWMSLsjFB
kcNKJzcb09blD/elEW4zh/5q8jROUoNxom8nzGGdjGfdb68gfNeDQxXWCO3We/dr65IMQO1r2Gic
2E2lo8o6XhYIGrRQeBf6udd6WhyLKD4kCVcTpq5KNN4Y9XBlgnRDOeTeg/2AzYgiM2BFWbiodGpm
POO9zmz4QOUA78/nSZbRfWNM8MhqJ/A3jjpmqFGhvrZDC1YQooJ1NzwlnIoNURwG11npo8U84iLp
RHS9YGmY8RFC8SyKzCsNJSd2wiOdX69Ss256vSIS2pjr0r8vEbt1D7mYfrNlEaXwn6txi7a8aEgb
Vqpy4Z4x1914a1njRyxfRGY+qJSAz6K+XdSZvwkzdOQ03oekuUkMAIx3o13bDI+OH53NPDtHUfKI
jYnLYbywhno9EgWpPe0h6/rnzmfY1Bj6OVTMY5WIXe/lkAH7rZ4Vy8LGpAE67moCx5Y4zxIymHYH
dzhpimencBcS/EOpjUSb6SPvk1ssBnNDyXddXssbvRhLSibZRJUuMuh7rT/bTh5HsHZqmXFJdtpt
1KqrhhtMqAdQjgl200E8psa6A3CIt2ajVmfu8LOUPohOUIXt0/lAwVCHbNRG4cLqzCW5cGA2dMuA
DG6tcaMZGPnGkpGBImctl7wsutdfRp6tuZd629T18Ub7LwqdcEVoLgrb2TQxMysucYKmsjp8TzD1
2Y27r6U2M2KgOj70LJPtg038wFjnqMqQXb7cxTTZUFMk2SYaxpGVBgjd9HYhDOZZo5sMt7iNU5zi
OeprGVNsZLXlVqu9XSS1nQi0PYnkqTbVPjU15Fa69Iqs/lQDcyWi8qUV0WMnGkx3yiFoipsy617L
gJhw3OCf4xibZNo+qEpiux5mnUw4Nxx6QUXV/t3vvEmoaMv0iRh4q6fJ+9/eyI7N2+dP4hZL7a+v
8E3cgraBvKVDyJnmCf/ZIhC3MFJPtWj/nsojOf21Rah/ONzHpqE8izbRZm7R3zYJlbIVfRp+sN0w
hXD5Yv9JLMeZID0/eLpR2DS+eazsOiLcn1e27zzdih6ZcWt6t6VJSWTGtPCk5sqnGqmvMT7kZdRy
/7IU2hQ9CyQnSzEAhLGFRJmVJ6cI6muhM7KPDCO+aTtSZ6aRl2sT2NZBgYfJeo7aQY+1T2hOT9ei
dzsmZ4F3bzoFSlWkuIjG1U1ZiJeeVjGCMNNoTWjvQRCfY9O9GSqTUb2HHTrReh7ZuuK+FwK3z0fs
RcqA6OJ5Baz7LnhJ8DPMCPfhkVZ7gN41R+vGgZKKvtxcJElcHCaFXDSDml58VQF5DjWQfad2EL/l
dWxze4l7ydgOHrmTWaaB3BR5ra0q2QAFJZ26tXWFxaKH4w0OjKCJZ4DkcBou2DSoadhwB8h9UdN6
0N3BEieQh0igtvIt7sk3OR4jhrItm8dRZyihKqq6VkWr3lQampRmc3vtqyyYGQGn69Qzg3mdTd1M
bBsLu/CydZMX+FDF5LRNEpW6ADg4YY9+NBDtVfqkQbWq8iXVof0qb/jmbC94S0sbUleucnfAbkD9
U0GRolYRc2JXmoCsf5ImlIMziBMQvfRk5HWy94rhMXSUatZmejHXVGpfUhvfNPN+sD6N2yUYCWmM
CY1uWOjVQK2nlfnYs7B88SO9RORR1pXr5QeueHJZa+kt91F1W/t0ccUWpEQnHTZxmLM4Z/FGtxNi
LcaAY1lmOKuMsOfGbe8wdYa0pyj1rlfGd4tNG0bH2RFpv4hC78IJZ9ME2O9zAQTP43fb0tSWEB26
Pcs5+AiagrKCyky6wkw+wfg5iKJZjWSfvALstJvlYGYDuMxDT/F6Xo7cFM38zN/UpaXrde5O24Ua
SwsTCh0Uahd6a8dv2pnWKlSGWN17D/tjYzZCXXdO/sWXT6cDseJ1MmCZUNV8g7woQcia0VEQfpSd
lm7rBmNkW4Q5ICyc61RhvRY9YWktLJmSNb42PEydWAXdEUYkKEEvGXbVdfQRqf5Fz3LQuym1D4EM
QBoSMV7QU44nMrLM7koZgPoUDJ4A1ujuWzis3PA8fe0L+mJbC+3UEjWUWDvkbGKrX7IAgCjaYqtZ
0oD8BCZHtaLo7Dh8l5HRtMfUjvot8F4qvzW/ndm9f3DzdNlKL7yQBu/XVqntWThQNiRnhFRLP7lf
MX8nhT8XZbA2yZkdRsM+1njSCkSbhd6w97kdxBBV+F9eZe9io/oEGGQszQE9JxBeetvGErdIHwfb
XhrD00Bh1LzX+5B2dcdY2mH2GQQAG2Skf/Rm6u/Lvqm3Iq6n8LwBIzvKj0VZP7GukS/PQOBxssnm
deKeXPpTOLLE915uHpIYqdduKuKxDWDbjDkT2bXKf0H8xFfZsVcOA64fHJy9+djg+1yW0JtBtGjB
bZaO6fp33j2xRqMnYi9j62TD+tvdc0acNX79fjL0pyr48wt8u19Rv0wVyLThOao5Qe7/kjMNtki0
d0rFBPv2j/crdlWdQT0OOjrZEba/2ztBQDHFx2lm4/Pm/vKPbljaZBr/cfPkW7cmBj8d1oKvhG/9
ez+3y+lOM7XwUfQRnv8EA3eoOP6jPUBn8PyhfioDeC6j1pV0u9vGQedARmxlXNRmvWf+uCYVCPY1
fUlFu/e15x5bWkhjb1tVi751cTIhQJjpItTztWHyUKjVB8dS+m+6jckIWfGYPOvdvGC0zLOx7wj6
WKI/FSWDF6onSc8v2Ypw5ejbSHsY+EyB7FfNNLgmXesqFIQJfeNYFRkW/VZJqa7oQdc5SfNmleEu
A2TlVdpFA2jfYkDP7XJpgNpsrHijuK+JZOMYUuVBSycFdLyRlXaAJY28iXtlDqST6vasPfrkduH8
e+NSH/Jb2WirtCbIkvjVfggh3MlCMwhRGGesgW8RYien32VPrtyB0RP32RtDnmOtjc+grqfeQovF
J14UFlz7oV2ZhnfWjaCb61L5arVkkzoBJWBd+xFR9whXqmMKI/HE9ZM3y50AsOO+NZpt5osnqbmX
xLHmeQ2qXrZnrPFU7SjRmw9xtLAKWkKxbxNRA/D9xK3emRcdCbYqyzAFVBNzpl7bEHxmnOe2jW9h
8q6KjWOm2NN7byETZV6z8gVjvaoia16bDXbl9igtYxMU1dKgn5Pew20TZBfb4ywTD6Dy62BFrc9D
F3fqzHIJ0flRdBnDYevoI3wnXWMlR9DTk+ylof/U7C2JXSh4lwpp4MArKVSoMXaoNlci3TVu4A6u
B4srSucR/EEUuw1cagpkffFc9U6v9Y82t179AY+bk8j7kreElTMbVOwSGq3ZyBurTEje/NaLnK3D
jKFmj0kIws3f60jd52f28xr3y8d/W+MYxzCtYQn5EzzznwsCGhJTZxZXHPTT+JtLwDcNCXMwQDvm
NiQ/J/betzWOW8X/R+YTY9MvSxyCFCsm5c6M9jAd/bjEMZ7/d+aTI4W+bKf8Ujglmawp05QRbsIs
+dlVBsfzKfc0JOWt2jZ0FIa4RMS5sG+wlxN5V1Y9oSlJeEojRKVNaSpJrIo6xHVJJ0LolDdVrWPn
IcwFbz96rixG1o61klNGaySsNejW3i2qO0y+2tQucoiIdQ1pveiJeZVduu2IfVWdsVL0cpERaq8U
/Ziq6Za6Kn8W+NXGD42HOEV49ZNNa2GLaaeesNraA7pddYrcxnF624XDLRvHzq3kmygTfPsJJR6u
+1p63cUgvBZUFgPn+tmqyq1fKJ+aRoASbB9Hv61m8nxbJadzZqLXJIFCaWj9sagGXHyueODyQEsW
3h6VOF3ROps0TZ8KtyeC51xTVmHP0u91DUnBtoEkWDPHvLHNEs2qWpbaVvGvQEUXYRHcRmG3yEn0
CRimAh1oDKpNQuqvr5ggl+PFQNl32vGYM6cZS0SG4D6JhyW21nmHZ9dj+fUNKDvle5y9lzXnS7KG
DEo2PdnDGkODYqt7m0yiY1g02MW7IHhzqYxIiy9BgexooQR+VC3HbposSxKOHmxS4HgjTp1gLKn8
YMElZx6Yj6FgWByBLUtwlmVYQ5HyMt1dmIBE0whQCx14AK//rHznaElOJq05Z9rp3Jen0b5PK3yb
8NWKttvJNLzzVQmO2N1nQTvL2fB6JdlYwbMqCOQA+dGjs5WDOu0+faJFRI8WJkhCq6OBhhxDsTXH
Z+ClSblJFGrE8mQTxyfIFPejli71PHoVJkjsnIZpzsQtnm8et2VWPedRODcj/WGEYCiZARnIY2ZI
0CoGY0fTaAJ+GVgzOeXRfkciW5lIYn0IXVopz1HcboHSbaZbgN8Hy6FkAFm8uT11DfACskGuy2ji
Cr3FDI6igkcLk0YT6CvBDJEKHgRNrHMhUNysUOeB6M+Sv2xRPLIzae45c5JL5x768RiSosj1zyqF
y51Wa76h+4SeQoxnytMosqcIp5xDsMs2eFfj5IrG/qlSzX2Z9OyUmBK0O+q/ZzLb5+27lVxHHTx8
eEmbdR5/6Aw6RWLyOL745rmrUO7kraaF+7A7IqkemoD5nlz1/bPtEEBOFp1TrVuRLq0OirRGhKa7
jlQzp72guqtYeLxZK4iVY31FLZ/iSPMoRiF27qv0PaCXsi+At1Ikwp4sUGElU7Eq6/c1YHO/ceZZ
gsc/6eeZdYl6/pfmXWQnNLBDY7CTYcOLpUpX1rigJQNnf47sqas3GJ0YGJWHwHjxuu3YU+QnHls6
95DeIor2sk7nCkp9atC9AmvjLAN4ixY2ontzuG4TGoQmFT5d6850ba9H/ix3jwHX40Zx92F5n/jm
nFJGNyWb7N+NXn1wexTN4Gi5UDa8Dg5PvOjjZCVoi6dDWrOe1PDTUtcuUV7WYm4Zz2VwrwzvpB2w
0sSzkgZxpSXoF76hbuyycKPlpGa59XouRC/pr2UVrtyC1HVWrDSyYGZy7qhIjUhDCz5YumJu6LSM
VneWuKSWP+s1bpDNs4lFWTPvO8j/RvmVmBS0vZDpaikWyMhEwAzOkDLTyaB+n9Tvrc3dfnzN27vS
YtakrmO5a4oXPyKjW8G0gOjUPuvZQ4MbShcAPvHNpRoLCuRElH7LvKjG1RIGCPN47o+3crz0xhGl
aTbyLAjsQ2YSz/jZbKaW2YLjjEuDjlK+a4SCqR5pNUa5zJU5HZX9c0yZt2NTECOeBcApe3iMrUdP
u7Tc3Glwb6l26aNt5IDRH96Knuk/zTu6EkO/eKvlCY7gjIzkwgKfzIfDZa4VZ54GH0N+Y8ATLMwr
Z0UglSS0Afrjnp0NDt1JyChqBlgyuRT9I/M3kF3+zOCmSTjfl08DOYum26ntyWVw6MpT62GbeeW4
RWnEZ0qDi1m+9s5bp34lOnXvgzcrol0uUSjAqpFPXij2ilkIb0IcS6cioTiOiAfCEeW1PCTZvLO+
3BIoPdF0Tr3sbhJMWO/zfCUffV2gbZDBLx8q+t5LhUkPeNS7VAXVQHFw8zAaq9HdB/rRV4KFTe1X
ou2tDNmeRCM8fajyYmn6dAGBpxRfMZI4JHwF1kgCy0sYa7QFI/IIAr7FVHHG5XNR3KvO65g9dc6T
J5/sUWdcGr0bnH899dYTb5V3SQKX2fCdpvEGCNcmu9NoHYU82eDyR1BoGtpMCKYh00GxPlCUJ4h/
tvq58QWl7O48rd0Z5+Fzbn5W4tQnn7I+Ot2jmZyMEmS+olPxKua9eV+5Jo04GpS8l6hygad6IRwq
rMMQcGaRx/mhM7eCN1ms8vm7c0jXgK4FO1ojPxsqfTT616P4gWZVonYO1pNhK22TpdZYJ20J6p//
tdFheWl4HE5J+Bh6KBTxwMI3gJswuQ+VMy0DMdBVh7jMtiMJ2yTnjuY483xIN6WmbQNKrWIGuTWT
jpJe5qxlJSyz8YHA78FQmHUb2jYvlVU7NvkszT7kNHNCkiFGbi5qhlEpH1kVYh8wpBJ5d/UYWmHe
pUYheMgZZulNdrQYbtGucQQHv0gCbTsCHYpCe0VNwdJ0W9QbHiQmYwXwvE4al4AVf2CW1r/qHe3G
Ln3Ncf4AznVTW88BU7aG0irB1E1j+iax+xZM4/LkXkUjSZjRKYzMC2Z2HrM7PPS41/JFlGBkYLbn
VvXB07UEqnLKg5ncF9MYsJ4GggGTwTCVH7xD95KJYeYOq4QJomfW24aJIrDOr5IJo16Ey4yJozGN
HjNmkBazSDtwKXoT64QZpdJ4L/U0tETWA7E7DTLHaaTpTMNNxWHM2fWRx1ddXgcmoH023oFGUgkp
AtIIi8sYu49ma9IzPAa3nNtoQsC/vEz66lJqLJmNOr1Vyrc8C/aJMxxl91w22qeAI2EEKpCI0pa/
OWQctYXL0dSIAL5muiv8351te1plfr4j/fLh3+5IKEAAyv49S/8+1k8qQ+cIipnuVy4O8FxuH6pG
Iz3J/slsVuVNHfzXv3C8WczGVVXXJ4Hon4YyfvQGT/qVxR3N4oKmCpuL3E8qUN9qaUlDyKMTTeWh
tJbQImLUHEcSA9sW9Kdc827xAO9cKMmoQWM5cxJIXnq1sl3t1ohaokikLdI45AzYeq+1rtykNKGR
cyp3YxwdR7M5yUreW1SncGZvPtqACl8Yq7PWNpej1M+dz1hDJQWVh/2ClrNTBQi3ocrL7btsg2EO
pTqiy7mloT7EKYfnkxBY7NUWcwH/yafaegyKaxiVXxMdlyoWBISo6GZkiAv6xj130dgxocZy6o0z
o1OdqLfcWd/7PN20evusoJ2PZmc+uyxZc7AXd26FYyWJSSOmwt56DRI5TdkLD071vKuDlyYwjl3W
6Jw/aJ6zrNal9sQyfSqM6yVl07S7FRmNA1lReV9t4tXKUulVGB+eXUnYQnJb0U1Ui+HdQaaS9ljT
AmrloCbp3+4QnE9RacTsdQFhrih5psmo3+VRtm86YS5KA9Em7fSVJQcc1h1LoKYRoWP7nRqlgVcc
7A4bTV0sq6Bb1rq3CHNoopUBbyiMq9vITldhoYGZw9TTVGsambj9DOuBvW/d1TEM1DZRbxxqjjoy
LJ7LGDZKKPAjtmYjjUsXC/fovycGM2wZ3JGBrua1VE6Vpd5TqvhVxfmu4Gcp4+xqBkm7iMYQpIKh
ifnYcXThDArUqxiJ6XRE49vBQUHHK0RQdYmnWSyEg1uw98dXhxSJ02nHslf3Y6CeFA1ACpWeCkdj
MUK8M1zvfTCYHXec2QadKhwY6bO287dOzZGpdvobwd+Wg+bk5yu9YniTgNHjGtebnMhTTMnCnnc6
PVo6JwquVcrKDu0lRwCs2yWGMpsxWOcwPOyLHigMdsyZo7Sv6kC/leEDrAgMLpGBgH1rD0oxp2Eq
OtO/fuuPzbuTx2+6Sb9RJ5Nb+DlvQ9rUE3JhG+A0823jPrS490f5uQflXlfm02+rVKHAT9xGRoU4
i5GHEJD+dhF+TZrMb75fh//XV/hrHdb/YNE08TO56lR+a7LS/aXHa38QINewQdkgVPjMKOXfhtkY
pNDb+YcvSWWyPaW//1qJCWrogln35IaygcFQTfHP5tkGq/qPkjxymCnQzuFWsl38rFdVRqxURqdd
VV31V55brMwORpEorpkZcMb1iyfWO2tm5uka+vCjAxeEBsTFFOkwxXAqov6O39+HALciujklrVaZ
YTdglEIDCjtxK+C13PjpsucpCkN5IFVwH0BnDwmq1tXBVRJWH3Qj3CHQpA/1MBlscBXSFT+RAYt5
rOpQnDx0b5JY+cBjT6v4OqwUWlPSbfsn7gspzEnjRe2Lnaii1dCpq7Httn4ENAXtFhbGkg4WiDCE
X7uIK1+7DlsQJ+JGV5pl4WDFDEcCeyK5lEl30g0JNauHQZatMBwsupizIs11HM6kfW0wtc5sA8+r
XeL17yeL9cjc3hadN+fuBk495z4CWH6Y08wdrf3UaNbI3/gh9cHAFeDDry6C/trYfveMxjBeRO7y
kpOFi/coUPTIeLCUqr1YzkrVU8gveGdQxQpOTA1TRqxIN0mQHAcgFJ3Rb2r6+nylo+dU2Y7cRAJD
wNAvsc6a+1xVN6Zj3xkZvJtYzlEgnsLph6t3G7fDlu1MmFnIb1/+qN3HY/fgC3H1XYC0IWTafELU
hiawWmPC1rrMGXIXqmJaXe2aVrYs57LtOXe5AhHaC81zP2Lflt7kHRw32KTWCswB+ER7tXPWjehX
kiSZ2WvziOoGkGPqwW9oh4/zyZS1h1q/M8zyUNXtc+Q2W0dmX0VenZosf/Rd5S0kHq/HJnNujrmW
dmd1xC8E7P8FNcKMV3SJfJTaszHXNrlGV1cWXOKxfR4AyZFM3xtps9KhyuQZh/GOTi+LuP/Yz1PF
fKw9dqws4g6RCNrcFXXTVuZF1v19MVKlV8obJR3eA9q/cjMrl26s7E0zuWghaDZqHgBckqizuDjH
FDSuiKcA/YFJiTCn9HuYdODDIpMfhWzIh9vRKY/a6mA2/TVspLUMbBqOtAjkGu/vm7BrzvY0NLZ7
mhh8kQIZ02JvJSRkmIgeFgz1mAvGcKngPzfSdqMV9NY6tYLfNVchYNN1VCEHk2DaOGkjF7/tIv/n
kVNQXQ6Dg9V0moH+/SJfv8bdr4ftn1/hu8P2VOMD+vN/Rqvfhq5keSeO5L/hWtM49K9FfoLuc9xm
GecXnLYT3ffbYduGZjlF8cjiCSDE/ywCrf8agcZXS8iFl1Mdx/p5gVeTru8A4T4pnRNdBHhCpKUS
xt6qm1wRO6rKqULOfEd7Y3yQRucU1Ob92Ml8U8INN+Y28wwGhwIBrS3qVrvawdjfqFo7nXZ9ar8D
0EQ5VgHHa/CmDh4AjWgzJM6hTAhSSNRcuzq5Um4DTuda6m2wIZDlwIbHjWiTUc+NK+mxcrN9Wlrz
jhTIjFKCba0N8G3FARIO1vZgzTgyndmUmsiMwbBeN0CJnb2gqqsIC2If6W3IxSCI0htBr2TBXjEr
6vQFhQTYCfUcnrTPpUzIWLUgTNAsrUiu+7o7Cz2rOQRpAh5ne3KqybuPaOrk9apP/YfO6S+eVTwn
o7wqloruEFoPhXSPsYs0pfN8I7RQ8AubHls+1lTTPzk85lQuh5cmwsqoWqsw7AkHYp7xVE58FKv4
kOmx1SyGsjkmbX3vlRWhciQhEd52FsPxmMoXhbMkdzby2r2+MDr1beiYNirMq5P40ljGrjTspzid
lMnBCJe56ZwVWx6xD6G4GTKHykeDj5eWG+n0O4fCUXSjRK7rvoeY6Y7rwinvqJDfSc9ZCVAvQjEu
YRU+aFN5kNROIfkGzP3EUZimxMV4KSu+S7JUN5EWFgs9HK9ABR9Cpi+lj4jUFK229NIA1obZHkhL
BJtYte6UOrwDvmvMxyAEy6tuq8LG+JzAdQGqZSBFywZXpU7VzJwwIGgvbMeSopzCA+FocdYeaKlJ
zOxDa7N+oSrQB2OAgZhyvuyQgE6nd+NqMBXw7yLak7O65nkVzAqn2nswmdeV6ln4DUJEVjDCZh3c
ZJ53MjuU+y7w1SVVBGcO2hzJRzpmnYT7IXErGq/kxSsda1syy8uEZPZCfP6cR+ZKivah10lsA5h/
skbnMYfC3Qf1XcoHIZmkL75nezvoHERGY3mfDlCKNWQ3qCyAqpyWdlMzwN5sKCvFod3NV3uD40j8
lAzsJkME4JsWWTmn2WhZpO4RQCPlFTwXUeAAH4sT/FTW5HLjdrqKta7i0BZ4H21bKJilucKNTtTJ
33oETcukyblexzNlA6H4+4N9XocfP8cGf32Bb0s+Nccwgil4QmXhCvHtXG/8gZQDc5SySPwyHKq/
LfnGHwY0YNZ19gqck+o0Of5rydf/wGAjpogDzlfBUfwfxQYJ6/x0pueLI5FNHyZj8Ck+ONlwvvOo
gkd1gkYpn4NYZ4YRdNpHIJjjFgjkqgHArbU7Yv5e1HTvYUgXo5U76kmtwnIDEcG7i7kvgQ5CmHCX
CbYhckE8V3stqqJ0EyFeeMeKI111IuBWl9SKKM7CtbnalzgCxSVp1eDC4GGcu9K3AE4x81Aqk8Wv
FE/cbKrnCGhuPy8AwG3DUEcjGKchRFUla8u1wTWCM5wraenivuSMs0qm1JMXKNXKasr8rvHlNCkk
M6QGjrbOSnEf0ks3i2yUoDyjP0Nj7KxGpOr4GOg0mVa9NVFeAPbVHRb1gXBUEVvVNk275qi209qC
5EIT9cRRx9nh1IS6e56+Y64O9tGzUPnNWIyPvCOelTo9MIrWd3XEdUCJU6ISqbGVg872lFbhoxF6
M9sLH+nnugCmv03y9GVIcndNuZe689sMWmGJGshhfuiQbqOG18oNtacj2fC2OeWySyvSVSpxicZt
nNrCI2qXWIOZ95nQotbgFfJ9ZQfcSaSnUo3LjY9y2Tg5hiS6uG0Z7R1ZcmpyyBAveuyTAKDyXdIH
lAOrVcVgRLZ7Usm7IqTreN5qtpItS9vA00OB7cys/XathoVNRF76DHxD88Eah2wrWquhGEt0q6E1
4L0DxYyD8SWoqwt/KYzf2/LspJirGLM/mWxUbjJQHufWAZ0r5A/H5vcKMnPZ/szqsB62H//1L06h
PNpTn5KO3jAlnf72FLrKZf1/zvzymvw/X+WvZUn9A1Icr0tBhUFFxXfNksgGHDRhPGhQICag67dl
Sf3DZimDuAOjXBAz5r9v6xJ/piFeoE9o8NIFKsY/WpiMyYb/k9jAD4DVgxIranf1nxNWGWE8Ebnl
reX3hO8YK48n2l1mOeMHOsnrmg7G155ux9Q4eiQq43WLy4HCdOwzt6P/kRePrR0th+4hAdVKDQS6
plMDfWAQ4tDOeKycJw3cZjzOA/8tLr8K51P91LKVpj402PX3irepdMiu8jNXr3m31pmyecl6pNGC
WezCohnQ1/OlxtRD07+U7Mbz+5mAbdnHEGSdq5N81vqnSmp2oFSWCOeQzV1c+BkzMzguu3CaDmNl
q0A+WFRThckUV2wXQLvzVzATRH5nItxzP2+as9FR53sbDksRLUfnAfaKOo7zXHnyq3fDOExEWvNr
cNqdMGlo3McZ9NjkdSTsRdcD9iASXSPHo2KpMnu16ge7SVdppMMGEoxepggm80nvnXZExQXJWuZz
q7cXjdcuWnFXlXDkqKTO6S6Ki7c0jdZSTALlonbedAaMcIRmLaLDIJ5H91WtV2nC4jiRcqN6Zqz8
ezOCYgsBQ8q9537W1SkhSBPHWAYo7E5NGr/ZRAxzq6nXzFhoyXFs+0MHxLwKNu3GiKJl8iUYZ5EF
A6k+YH1Boce1s/L4rvxgZ4U3XHKleiCUCe3CSo/hsImafVtv3mUMTXR749kneDkT0LBcq83Wr4H8
zNzmox9u3Y7xeCFnUfJU1TegOYAKifSYuhoOiYNREAUC85G/Rs2FPFTa3rji4jrNrCg2MRpMVK17
stQkfNUNgzwTizsnZGODlGURlPD5+VBgmJ1S74MpABx3kX4a1ZuCkcZzNjaVlqQvmD3Pw/Qlb54K
3kaTNUJzrnnQLEYL9uwrpejgT5pgXzTvuX8/4Pks/HLW0wXSNdcgPbuYJ7KuW4Y3oSlYWx884XIN
etfFXe4/k7Cdmepbam6whVBr9hKPn2n+lBLMd83riFFoitKK7LU1rzhckG9izqJ4vuLmZiR3Ec2l
uTHqfWS+tuldEq0wiEfGJcLWJOedB4hVfwBjWBoH3wJQNNw44zmND6Sah2Elu4Xn7dgzDXuPMcMM
D6mycutVfChK5HF91fDwptfW306ZeHFoeGcDVjWHdzOl+uBDNM9Ft8vDreZ9lBu9OqEDeVPfMuUr
y16/GmJZNxvFeULCC05ZvqSW1YI2QLKU0PJ9QhYuKm4tmH19gC7lr5qPpMZBZUwNp+oSfNHM13q+
rtesI3sBjssfTmqvLiv7wevwpjTr9gHA7FwPuXotEiO41R5Eec6tTWbd6fY6EOeshw4gdgokxvK+
Hu7gfEC4n+snOz6G+ptt3YS5tnCGAzqj2n0EYLn6Sv2tT9wceTn6Um5s0kgMlvXvVJZjEfo/ayy/
fvw3IR3dBqQGW9s0K/1uZ9MwtlNQqLLlqQwpzf+YPmEaAeBAXWfrmjR4BpffdjZ0dI0x/rTtsRU5
RI//WS4Ml/ovWxsVJwxVgaIzRkDB+fHMjSZL/aBlXS3dHkn61IM9csW3O50kWJo0oIjUl0LDi147
zXOXlZyKHAMBJVV9lIDx3hu5nVZVNC5bQ74qQxftFN9wl4HL/dUMo2BtBKmykEpMlTo1tRinpGLP
DYzGzLiCGoRE4gTzqvVWTQc3QkzGUKSfldtiiIKmyAqiV8a6kYgmMeUjHIBxKEQEooraUB7qSd3v
mrBcOmGKxTNq7iN870s9qbuV5fv4m/BhitIf6Avtow3OzHRZ+CN1OiVOU1lZ/83defXIbaxb9BfR
YCimx9uBnSfnF2JGgZksZrJ+/V3U9dWRZBwDetUBjGPYntZMT7PqC3uv/eICWNo0Iqs+lUXVnsMs
fLOwM58hzcl1N7Ihy/Qas34nx33iWtONbo9VUOZS2+BDyqJ1Ey3RfHy2ULj1ivGNfQSeiuTDy/2D
ldgnXSIY9EficJ0Jow5ik4e+9sJNVeN4xflmrJt4nj+GpL1H0DmAK0O/3kTD1yiKU+RwyHC8xiSA
3uBQmOUD1sGrUWbt1i5z48Fpc2uXOJyPQpAxqcRsHhg6LUZi6pMEJR5ilei20LVwC75q3CI5tgOj
beioBKkrxRLo6BipvwN1rfYxS+utkHj8XIXTIcsMpGYySw56EvPLmAd+W5l0d7YprWM8kUAP7l4w
uXK8o4oa40nH/nCfDiqCwxCxzBujgQlBiI4xBPfQ47M6ZYWoyaDkbeMBeKD5sSGJ852ELYo/0Kjb
SR+dF7M0wmmdLGsG01Uqot1ZFhDpsov4s4fCpvjWlCOJYPf+r+X41bt8z34pxB3716//Ph+AwWax
1VvSSlmr/TgfYARgLqp4x7JgIPznuDL/Qg8hlrkvMwsQ0j/g2TjjOKL4V9TgnqDG/z0bjscf/3MZ
jqnHAeNqMGAlg36ZjPw4H6hZFNiNMF/6oSBCQEp4xp4/lPE9naL3EqG6funlmN9ZPFt7FVLO4Dkj
bXgjVUIYTA1hBU1fnUJWrNveXY+1f5hJP9+yEyMFu7e0zeA5q1rMA+JJE/FYgbM09thKz9R0wAMO
lj08aGRwyVQ8zX1VYGUMIYLceYND8O9YjRhyYhaB9J8YyiL7mj3q11G1eZCGBJVWfOZh2M/HNIQK
64WkrYuOwg8JmJfNz6OmEXRnv9lq8NjF+J8bhZi+ZFRrCyvdVrWRIQjGamey1uQ9T9ZweL/6hXgd
GOAHftiwsB88Yrv9CfH7ZLE2N/wwKbZ4YZapyLcJSZ0k4YNnOXLfORPByIASocFowyeAahANMvdb
jKv8xO5mRsprfIbEgHyMo85YAw9iWaWzpALiIhEhx45GqTy/tkodHQwDDWlIKCdPhP0ETgmFOXTE
TWvQeNiVSb2cM6buG4OlYYP0udPl9ZgZr0R+Qhsm19zHJOob5zFv9lJlgTkYa08QIwT5gHsZeM18
ow32jU5AYBIbyUrjYGsz9TVH/oKKnqTo0RQgcHgPWAqePVFuB4EnIM/SQ580hyiPsByMmyYjJk4b
QQ4QVFnlBwf3VUPcal5KBHnjqjGiczOMZ1sWWJYwPedDgc5EvpPvsNXr9pOnvCtRhDur1d/r2d0p
oOUh9tbQrrZR0V/lhnsJDURmqmiPzNaQnd76CtX3oI27WaggVtpm1swDENhN23C6xhOdgHvL1uzZ
yqwLS5h83ZnZRWOIrki9CBokHYYrbqdY+8h1hIGisok3NHIDbsTCgROxTSkJZEqn2h4nm/9Cay4i
jQNS72aKSS8B2nnpv61DumUzwnDEV1utkfLUzaq/quHhtrs/+Wyl9MKc7LoW4whmVZxz/13adoXF
sf2SffnleP3nS/ynGqRww+cPl834PzPjd1kFpxqnLms1TkqbE/27Awi6iwOszWBci9TBYwLy9/RV
JwVULJ4d4AIs8EzBMu53EAHWMl79GRHArYKsxORspbD8FREwhKjTUoGEWKLbDzWbCaIo7CBk37Ad
jcjYiHpqAjdC6WRbLNH8OH3z8wSshCzfi8ImyZbgCFEsWi7NRUhJdz4cK0rg9agziCD6sFjHoTjH
npaeCksH5m5+xDW4skaz4RJnswJm6MDP5CbaTkuqcYhdkGaSE0m2LNRKFWEHQAJGqtcY3rRj9ajr
4bMeJXu0efDzYY8B//chvdVOeTV3Ub8P+cM3biOigwpjaqsZGTDkq3Dex4NL/w4NuLxXUV4SWdlW
wSiHeE+3MO6i2eToZvaI+W/edI2rr20Up7eZh9247znqZZpUz/hT8Kq3LQUm9LWtFlvWg2Ym2gaP
cQwfaqi3jk4riL7UPeX1aO2cIUHtnGrpOWsKogyqmr7cIiMV1LK1aWSP0QXr/9GuCeTWk3k4p432
KAiCMVqc14y+sx0jmhetEEvAC1AsPXUyOsgUIW41Y+uYyDmd2sFisCC1q0qg3PXE5K+7ykguTtrU
m6ljoe+gCC9Yu1GpEpDaxU26TasYvsrgGMHEpUeQ8ax2Rm2TjaerG9fDYhImVKKhexPb0ZtB97DW
9QYIqYvLKUxOkWIEK/zHprZgD5j1Q1oyU0nk/DYq/zEzndtimJg6mcaN0c1PkxreJRCDlZ05IbfL
rLGn7DnKcwZmyGwCvJm3JLHEq1EVj8DurvOKjLDC57PRDPnXwbZeq0YQAdHcOab7BeXgpmrdT1rK
H1+PocVYG0heK78YRRyTeofmYDTD7C5p0Yp3LhMPaph5FU8Iv8NSuZsGo8eOyTg7ToEIO+x5CFZG
jCsf0pg66XmPpltgX2kx44cja7+c6x0HvHC35jg6W0/jU2ZW5k1hpvO2RO63QwMd77TO94MZLvbt
0hhKpt22fppnx9zDkcouTQNcwC9VcYA9OK7hRuRHWSTpwY9q68FBdhiEYents7j3v4auyB+5etoP
T4beBxRUwgirTm+/Ys8F3Oktav66C3dNzrzeFyLZOCoqmCZkxJlC8CENWwt3YGrJuikZR0qd/Yqh
ys9dBuFPLtzVrpCEljfJJwlqZ45lfJRtWh9zIyXrsCUVUvrxHKAIIM62mPV1aZUIj3opjqYyXyax
0H2yOt9W9LIrnS0liL2xj4G1EarToTzc/tH3DBWb5XKkM/phgk3b/d/vmf8pqvy9e29+vWf+8RLf
7xkuBar3BQj2c0A0+g2m2HToIGqYkS+ii+8XDRUfNcWyzIN7jObi+0WzJI863IXIqJm5CzLUfuee
QQfy6zWDEsMStC6onv/viv2xiqeD7kZjyJ5EKvUHierlGLUWfqOqoJ7ZiqzAUioqV/XrBa/qEi6Z
IIVwM6UBvMhtQnuh5dWNXu/iLA4PfhGmOwf0Xk1+YoTjD8rLbW5zitmDhvtxngjycybtyJyletCX
qhBRYHbss2QgH4VH1Jks+WBNpr+38nS+avqQ+E4kV24AthSWIfGNRzJ+q0eI/Rrmohk6hw9N9Iyq
OXuNTPaOO84dnIahZ12PMd4b09Llq6YRsFGms3ozbFEe6t5xTq5MBoKmKrQJCrvb3q1699Ipwob1
EgNorzwcGZ3EhFMBxjIMmhOrIl2MKs9ewf4DEjVp5nURZvLarWvjpm1cMrLzyTx5vZy2kT8wazVD
BtT5kOAYzGBhVa4B6NApcwhttdo5iSJwlFHBtSxGzluv8P2triOR+ZMfSIwCbIoWuwDtLOSIf3sg
l8JPEke0/NX98lT+83W+N9cEOkClcKjo/16x/139ib+wNdDV8thRdtFCf38qTR49uOc8sMsU0ePv
f3gqwZuhDlgsEaSss4j/nacSQdmvj+Xyo1s86Wh4WcIvcKwfH8thIglgqJoXJUkB1GutegwZFfuN
DfRnRANeZOPZS5y3yvK7bUmKE7k0Q78xnfqhjGmz+GTj6rOQUBFAcJCDftQd7p7KGG+GGEluXPUF
jc4AfCrap4q4ziHeoeSCy+dua0+eNSShrXIueuIfu7kORNVAuUvXhlZcart+9oW76xOiV6C9DeD4
JnA60QA0I7UejKE/znG1U5k4cSN+TPpww7b+rs7Eg49zkAEhSaAcskOxd0Ou4VJ8Dvua8VV5zmuP
zXLvfq6Kbsny/gTPrt6FabgRKrmfISkUsWg3wO2GjaV51309F8fY99QGQxu5xuzTg8aiZxxTI8iK
8kEZ2rZEVX1M8+RrPwxrv2yf4n68VRpGjh7FU0qO6jExsO+VnsAZ5RBl3FXtYzrmITa9+R3uuna0
TB0HfMfmIzMwYWaAjArdYXWP9yHTg1qtHbmLWvkQehJITmYQLyf6NEg9/6q3Y+i0nU2CkDu8Gnr4
BG7+youqT84kv7BZPXuNc0k8n9xe1aH9TIudGlS89UnjWiVjOXEO6pjRfNGBufPx7qeVZ60Gu70l
I4ctfsiIxcm8rYGQNV+NOqEgYzGUQSRd0nwBKxHLh5fPEMfRnT8aCY7S7K4GrAIrTTT82jrLPrhy
enGncjeFw1sasWma8ywg9JgNRtx9CieyDad2C84IWsZswEqpP0Qd3cC2J24wZA5NpmCNsrjSYo3w
rRCXgGBTZhnntq+hAvfNMwvmS1ub13rlv4e8wUDwyxdVeoeorr1VnRPOlCWXpmvf6iF+G/v5OJJG
60uZrcy8IOJv2EJsXNqE+oI99AlwwI4B/jFvemwybXqKyZ/u8KzVwClXoyCWF+zhJlGMg9k66Htp
trdmnQNez2Ee4nebcsDvsIeLGlY6k23ZPasZ0IlRzlcmLnkos3g/c9agyWBhNDSqO8Bm5nau8mYb
1fqSpGVa0IuUsUwT0k0ipv4K8bB+EvrIUnZoh8AOtTLoermPJjL+hN8aAbXgl9E1sS368pXgj2Cq
jV1cWNOmxQTHoGY4j15/YyOwK7FyGjWiukg7RjpWyaia3edC9gQW5b4qsUIzGx8j9lZWmH5yZlbL
unbTZqOLs38YQcE0T2bYEEswfrJCObASnHNSUfnP5jkl/DKlF2waPdz3c5bfiZD9caLp1uNsjQW6
4iJnVFxIkb9JcCliY+caJUJmVoRUIv3/yuZLe5WtNZNBEFna3ZwAhzH12wgPzCb0saQUVvhHD4kh
NTEthfknWOu4xr8WmKf3d9yM0S832T9f4ftNRoUoKBZ/Li7RkBGP5OkABhfwPFmB/19ccsFRd1JB
eswWEA0vwrO/pxjWX8jKCBxBXmGCnl8SN35jiGG4CNV+HmIstyK7rGUkwqjF4+f+8RoTHbPrelRv
o0nqwZBMLJjSkVGb7k93rj7RC9boJWfIDw956VsHM7WjR0zoX0akwkgHPGM4O04/7sIGh3VnWY9x
YxH8lsxkb1ZDuemSIgxCK85Oc50RwtrLWT017NAg6WrlspSflXWZas/ZpRKUAKVscTFMlCNGXXXX
CbCrO8uhMp2TbFoDabO4F7gGjTruXzsQoPvYQkPBCLfo7+JlmbPObC3aC5llX/mB1cnsWG0lVUV6
+iyIBI3mmbFDkst3IQEpdWnM7Lkb1TaLR+1uQDtGPz3FzeNIlXHy6PUfR1mb27HDAKj76bwy5pgl
dNnlaN/SsNwQc9o/a6HdsqEaml2KE4yMX+uz78wfetbDIcVDkrK+eS8N7hNkG0LbkVxcXc1zyTpe
j8DzpVK78aVt4vESH22XXUfpWKFKUKAMY9Vs3bnzdoulcuPk3q3TcUQYYWQFXhEuUtqZ/bpGsJVV
dmmz0QCmIsvIEvWqPL19a0efVT6vgy0srp9VBQp3VnQHrWLak2hh9kmLneoh04dhZeUORnQtql5g
iyxsiyFJPux20jNo22l/cYaKXIwsiSZo6WkZDqtsmiIkGYNmg/pFK9c570zhqpORtx68wSq0x4D0
djtQheGgexjq/GzX/XgnCT45kN1mHBWDrDdrNJujaSJQM4UqbueqKb50Sum8m2OHx6LlTHON92IZ
RlT58FQLPngpeSMWJk5YQV3ATAcBoFy0gNGiCszISkbmESXbdtEMll384bgzMgSmK2rRFYItFOtu
0RoacVg+9HreBcTFuKv0mygRWbSP2ROlIkUw84FO5cyt0DEmbT6TprkoHPVedy+Wg7R5qOP0Yi1K
SG/RRPaLOjJbdJLym2RSVoOxCRcdZcm6pYfNThTnn60k4Nyz0BB8s8IRE/dvXcT/YF5J3n85dBED
/PICfx+6Fns2l9EwB+yiF1gykr7bNRgg2A4uCezOi0n6+7lL+7DkgyytO2mwpK7S1Xy3axDFuIBl
Oa3tBSX1W8Nj61uk+U/DY4zRNmknOBKZ5/D3P5+7ft67Ptf5s6+yEIGXnh8Q+78wF7LWfCZ4lmYz
3ReR85J03aO5yMuFm2pHo5RvhT8iPS+M9yHvT3Bgngu06WMrnwyPO7+cOuJByThQWrfXQ3Q8dslI
L7GsrfZN4951t9OievcX+bsCFTIvinhwGSxK0Mhbi1o+daJrIdPrwtA3w6Knz3LQ+2HnWLsKsT31
3QIuse/rNstOReqfojK1AvgtFKul/RUMtlop5PvmouMvEPRHvckTm2Wf2OhxDDNK8KYs0OyYHmfx
BISLOyDHJgAi89BgG5C5yYonCYgDt8gaSx5a132IF6eBwHJgSjzXzCdIKvJYMKUh1FQMCgZGBRqs
ZjMkPXQpPAxtzZOKqYHcU7liHRik2B1MbA+zkT152CAsOZ1qbBEKNGGFTcIpqPFcnUBv8qp2/uKl
0OrxaLrVnlEP8ZN2GmRJfKndCg5PTvwFJozIbS5UsjcZveA2m2B9Nzg28HodyW26rR115Qh+izg7
stHEE4fXI/JBz064P0aXSA3cINBRXzTcIZM1PCbYSaaUblHgH+m9CRGWvjPwlcwusZy9CPC6XziU
b7OqEusQJ4oq4Tkt1hQ0vWtrMatkUKpWNf6VpHOfIgdDC/GZOFvk64TTxR+SJwi+QeuSnrRYYZhJ
XwHNWNQj2GRm/DJ52+7AguFvrIxA4qjRGucm6fvnabHaGH71VjeYb8oQcDpunLkaAzA4d7lFiCFu
HbcKT9Zi3ynZYLj4eWZ9BL+iJ7uQxYSVgmUK1S7E6YDlEKkCniB9lKcyiR9Jyz3zeYJ1032Z+4aZ
Pm4if26OIe4iS2dZiNsoMfyDwn1kuoRc4UbywQ9h3cpg7EKRTfTA0ofWQWEdB8hwLlMSjx3ftU2G
RWuI+ZR35qNy9Pki8yTmk2jf+pH4hPFk46XpnVkZaaDzWzxRVyzTqi8INx7b0Kh2roH6uTamTV8Y
z04BVgXyWVvjKCzUTOxwfGWiS59ac9MP+VbV40nW+lVXda+M1VkzNmB3NO+WpJqbxkyuKjWdbMSy
8JRmPnUxjN85Ml8RG59HU33xJm3rd3m+jSPsrk66Tz0FHi6uD7k+XmVdvmU8c113Rnujl0jc4jhF
vxalc1ZCBXHP1ZDjoXTg9TSNB/aZNMYd2Yc7LSTtF7JVwBYfK4yCzlJ2ZbHRZc78nednz1zw69Rp
+AmKyQf/HqO0pI/aVySdXJk5L4sJyQ5KQzBETPN6W5piYP9gQIDuqtswibJNiKlsr0ZCFKOwu3Tx
2O77qKsOc5EfDaXPm6KJWJrrAqBYPdO16qlodmpuQDA7hUsw5JwC7gqX2OjWlLtSenOwiMG25MXW
+xZvw34UY/hq1BF+24hdg7SmOiiMCdennWond2qe3KEuN1mFk2noLDDZ7SLVVVRJegnN2pXhGpvQ
QRt00kUyowiskt/RPGCK8goillIP/lAfARpKdMhUSeLPNz1etvXckcYENu7CYFGH/Oy5R+WCBOt7
9doRC+c1dgd90wbAY8T9s8E7d9XoPtkxs8u0FhDmhbWKtWsYam5dr/KutKRPT71ej5cYQAU/vUYl
5NQmGRQodDH3lwqVRUQa5fUSX81btnXMYkYnOhFWVKT6nbIMAGLplDFSYZnwJ08odY9WDk2gb7Ix
QAz/b7XFIXovo3/UFv94ge+1BVtnb1kLOAJ7vmA2+J/agtG/g4rH8X7wgep/sSAwl3UBfZ0QNFw/
7qWFYO/AIgGTP2ohYsh+p6WD/vJrS8cPvnB+BTkqrOZNipgfW7qIb1kZVfqUJrUDgzBbW0N8sIvm
PE0QKYxinwDk6lzGM8go2NGxmO6CKtQe53h+HCSIliQRnwk+3+rsYlaxfRkWg7t7L3wU20b5GXVF
YLckfMns2jTfdO6ErGPx0E37zDGu/SpJNizJHlOqXeAob9pCiGvyK3Z3j5JZ08T54wFPXzVSP9ms
TDfkwsYruN2Pk97ckAZ5qcx056Jj02MfIDBnq6Y95L1Dnnd+iAx/2yP3bZr4g+Ptecz7u5bdq2T8
z2CyuLU081j31s61jfuWJ7wY03PemHvpdmwHkl2UPmRNsrfBj9CDBRTpSNyRfxd2hrnSPc1QFSPn
rEIZOHr7SWuXYI8MsK36PFpsCtJSQjRPdtQp6zw1b6aeGNWafKg2M/ku3cPolLiAUOyRsFXTYkaR
fZaWPAm/31fsxqFUbXp/xtVtbaosfBei/goy+Zl/Nm6ygcxglEJKhPF6CpH/lGaxtuLX2asRJhtB
KmAcMmcWgcA6uG7H6bkv7FejJE+X+Zkb+ckus5tX1Q8a9nAgZRV8RctoAXL5RX6VhuOFzjzcFU6u
LTj7vSm0JED37DI8qz+TdAK9L5yC1MRoStOkF2ywh+k9c6f70HOib/L/eZKkJJrrNFJ35kRoXG8i
LGAaMPXJna568HRjPDO1Hj+KKDtZgMlXhdardZgzh0b7n3hQ9FLd+JILta3d8A3j5ikzmhPt1XUz
+7uoQuM+gtdZd1b9jrwVxAMRiWNW9ucmc/x7Rsn+jYh97aQIGWONCmqmxAIL760iMs8AVtgMA2Gi
Ds4Oq9TgnYE4mMNx53XEmhnxwzgmNzrQ9hKbpVl723j56k72h5YBehpXa6EfeG+2Si+fOjG/k7wA
/sw5h/V13kSbTP+AnrP2NXHd8L7xlPD07Cz9ZcI1h4bhjMn6Lg2Lo1nk107knpoGP1wIxiUv9zYO
3RQOcgL4xZvHQ2OEV5PLh6MogiwEM5SAE2ptc58VC5zZPghL7FIIOT6DDA0koIX3YZoRwI1IPOq9
Q3vOuHnPIGfF7mTtDheN2Bzgk1umDPD8i62fRucqtS+Qw0noZKyYQLKR5bZnfoLYeCuq+abUIGD2
V6bLOzjLwBrstWZF285qH7uGLGHcZMSTbnpRXhtQC6ZsmbeQDqRn+9h8k76+BoUUTEJgfsYMMCZn
dv5HpMHXUUhIUAIdm5Q281NBDFzoDbsxI70Ch50xkhwTy13mdEGkxn0PAbJu0fkB+a+Y2mjpqJNM
c2021rORCjCGNtjPISR63usfCXd4bO3sVdP7TWHVd8Vi2a2cPTc0qKf+K0bacVUX3UfdJ69efTcl
2o2epR9pSBYZUqIH2SaPDG1XlpRyx9juq5sOlyoPn6Hl3cRmvWsWZnbrrlt9F/M5M+qaoD9jWxoq
SI10V40FP3B70MlZnrvhpq6QUQLI68Npm8TDucPIUnjqKNEd1n56SZwcqqb10JU9tXf8EUbRJpn6
V2i0O5f0A9ixJ8fyIKcPw1b6+XHSeMzzBbeWSZPvoniYivRaWe26StSbHjevaawf7Gi8icviKZ37
TVcrejbZaMiZ3SsvMbM/esDLbBMJAXZZAaMHTvS/lQPHhIzcXycN//j679UAdzB6HUFKDEXBT9UA
IH7dNGCfMXz6Fjv6t3xgsePxBdzSpgd6D4nbf/QD2PuWhDTyb0AWcYUzq/idgsBcnH0/z3gpCFhV
uqbF//O/XwsCSRGt++oxGdFguU0PmrNI3P4ksHmiHev6gJv9FFV4xWC6nC0whrEWf3T1vLYtzEVx
lLN5aqu15mdnp3HuUssABab8CFR0HzPRKkNUPalaGdFVYt42Lp6xomcbmkQXPolXg67fNQVBXL14
16ApOBMZNe3I0tgYHsuQQd88HNsONxXhhLL3A6cF/1qanxv0tXYTvcOvC5zM2kYtHqioB78eRuZX
MwThmmTuPkubI9ObE5k4xxZ2SohiCRVc8mSl03Gs1QdygG3UzLuqMU/IPch7/JobC6851dZOZ77I
0TjOqrhzyuhRyvJq7NpDk+nXU8MlG2onqcgniJ1T4iIW626JkgVja220sj72iXGZmhgQtNg2/sBb
CBPXhEZseDWrLcB0ZFtBcoleoKGd3UWcrFL/KCTLqRqDQOW0H0Pc3zTCefcm79xWOtvCNmhnn2TE
vgeScxrGhbcweOk2Tol1zHqicJTHkV+6AbmoUCzrR4wQmzDLLnRNe9A2t5kmt50wj01Torbyps99
Mhtr00uAFbCPIj4REEZZPJSTe9fE7hdfhLc9JkKoT3f9kN31jQaogxx6N13sFt1p6uqzQJsYWla2
dt1xY1tsQns/3FuNCyoImnRWNYciZaThrGytP6k2esjbimwThsNWVJ8tZW+7Wjuinnrw+2wxXxdX
Scbus5xemDCtNSHPFnHYeVNxMQC2ze0kXk2ld1W6FHJTXT21U82UPaVTncubQcwBw7PFEaa9OqN7
0063k2oPLus7N4ufIzP52pnyC7y4R3eyj7nKN17mr3jsyK+xtnh3z1lYnDDK783G284KCxxL6nQo
klXCNWeTHGQwZCeAEzukgzC8SA6JRxlHDTa4dTC54yuxQM610asrAnmpQNp+pczmqu679dB8LR1m
I6DYGz++zt1kN7Eyx5TiEfcdafsqGT6FCni5oXmHPK1OcT4HQzQcjWg+hai8gQVmK1ZX+4nfpzcC
Z2VP2UbqGmngdYdXs8zrc+tbq5bRk6GqZwvGqocALadx1dSNgXKgarwrY/RfknHaSyk2rtPeETKR
0dTK3bKEoTBT6gB/ivgk7hrIqjoIbLRv2CHZB8gi+grj6OI52l3i4d+L+hE0hyPjq2JcQJ/pxki8
8sJAtv+zO06XubC7TIeJcraWme5/F6md3nMyrH+9Y/7xAt/vGAeeJr0hE2ifKctPHSfCx58YFd8l
auYiyWaMjRldGOIHp8mSpOYZiy2OeDFduOhifuuKMf+xRlxgdljIsaU7KN6cX8bZfBYapxqGJ0DJ
2wGLUzE7b1mk34foK8kG9oNMvKSoAGix5iDyqlPddp+HJgNGrIGH6eRuKCoR2OV836tEboVThmvP
I8cwwywHMhfjbGUezWj+hIHkapAG5t1hRLQlcWwXiUGobI83rB+6Iz3jDWOcea1SrAC6V0R71Yen
BlbGKUe1czQrRA+GUSCj6CF3+fFnpJhB5iZAibNX3GNBmxc7YCvbzOhfYkdc6TkZChkWN3xzjV6i
QPWOdsvTwmg8BtVp1v47vpCNksbFS15carY6G7YOBZ7yu40KzTetx8sXF8cOAwEUoBtnRAiELWym
gpulBkA4JX2l3A8hlHJR0p50R+DWMGk6fCj4Qib/ofM1/qhp7U36Tk4lceD3C4a8c4hAiXD0KX3l
2PzcGe2P7pCCFekXZyoJOBkhtZXRPT77G+GBksNdNkOIryqCckosdh0KE1okYsV8AGRz2IrrKmaA
xxYBF/LQeDfICl+YBKYBwRWmDhDJyTcZ1Rb7U/19KkV0I1u3DzTxYEvzepmFpSmrvMQFcVp5iPRG
fq7aeVbxPSuXTdx1Z1d1TyUTSSbC0ylV+TIXY+hg+dYlJnkb6y/hvWHmEeUgh0XwyDjNTjJ2n6Qc
kCnnaHgqu+rVHmtnzRYIdUpPP2tdVVFVrP2IXq4qAWRrpn0Rs3PrsbVQkjreafrXIR5vrTJrrj2P
IV156BWbTul37A2ac5K2AVjRnHA0hQYDcqgH111Fl24ExFoV+jovwwttCVFD7tYqQY9GENyqeY0g
2UHF0x9Lp90XTrNkWSLT0q41D1l/RHdCXGBpPixqLcew94NAB8kHE9wTIP8uuS4zK9smWe3uqkG/
6+l626X7Xdpg2DbYseiMazrklE6Z1cxJ0jlndNAJnTTWKyYlYAJ6UPv9hBnb/NZ2q/yUpOojXBpy
tbTm6LvuFL16kcYvxtK8J3TxI938nz0vpPQDDYPx9Nuu799O7wvVSfmP0xtdxs8v8PfpjecPRSLU
HxvjHyIQCvS/54XmXzb6SfCfNBAM037wCXJEo29kLMgITxiA3X60NZNmA3B0mRnCGHJxV/yWmJEz
+qcOYUGbYqZxuUVsBpqkg/2iAhnrIlVDYj3iV3DzY5qFs0MIHQEbrlw7eWONF7N0O/E4h/P84Ccx
OzxWUu6HRigku5tRjs9DYXv7uklGuSUteDeZ8N9TGc/3mia1bUps1Vr3NA6naeE8l5DUMzPFz0eD
NKzdOG/32dCaO2OgzpHIRfb0cxu/IjQrkdEb+JkHWhFSbcp4PFqKJkIj9WrlCixzfRuKo0itIiDI
fOX6U1COy0mZiGCcy2t3rHJIxp1YdSaSudCB3sGCyLm0haoOI/6INec21ElkxitNERqlcL6szdH2
V6QU2lB8CMMV0nU/5UYT3pUYYjapQQJILCM0l1nGpeXMeR9UE3z/Dhn5fpIhc4HEmo9xCCsjb0d5
G46eu9VtDT0Xv+6CP0Ca2KL9/LojapIivaXXSrBD3rfOHN3zDXf7aupJMrFtEJ3ROL/2Orw+ZXkL
C2ieL1reIIn2O3+XzXWdrxBALuIKjJOgeKaXsqy8e4el+tbsmULmacHEyLIJSGvCmvxeG+b83EKM
ILsnuakGORzjplvqwwpe8yCcFcprbd9MaBWbJOyv/S6raC4m0a/ZLA7HSeZiZsloZrfTSLgI2RbE
SlKvG0Z123uMf8wsl2y1qnjQnwklIxolwouBuCTTwE/ECdEWgW033ngfWzCV7ysx5vYfBlf4iR6k
MbkHz7Nwg/71/Pl4z7/8WDz+9HV/HzvIyGAecO4I+Ovf9GV/nzriL9xqGB4IaYeq8A1y8L1mxDZH
+YoAQsch9+1ffVdA6Pwzvj02Khakhd+qGKk+lzPlZwWEy/FmUtQyAkH68YuAurSrCk/Y/JwbZ+aL
Kvpf7s5rOZLt2q6/orjvSaU3Cl09pC2PQsH3SwYaQKf3Pr9eI/scNQ95LilRjwwEGQQbKJTJ3Huv
teYc0xVM+qG+Kh1M3aW5StdzsC6Y1HLBl+O7gdAQKQZvDceWgVr8Tt08lJjOPNxZcuyPFjofY99C
61EcSXJ5QHO+qekhi89JfUnBAcE7N12CXWU5qNVTBCtzeMWmZU+CR5StfMDiTERVnQay5M2zD6G9
N3b086py1xRe9s56IEPWaR8iw8V4ll4Xcde2r9KICtgf54DyKZ6DBcJYeYS0O/Vfrb7bfoOX0Z4l
RJajDL8LajoBW9OauMV0W7pPs3HKz2XmCJHb4rRv2m/a2Byw1dnSMdIeYqYa7fCSwk0ej9302HYW
2AavBmKGTMOPxx+r6Wfycbj/WO3RbhyitBzpJTnXx/hutj9mT/ZPweN31aF1ktndk3nN7Yvo0zz2
qA3PL5JHmp3NcWQfuoJDZ8Mh0D0gmyIYL8OnaV8Lp3OyHZJe27SJeLjvHdPmxLNb7eYc2U1gXDQv
8ipnuq38yQ/6KyU/+2K6zRd/yrg3H4Ood0Ea3kExdwaPqbz7+p0pta3t8pfkW3XoH7RTv6M76tXe
aFs8Cd4hUA4cUyXC5BEhP7aufq+29qQfWZvTRzpXiOa654kY3UBASG+LBJcdZc/iLUB/i9SApf5H
/Si8FrfqEu2UU0bxi8fSviOGiCbMo/o8XLDw3uR3WGrtFZwzf9Hg12/tZ/42Po6P8nt71Z/nx261
573qqM/8wPhYvvWfVNVaaEuQ6re/lr+1V4FYrMfoyEMNF/XdfJY9872/Iqx57i71tb4mIJQ+mxs/
Bj51JQZMHu7r3Wz6Vac5Lf1l8zE5a8OPmTCQefzKrbeFafZMP4wDL5gcs/ZTERITKfXvU0I6DbVB
3QRy7zbxpwwGyoNesV6ir2jc6XzrKF59YDFmYj0e0kvp1U/aFdmceWvPKItO6gek+zEYjsaDGIQX
CJRvBDqZdy/Rnkizwibm0HR0e94R63aWjv0uOre77Kmt3PjH+EP/QCNhR26zo2URlOfUax0Ag4EU
WE67q87pw7ird6ujOZlfBsIez/YpvWhBelt8qABn+Q3dd3vM7ZMVmL5wGPwiSO+ac3Kge3XtT7LH
SMEhKOpAZponefEOaYVnHbr94BIPseeQcTB9kuaC8m4ItKO24x30ir18Uo+EhvnpYfaEs3Bu9rLb
BtORdpFPMtxeOwyuFgxuzuuDru0ZfrZDP+Jt13zHV3Mq9p2/8MimXweWazpwO6+RS/6nJznbbxKc
92z6y44kqEDY6UF/im7lfvR7V7MNN/bM3eTWO9VtvdXp9rJNhN4xP0+72CNYICAhx8XYx80k8D7l
RyIf3NwTdzpf4inlP7pvBQbvYhHEfvGk7HJ38bYvsIu8Hxa3rGqLPvkMjriL3PK8vVqJd0g7bM+f
GFCXL58labuP31rubdGdA5DpP//z1Dqlp/rvpls42YHLldsW3T/PQvYrt/LDo+nr/rAH43CfP0Vu
5Wq8clKq7XWXHXL/w7RFV/Uz1yFb79tyWtzRo03JF5+VI9rg2nbCfuGVhvbL7GX76RXPo0Nlzlft
kDzjDK6yfThBeaH/tovuluOyS/yMF0T4mxPtqz0eSH/Yaa7uGSf1QlSFp9/pd/EFddbO2seH5UW/
ybfSRW+8BygedF55ajzgUW7hyzxlRmY+PgKHviV3o8vn5uReHcSHPBj91e+8+Q4dyi4NQq/1dS+9
x/zpFCdpu7r449Nd+CCc8TqcVL/whVP4pF8+63PpmX56yfZawEXE5dE9YFe7X+zET/gxxXnTbRLJ
Hc5sQbgngtElgs/Jgn43OrVd3kdcB4zEv6HfmF6WABTxPtmpAWKgMxTLU87ommvCdLGH24oDNtbO
HIK9bMvjtuO9JZfISYLiicYE/5u9zovu0vNwnHi/a35ecRY/PGUBROVdwW+y7LtGkDxWj9ztfuSq
gX4YXeEDdQgfA2kV3PyKpzlSsFy3BVcJJh8C0b4+jsfsaX5ZX+ajxYdVeslrpNiL274Pp4gFdI+v
+C7m+tE8KQAEdiFZ1u+5sgeu+3qHYKw89l6zVwLUeVfB++LqsF9WT3TrixJEQXXmtGjT1LiJvuGE
++0Lng4fgfak8xC8hQcuR24ESEE3HNqe+JJ+a3kqbEsX08YN8pSzFFR70W93WIf83C/95lDwv8dd
FmSH7ICmz4W/5qxc61s7lsutYE3I/N7hH3zhnjit87Brduk5vOQBlvkT9Gm/94X9HHD5ueu5PXDh
XuioIAnnRq4Pxd30vf0Sv2OP3OXngrtAOLCqOnkQuew+jszbOzggRx3dR9O9k7zqrT68oyn6Mq/6
npflKQ5NWa8PAKvtDI/PkRclBPCAPS6iu/gg74oPDE02CcZO5YD03PW77Q6WPJ13eH4iHy7AyMQr
QBpVnXNf9qLdfELs7pVu7m+XDw/phw9aYH5Uj0KQXY3gI3fF83CRToZPJ8LB/hKMzgf0xEeJd8cK
tmUt229LnsyyIgQSz906oPt0mH3vlZt4p3EUAHZkC14VdGdDtNM7rms+QsWJd9im7tuzuK1v7vY1
O18ZC1USIBZkSTZ4wgML0uql3ngGq+bz/3FbhPvZJg+ZvwL3+Abbytdd2IB+5MV+xnJUuNsFyrLG
opI7nQdyJAid3Mnc1ZMOBi9Bd3tbtTt+i0aURww7b5l+SrjuRNYSyCqHkKdoOYIXHfBv7rdnjwzC
b/eyQ3qVK+2k7QTDqYjkRm4pikkn8oZg3q8nzW8ctgc+ILJb3THouXxaB1Gtr7ojN8bwxNXGhye6
xZUT354zYpA+9Mc1qE7bu6kckqtxYPlwgTl7w4ka7sBxKqh4H7iROZEVbvYg8/zqY81H3HrqvglU
Dgv53brbFmdQjw7poa8Gr+LSc/0ufnKmwoofEi4kNtkHxro/6pGznvko+hSEvCglceuHLDC8ZIQT
Vku2pr9MBldpmX4UOGrVoEG5QiQi+XoNxoBr5Ue4oya/Zq7NjAITPtkYGmMzD5UvGBdEwgrSzNOa
BVEbEO2QmYkXY9rIyn3HDa1zEO/tLrLFi5Ef6R74ILzYNEfNqcsTahdj2EUQaXtCO32ld5XlvjC/
lbgnxOVWyE+N/G5cG87Sqxw5C+xDH5W+Q2PSVMhyG/2Q0STwoOoUNS8W1GvVLc3/D7Rs8FVd3ouv
7n/+94/5fyBBxqWPX+5//e233W/fR1+Vi7n8b77xfsJf74evdrl9dUPOr/JAv//k/+s//o6QfVzq
r//8j/fPIindpOvhBfR/rPM2uizRx9ZWMcmgKijU/lmdeGJk96dB9p9+/9eQQVVk8HY0lJgwECP/
q02l4LgVYcQCp9ry5rcG1q+CcYO/bGNlCNymQtT9L8k8wBUiCRgybEJ3VVM2UOD/eWOuv1WCvKe/
vVG/f//fkGddq6Tsu//8Dx707ytG/pSIQh/pPDwrwDP8+x941/kYzkK8CE/jtJxwEameQJB3NCcn
FaUJmg23RXmCmdHps/dI4mDXc+pAnyKjUxnRqzCuJUwAGnLYIejCPqoCbuNSLS0iPehxKIhGopE4
TmQwEnKYoV3grnJeQiaDrtbV8TRNpn6OtfgUIqdZ9CrAq+sZ6syle55lTvsGzXZEOAZinJWeVo04
x4oIDgztNSucEOlOiRIdwWKAI2ufU+SaTOqSJSdcHtkHKDjf0khmRQwkxsueCQaTUxpIJGnBgtpJ
MvUdIqJFMkHel3fKwN3V6NdiiK+5ROUhvloCB2KmH4r2GSJMEhAo5fBDqahl6Q6ZwqntOj+aJUgw
JdkziTd1+wypU4/kaUD6lGwaKJBgnkEErIQ4akYk1Rvpo4VoakU8FSF5tZefeqpNWYWadiduWqt4
U10xa+S3NyWW3JFqFpsKq5tJInOf6P2Njz98UIlYQxFuVQdcc7SeZ/A5q2lmXkf7u9364AUNcSPt
dktC/U2j3EieBoJRq3BwI0txOnyuK231kvY64/OdWkyHticY06ABL9KIV2nIt4nlqdT7MA2ZB0Di
6tgzx+YcTu2+VToq2q2/n9LoZ0B8qmuJuLJS3iuc5Vdzup8YDyCVeBO3eYFFLa4xQIgU7VxvE4Vw
my3U25RBHohP0CjMR8O2qpHwR7N5I6LArxhQGAwqCC64r7fJhbnNMGQNXV0Ghtseq/y+LKyAlt7X
usrPRD66iIMQ7+sARgXFaQrtZR4nv+yy+wouT0afQYiTu1y0zgrUWpxxoyPHmxF2SnmOdYS3E5t5
vgGEM33eI/HYtTKjtUq1/LKIZbjGIkWNVNK5hGLA9D1rr0syPc1kyHqmoryW0uuUqSkrvUhPQ1SQ
k6+fwpDfUoH2SoL0jT9LsnNUGrT5quQcLiQqL5P2tGTZK8D1PVkMk13IzVuFPjGflmBOq4cOlnCi
sNlRsoMuu0MAOnoVcC949d+WJpGdcUZMQpSCF2fjYcBfoETFQY85ls9j7s5tS31c4TAu2r2JPZz3
fnzt2/gVuptjbi2aBVSsNlfXpBwjOGG5xXxLZlBCj7jS8xcJ3UO/CSAslBDNJono0Eak9JoLtBJy
nuwstBOIJd0MLcWAJJXq20dxCYoYsUWUIruwNgHGsEkx0uREO/bQJalGSkXvsyoeszo8NWg4BrQc
zH6+12g7lE3ksaD20H8y6dB/rOhA0k0Pgi5E/CkQQSkyoRhpNulIhIZkQksyGPIZkR1RHmji0JoI
8T0WOaI79WOFEkWtw+OEMqUsl7sZRaVghYSNF2gXqpjeCiTKrEtuBf6PWOY+JFMuBnWb4Odo17uZ
1x7pOyqjipiW8KQxny3bYBy+KWQD4wM4zBCpldzgz6ROASFuFUxIaPKO3j/EtY7LPIHLrK+Hf+th
kWGyQG+pnsi+SLr8Z5vw8b0Y8uTPu/jfPcCvXZjMoM2PqynYUzXrr6N+xkhwYLaBDzMh4kTpEP/a
hTFFohdj1M8kB/YZW+PvbVuUZujSMJkhX8NOjO3tX4K7/4Y1+5u+LYMXwO4kF6DnQHnwd2qytc3U
ZsUMky0Kw8YKs2zUVYWryRK5KaUxEmOLcCeL8JouyHqyLB6PLYkJjr6oLSaFgV0hYRgTVUqDHsng
WhLF2JVJrfRCs3gspkR2TdRIUbRWQdOaVL+6Fu+XWS+ukYQTouHm7yrEqLAgoUWsXTAsYk5snAyL
ezErJs+mcFvXtnHCWpBI+ipZDqoSrU9DU6shK9yupVY/mFFqOuG2zrVrGR+AaL0qCgzaPBvba/Jz
iSQuw81qg0V0W0BrAjxPfSm3XqbXmluIWKPCOJtJjdG+zbr2XTS6kfadJXvEkILiLnF7KGvH5omZ
2VklZXArfWqDeFzpQg6pScrO9CrELZipFr5CqqXSk9pbyjerTcUCVayUOoCGPpJ6oH4Xoh9m1YX+
rMWV15nKvB/IS2PWnxhoprriQeib4tZbKa3CtMMvkg5q7wjhyhIW8m2NDc+uY51I0aFaHUWpFTdS
rWiHWCrai1nfPBC4XYPrtJbnWM0EknK2dPg8nU+CgU2r7aMJGWr5GFsdW1Oh1B6ctx9sQ9hi4xnu
/sx7nUpLjwZuUT0Us9RNbRbuM3JWwb6n2OUYMPSc0WR2lAh2R1h1flXPmhMC/3pVa1n6FvYG0nV0
x24607TtpOg455yhjHR9aMrpWWjGLMgr7GddRKxHJ2swvOh7r50tDEq+a+ucF9uTKtCmbHRTCb5S
JsTU1+SIND+5TM//tosX016cJox5tmEO7hCO5/9s8boNyAkjwD1/XL/+y8f4ff0SIRRoGFA01ikV
AiNL0W9jJ9n6i27guaUkIBBzqzF+rV9wuhWgCxZlBIUGU3TyMn+tYALTbn170gAUNMAILIL/Uh3x
0wDz1xXs53Nn9rU9g59pzMpWZ/yhjlgqk+s7X296uHhWkkZ2uRkfxYUjSNnB/CcgZrN+VghsyhIF
5VwshPbNGGXaibjblWxtHrg7W20m2Gsvp6jgTbZl3fqqeyFzhmzJPHXSL5LYf8sbK8O7O3wXZGTw
BBCCGZsom+d1tzQw31b0gPjDRjAcBH6HMLk4mmxkFIPek7nCop0sPDpaEqZObiiHYeIULyWtBxzO
jxhIM/yyHBkzRsyYPZ4e+7DglMa6hVms+FHFWqBU5DlGbU0hECanaBUuI7xYqy/usJgYkGUY0bLF
5c7Sztw2ur7vDUoPRPfqmMSeoozvcy/R+WXwj8MnLhF66nuTCmspK9lt1u0+DM3qOYm2skcOSWk2
sjsz75ySkgs1E8UOTdpEeyjD4SMBF5TTfFiL8IU84icwgrAyFXNfcdLFLMxsjBBjCyh21+n7OVdP
vbjuO1l4I2GbyLG+V/ywXZE8RvENQ1Xjlr18tVrzW18ViPebXIA/YTwwRCcwOVRfC43zezZIQU5y
adGMq9clcfZam1FUu6lhnEdpqVy97jEujuZOLjny46IofUHpelfIhluTRCGimv5rjPMS0dkKnCGk
zoz1j1Lr7wuKHugR9S2X5BVXTHrFFYt9z+o0fzJh6pT6Zdbl9lnilGcGitSjbovl7oy1WuLJlGNx
7IT5nncIFkGRfDeIX/ISjWjNZKLukm51TIjcmDVcL2t80SLlNKeAK1c17b0JOiYQDcyRyQWNG8iY
dsdW5q0h9avWz4zlO/E2RmtGEEt+l8xNZmdtTBO4Z9qoICmN+6vVG97YI+iNKlMmF2J+nwVt35Ea
VdXrnVYCPsqaDy0d3Gno4Dphex3CQKrGXarWB7nXvKQGMGqEl9BgECNDHxf0/qlSadqB+owVdgWZ
y3pspW99nnjFXPla3j3FzbjfPhZBYLSyiBCQssI34u49zUVkvOYuTipkwEj5MDQCMLLI01Z0NRi6
PsDc7dZDv0cxRV+o863VOBT0Q5BaHcoKQ7mp9a91w6zNkLVbJwmw6Wih5/IFe43XEEvuZWF6EzSC
M2EzcoksXhJ2PnwpgwkxZMw8hFIyG+5UC5tJi465bH4Oa/FdaQgG19WjjiFYRWdS6gp8npXPh4hz
JoGNMDKQ7Poj4V146s3oVljkhUqFOHuwtK9srTTSkwU9zFL/mLX+LUXEYutTfFkSjXSWiHxAxSgd
KcZ0V0nrMyazGOh7GjmxCFFyCedraLAmja1iHlqN3RwptocMT7iLVSam09g/JPLaPWTChIYsJfKl
JDWO/2LfzbeGA5WwZmcIhH+k6vQ0Jvjmp5ARcNSaHDkmH8nOj15MibJSviIhFt1cGOU9WHxjLxrL
HdJgGqzLvCugCOx6TgC2IqJxrHvmhlgNPGx7KeZ0Iz032UrSzqqOZ9ka1helEJ7nJL8JXcP6SdCs
yxv+TYqST9azfzPxxx931Z+9PeBD7E1QKzB/bDqsf6wgRiX+VX5+/V8f4Vddoaoi/R0FhS6+WOmv
QAz5LyY7oWnpkgSU/icq41ddoZobZwjAnciejj7s166MpdWkCNgkxJKlI5sT/yUS0aZ0+1s5CH8A
nCD5BSSsIvH8OzmIJsTTugzdcxKK0VHoq5yDdU/MZsHOSLdFpM0qf/RyjC4h6hyWDnQEgkBqS2Sk
0SP9QuVMy3AG/S50/Zc+LIzNohIzGoZKVpb5zWTzkqVKhE6rK+thsNIRrCpYZbvG0Ho/VSgsl3ow
XwYANo9j0aeHkD3bMas1A8BVhAjWhOqAV724a/Jy/D7XPbSOiHUw2ZdT1KOwyhf1MABOmJxGJ9BG
iUSDUE0RlhTPWE8zz5CTGPdeaeQveERqyy0Maa8kcorebejh1xkNvSV0qCUquW4xTT/ZTvBNTERT
PpPUYU/dvFwaNM3Zdt7Xe4j7ixTKdrtVA4RvVB5BVoSDUCqwZ+iHleJB3KoI82dBoWy1RbJVGUAU
kHEsyqckKOi7DAU20FaVlFt9smyVirnVLPoQ91AyhO5aCwDUAKlDYK6n0Z4od9bO/GZt9Y/cjhhT
t5qo26qjf9vD9c9bWNvgMtxGIthy7Z/ewsf3hcP1nxv0f/8Iv25hGgKbXYz7jd76Rq75XdFFtCRJ
E5t0bLOT0Rz4dbSGRkuVzj/hTaOjQNblH25h/gHCJj19uvuUArQN/q4h/88a9HTU/3QP05gHr4n3
nUnAz6P/Hw/WYlM2yVzAL/kxyRw7jLVpvMySZY4k44o6US5h6SW3KC7LYNDGylbJK4RPs6UPxIys
IHEgsFmAQYhilmBHxVfDkQhNZ5lT7qaT1+n8mNIhzTI0YT7gMDpGai95mOsJLJCNdMNgFkG3VX3N
Vv91WyXIDpbvjDp3pxSgTbHVjVFLBbnMy7NJSblstWVPkcmBr7aVre5MQpqF+mKK78JWldZbfWpu
leqyiO/DVrsSANI77c+CtshCWhawodBrDaodg8i2S71O3NysVU/TpCwYkjEPpkh4yiZy68VcwRI/
Mitf5My0VU74l1YhdUzQwvSgtXTes6oufKsRordpMCFf6HF7S/mZfVTlTF0VVKUEj1Rus1XzzVbX
N+ZmpdVS89j8XD7Mn0uJ9HNZEUwxFXcw01lyFKgxKDX6QQXbO+pWbwt1CYSeMHOKnUrq7g2KjedK
GSdC0oqI8eqYmUGLueLZSgfD1cSYYmRiPZNt0s4JYBenbuQsITDFS5ei3wvIBxt7zJT8uad82Sdx
vwZWgjC2o0XNPL1a8YfrIQyBBqDO+lMUSxA9Q/FNKRttmtmsTMRdCUvDJj6bRn8m6T67FBOUKlEj
zYOlZdqrPo3EQySccQsRbYtMY9wale9T0TzzCSM+yor42JuMLq1anM60VgYHIqnh/tsuUdS/QKwk
lOhbaA2l+qa8/MenjNP0VUZ/o3T/Lx/g9xVK+gtsC658zKZYX3HD/lqhpL9ICEtZaxgj8mc3HMfv
hwyKf5luwcY7ZLbIysHT+rVG8Y+AfDdIFnBu7LD0CP6lRUreXt0fDho/nzydUAaSiGy30eW2iP2h
+sdf3oxMbWiVTQTHoovWVDR94vqML+A+l4eDJY7eYOT7WZV8sSFoMdeGjfZ5zmUd4VLHzixI6a1t
C6dEJppidwI3V9qDiDm/bjTQBkN+jqS0ZqguZvvtfHUrVYRzaERB5zmjNbsGHRK7BPHU5xR2Y3OM
dGXPXUF5RQkuDZSiaM6q9FovxwwbU0V8N8yD79JowuOmc7ougDryrr11YwRfMTq0FpK0XD5QKB+U
lGmYUnQvo2G8WqF5MpLZoFSw/GmYFmhUK6KT0EAguMqvXZ6qdkgoxVaZfGWLJF0VUmZJ8Ca5ou9j
X6rmx3FjCYxMGugqaM+pkr+lSfudk5xLYlZsizKd2EqMEIGu4S0baWyA3ymJeFHODJxXp5y0vVIs
DyR03XNkehg3K3vcTbEdkkzPK56OS55c5m2KOz/oylx6Gg3XIe0dcYxUD1KjalNLV0B4VoIwFgfE
/+vcLAAQtwZKScnX6u+rKCKKE4bviljMXi/fd715A2IEa8Ayz1IfyRCK1pZ0od58LzKgKODdi6OW
WG9Jnd2MTnYsrUTdZEK+tBZXXnEkd8wC12gIOsb1W1W7X6aPpY0YD+V7KwF7HjdOrZevXOOVU7Ui
KfP9qQNLYgsWWZ06HSZSqdyEUN1Sko9FfhXCU6u+qXXzsKySU0WfCq1rKQLSZIVurADAjcSrhutL
XcFt1CY2MurFvAr3edzuRhP9WY0sSAz9AqwF3TPLXrWKuGadK5g5GePMzT9xXxGr3FrJg6AkR4mw
RaEa6LyOcuUTs5DYyxxKOyWUUCpadKkWUstsZS4esQcw9illWBKtH2a8XXIW+3FhYrjT5MFtF+Ul
lMt7QW1Okg5NsSsqFGlLD3d9PpWSwoQ7YT8olWuxbF5Z3jfVmDmujtFDU1VIa5SbhpZRVZ8Br7R2
K5OiQH7eSc20fRiCsSuA1SKHNR4jc7NyGHIFZkJ9aiy+a/sco5upPZKlJ7olJqZAj4ZXepjFLp5v
XAc/LKIadrSrRgfTLlq9sKFBEdb3GuprCbLbSdiiZUONi6qZWsQyZYYpXLYc2g/6d6KVhJMwZNFN
S9XBdBM91CgsLCV6arGT7wc2I3pjzOLJbyACBPlSKb2nYxSzqQnnoVRk+992f2FJ3dDoKnkcDKqw
Um2l3D/eX5A7vxff/zwf+/Nj/L7FqOT4MNLCIwFbAWAbG8nvh2D8DsAPDJiKNJAVXFy/thjpL8B5
qSo56VLObrOrXxsM+xJDJmgLW2NaRAAj/StnYEQvf7O9bC+e/cokAU3emt1/4sLjNIX8E2Wvljwh
5ZS2WJ+5u9eBn3hQ8BCBs3VMo5EC5Rg+uj567AT4h5Vh3o2tkeGM2iazmK2LUjpaDcKwDFxDG1uP
bTm9J0N9B6T2NJPBS8Tyi5k236RY9WHRfqVK7Yx9tcNkeWlrHTFgzFS6lWjOhQcprgEaSIU7zWBE
OPilU2ePMkCZjCWYLh1HaVovyjwg0g1JX8zr+QLo7tC1MM4NDk7rSEAsArPNcEr2o4dEwDYG60hQ
lj0kHyZnbWmzKGSK2+g4wRIVac78varCt6IP34Qi3G+kDEKcu+c0vCYkrohN7spKjzW1X3bajEWA
hlTaIBzrFW8iiEFV8aImmadFK0Z7hlY4FPNUt6XuOpftbkb+Ixbo/RCkhXRwU5lAeisOIK4CdR/3
UlMiraVzO00t6e79VzSnij0nJM+Fgwp6UVDaO5WaXkBosOS3Gj2HPiiaXcaig/DDBRr51igJq1mj
PY8drfDGuskIGvqcaRNH95uiFYGaqRcm/2ciba6RYtJXnea3IZSeEev49dq8jUP5UpX1NROy6zQs
L+WQHxRl2UJ8lod5RKXRmndV2u7WjLJFL9XntP1mTfLn0BZ7MULxI8e3YlKYMhpuaIj7Ki2QNEc8
IeLfnSSJETo/aXQKAkHMfZPQDUxh9kBvOTEaotuFc2JFbN9y7wxydg1DXkmRu2lxj9HPXa0Nf9me
tDQP1MavLOwuprmNKBxRaPy8KdnwupMMWGDDBCY60912AVyFugpOwDy+rPoloxYAXuqPanyYdRrQ
5APBDmJjX/bcr3ZbT8xVSBoW7bFrnLbIvxQpZlJbvJjtdM2as4kyGnvtPgs7oBQ4dUv0UpZSJ04I
ky/JWhsd174xj3I+OrmKgqN+C60uGPOMC/JD175aUMbYA1HBfMK4wCFRoyF8q6W7iQ+bMkBFGcF1
QUgWNHxN8UaaM/18hoJCKzx38+gb/U1Dv9CBtwvjozOQhuJYG6ldB7bpNj+mZJMWpq3HudNgox5I
5jS5L0gTtClVm5rdJJbPmRHdEaUEfh1thqq7yJ+QBFUgnifSRt/UXNityfI8WMqdkVPJZvq9mIvc
6WQEyhqaSzKsVbAL3DlK8alj7Ym4b+Bf9LVE9MNXnUjvQlRfwlly0gmzB3D6HT2gc2NGtk72l9IV
d5nyG6Qts576DOdPrfOaXuMQE30XXpZYY/iTOy3mdVZGfxTuiiRhjHQUhdgrysEeSwSy+fjSCqqx
X+JOVdDRhaWDRilxdCP0iEd1xeVrlSfXivU9B0mr/ZijrzUmjQW/+QqzFkS/L3DWLNMfZTLfKc3H
hMdxa0+rWEw0mGshciEFJlJaq85avS8mZv+yJF4ltxPys8fh3JvkZ6g3fJpOm3Hfj7Y2DAyT3lPG
AV3HrCQ7NKrfc2UJQ+GMRNAMqbSrWeQmqcQGjVxJfOznB/7MXg9FZ9RPw1jboM4dtT9G8r0qf1+K
T4JfvXnaA4aC/U23mtDrUQQ7RQCYnkMfSAKjJB7SxF5RH6wWJfz6Y+paJFiRA07OXeK3umJw1JDw
Zej2kr5Y6efQzwSZoQtEjGOspI9BsKbVtjdEDEQ9npHhLQTOphqLLWccCBGR5ZyVqjcj+hSmygl1
mica6JHiMyQhV8pVN5+R6cx3lnxuNU7xA5lbDVi7DyqWOpWZnQGHW0LSEUAVyIEBCwFOQkWzZbR4
ouLzWCL3Hycvxt9J8OI0RA5CN5Y2X0UCLOjNzlDSwISKPVloonsDA+6rVj22M2YEoCFaQa6c1vqi
zIAle1nQJy3Zu8SFXDQ3Q3yvK/BU5lOvEcADcmocNtVAwRruCxFVQX+0RLxb0nOLUT4cfuQy4uoU
V4z2KSy5HZNWtmRzUOaYMyCZcmB2KyIXdMLJM2ITCm7+bHqL12+aEJjt6DQdM7wJKbjJcRsV9vCU
jK/MnnH6fycLjqA4HS1g72x3s1J9ZWFGJoT2JGstXmJeAS0dMSyYeuBIoPTKcXvJmzgldwWYpta6
s94r1osRZ9J8mVTTIQge2sWVWCNfl78UTfPyJWLh3an5u9I8NetLQccrEjJvCeNTrzxsTuhMb5y4
/DESXFSHIGc/luxB7UZEgekuY8sw69VVrZeQi1xNcVAkM4MRoK9LgY4DhVaDdaW5GBJCsaTazyzD
LUNVvJAyuBah/zCWJlAYQVXT6PbVlX6bO/CwUvFOdom/Lvdx+tRIAI8UvNHkq+uNXc3Hjs8GlQko
JpOIGsDBFtgEiTxB/MYQMzqx9IqM91y+X4c3gTfRRC2WM+qOQwAaPDesiF3/WHX3i/wg5xeZbVbn
TkjEgOADhzw+O0OeMYST/t5P0UdFUt8wt5wSNO0lzUmpo2X0ki+UzERT7Aemu2b3Kg/4cbQO0FBP
GDJxbCaCy77epQoEiVILGMzvBUveq0hLyrD2wul/c3dmy3UjWbL9IqQhgMD0emYezvPwAqNICvMc
GL++V+jqMpVSZZmpn9r0UmbdWUlRLJ6IHb7dl0uSxJjx6aBvAiSpjNI6nIKPkTIfG4cXcWwfpYUv
xkUlY9GJ0G1Bqo4pUkwXf8DG7p8sgZddRFGApOSZmyCZ79oF978vr0t9ZtRs9pLZvmGqw+rL7k/i
gaWCRq3TgjboMGo2yqXrxiJoKJ7NdPzIveldxdGdnZnVqjBDiLvTM+bJs8hQeKGsiYBbNt0HqQMc
dwoq3Mdtuin7gYh0yWWp3A6krlwu+6rBXVUhMHju0q7Qs9hJGNGf/cIAa8rDgllb6FKz/26/+1Y7
yoqFUrhfdmU/f5Xvbww2Ylpk912XkVSv4z7fGOIvrbHzvvC0EeVHeLzA3UJXFbsyDPL6v8OC7dOD
px0v2t0iLXzwSDvO7zwyEOZ/fmTwUMFdg54GMIgIgNa4ftCwIoFcUzXqHkZJeT5x7Z0xB0C7wtlb
T/FjadZn6aLqrTt2iFUJHQXj7MWbyPDMVSsV3UUOMVMJ1rotLOOS18FTmznYkw0MICJ2/TWGz+qU
7i0FlxIwmlktxsHox2gnWwbkpGG0Q2KkEb1Ml0d45e19zI9mJzPqMPoqkFvFXbVHKbwtDUQbpXCT
sB+CBpmrGSWnxU+9FdgF38LGrDWyGGG50xJzrsXm/JvuXGsJ2tdidKdl6VwL1BFLBij3ebQKwsE5
yhketjAHcdt+62VrdEXbMMr+to4pra9VWBIp78V57VHqVul6t0IXvbXfOt/igPq3oKcILtaVcHSW
QnppGkERx0SodXSi88yiPR0rOxB23SknK9rlLN0zV+jGuUzRPZeYBe+hPCsvJstn8Z0qZ9k3RoOT
pWjKcic8uO4A7v0Xd7FIUnqUTwpw6BvKSpj9WYGEYwhmT9G2hOUUF378kEkbP3jIny0M8jVlh5sw
ATlMP5UJkj0z96Vf3YRmOLI/sb9WiXNjKEKEvVU8q8i2Nvao3vokkNzZzYsr1BP+vXe3rs8kBaYb
LLxcmZXq16MX33qGZHJNYFDIMfxwY5qahOwB6uKIwpiVrESWHYvArVadn7+Ps/HWJOJOyv4+C72n
KoKh2YnsUrnk7fzmwV8CmBJtHaxoP9ArDq4ryzO8C1PXn+Y1aT47v6TstZjtE5fUEMaB5crUralC
96eOuknVc6l6tSbK0/pYJrt0LsOVH2f8TLNluq9dZa1NZbYXhC/0w5DGVpnR3coiwt43E32uiW52
ZW9KmO9b26vufXV7J9tEdvca605YU7fD2tTE0tDxwEQ+nEndINsVdXpu1UFPTIpokmHV5pmnO2dT
3T5r6R5aRzfSZrqbdvaVccyGhQzVt+banr9WqNtse1V6p5FK8quhBKQ0Vvwq12b+5I61OLP4yVPR
qByucXvZeS4yp9PJR4XkcbOUAaseZ+TeSFi2cVkJ5xh35pUlyoz/Pc3l5U8Wl+g/YuWHxwcViAOV
Hei/i0ukunrVF19+Pfh//hqfG1aftk12l6DsoeBqnei7uERbE9EjvSn9Jjr9w3yNgo15IbDwR7DB
gIzx98GvyWvo+1SJcPLr6+R3Dn7h/3N5gbpEBErfPXyT2nvxs0siBU3NQG0+uLHBIxrczXsyV/3e
TqrLkKCddOjVa4bqymciXqBLx623KxP/rEz6aw9Nex5cTp1nzEh7xfstxoVVYM0zUGsds1slZF9J
MCp/I2uNAz9YRXTEY3A+osSkBZO0qG9a4TEnU+/mTeROnXtBuGXKvU0wGzfpyKheTNemf1XDjnSr
atsY6mQw09NRdJsyjS4XwRIlBBSQZIeFxBVsNcAOPB/mjp2D766FOTLENa1+zwmSmkXf78OMVShj
VC3eGpndhSaiMU/s4hbU/QO8oWLtd3WHm6L/GnWFsYtrBPVpjjlDzW7Z1HVCs8ZS3WYV87ITx9Dg
IUG49ChguS65FGkx3QZu/BiM8qyxrbNlLEdEMuIlNQzhiyDmgDYyVrppPGdnIYxSuyVWu2DZmNqh
OA4iM04Zek8zZRj7QbTWJst4fhhLZ51OkXxsx/xqzAtjM3mo1wOcCZhIkpr7BMbJ/IZN7DjG4Z0P
km1tyqZGnUrCdSH9Co/qeNsqZL7Wicpj68UvnWZ1C03tDsB3970fnoZVtkCmNPQx0bFP9/KvnduQ
gMkZyIPlPKqzI0UK57IzrW0NJ9yEF15Y3nMLPxxCvLNuNFI80XDxLprOrfgZozvvgcRY2zxfWU90
yOQhEDog5UBRVxgKv9IxcJml4pXB6LrMvxS2PKiOc5+YizUM5ya9H0bN0wPycd+wIcm5TPyY+Twz
EE8qRQ+NzARNNnQtBwPlX0tGrmhuNllj8w421QN78HuvGWgdjB7tpqEKRW6a0UmvJVc7aNrqHiv7
Y5Wa5w3ZNDt4alNnay3NhzN7V3/0OelbnDdgHhkVqYxjhP33cxKFNhs/fp6Of/kCn4ekFeAo4SCU
uv3A/nvJy9wMp5JaBKj9vgfE+FOB12FQ8EEo8PhCMKnAHvrhlNT8Sla8GpzJyYsN7fd4Zv9hPsY/
hxuGr2USl9XL5h/n45YfC+eFvMNE7RyqavJfepy9ODTrCjdo0oXZeRCNxd6vq/DRp8TsvJeBc5nb
adEhiwb+VdkATlqhv81vM1Ls2sumAuUgrUdrkyPJ77u8SnCbmsU+1NhT4MtsepvQ3nQ0hTAodVkJ
ZsvxDmkQtueNxqoKq6DuMShYKzlTjJlBXFtj8OSFwl3HLnBKGz6L5TivhUJAKj048Ni7LvuULhd7
mXHULAsL1iaqVhg7q1VlGMXexFATDku5MmOEgly7bQD0gsPweNw7hhWiM+F5CGvcD732QVTaEdFp
b4QjjOBmTDvvbfaxo5t9AtJBU8/sic97qEloVcYWc9Z0tEFz0lpNTOs1O613cRG3tXozg2zeNnz5
VWPUT0kxgvqV7iFBk1/wV+/7SeCJSxE1ZJa/YRuIV7NmuFkGNLfOHe+AqL34mvO2sEyubMhvzuKw
VRugwSG0woWjAXPX8928mFYLYbGGJLlolJzNInCdMpBta8+pLxf+7pvAGPZJEQ/1tpns/rmrg+K5
75Jz3yF+YjUzrPxw4e8qQ3f9R58OQO1dV/gQYj2Mn/91RUe26T9MUD//+59PZwLa5NJ5F7i8dr2/
Dwfxl56scH8Q4tbWEIxo3x0gpD/025nDgRQIj2Mguj8eDgTHma74OLPTcwQ2sd+ZoYid/fJ4xmRC
wg4nisMe+OcYedePhuHG1a1BSDnseaD4OOghIxg3XTI/C+U/FZmMtiFbpnIquFQd3F5WES/HMuea
rJo256pW8k7MLbuzCmXSdNJwxYfgbVxQcmZ38S8sI76KA/RW08eunbcFDRNTPR1zfOgPiREEl4os
DEwzhaci9US9mRw21ZZNqZkbAz4tEuaqGEr5ps7S7GKIgxeZuq8p/8eZEzYod8ZirSMKFldhPEEW
nKJ2ncjS2Hs8IHehQ8lxbHvU4zbumqrH+lCFNgCOMDjBH/Rl4sQiix6x/4noXcvz7JDzPVPxnLBB
KRSco2SkeIISpaPpqcdx4mdjWadGP6m19I0TS/jLKhFoxj31imvQvAtu22I+tWfqL+2SIjVEFkhe
mFMAkNPf6FE0SkQl4zsRiprJBUFvWfhhesYJCYrmgNJwibdvJrNKBFg1dDbkfirWvDI1lTAGzzGJ
mWUmc51hgQEKM/IIYfPMQN88x4VTruMAgEQ6zBgx5vB2tqU6Sy3XWvM7R51dV86nnCvRPk3UC99T
u2o6GiLi0gy2+eDfuVndouOyjWOZfNUHWIcNIRUpCTizvL8HD4K7oC+rUoKENymZJRxYzDhwME/M
oXK3aHe3I+YSEvxOcBpkSC/DbLJoK2taOTMmPi8f+uvBV4iInO5by5yc/ThZ74E/p2t3dB6s2UNW
nJmEpMUv2OLyl5EjKWLHVdDkO475eZkxRLreJTmWKztf3iLInOtcuDSe1N5LMDSXKZHttez5tStJ
jN8bscMCTg7k4KqRTVKgbZF6oSHnxTmrGIT3C2+PlZ3QPIpCafIWsON9NHhM6GVDKiHpt8PsBVvL
Kqi/mJph5UYdbBlZmvALRus8NhSv+5S8tmmaOn6XGVf5bHWIIAXFIXNgHoRarAOBWswisWEgKwjQ
Xk5esC5sw81czfStySo/MWwFN6FML9KIOo7RAdJAn8JDs8BuV01wUD4hJKbeS+G045YhvDiw6+FV
4qvXjBq/F1FM7NfSkyHgd3tRlIbndkALzNw+47W+9ZISi8lUvtSy/bOHRDAiuCU4qHHXfTsK/31I
pClwfi1/fUr//BU+LwKmLG4Xxj7GO6a+z6e0QF0lL0DIj8+Aq+sqPu8BTnp0VU566WAg4KT/+yVt
CY5yrgje0hp4bv9W3EB8Kzb+OwT47SWNVxlBVgKppnXrpxGR7vWe81PeJs6MO6XGEYHMRKjJoHlJ
nyajUs9u0bCyS8WjqU8cCznuaKDmbLM+djaZPpkmp2J/qU+rzoW54fuiOxs4zkqWkpY+38aUtRnP
wfpAfgEOlT4HcX/TodQ7HtxpTsk0nZ1NrU9OHoLLmraEhHNf7+IcBj+ShSAtvf6IsHyMqtbQbTkN
KhAr8tCgYdBIOlZ2YCUPduJw5vJP1vXEjp1W5PzYq+RmGt035aiv47JMsMi9S8S0oxJi2rvUgt3X
TnnTdrF77TS9uU/oDrzK7EmdcykDoVoito+yqDcMX+dNZPq6sYtvnyOP5SOsiUbkDbhfFmV1gUG7
KZr9uChxG5a84DuuQsyBBpvtMgZf5dX1rpJ2fVKLsDodl8q7JJ1MhDyI5aEFPHvqTeaXxI9P8qaN
WefEgKnaMVm3gzI3bUXKLaCtKyxFuC/toduNpNR1xS5WbOXf+5GNPQz7z7o126/UJCiagXtvJ+PB
PUgRM5JHC9Cpsg32Hau/53ms+12e1l/aJXh02qbYFyoZ2a8U+PHqRnAepkfpF+yeaRlTOhVhxPnz
Enls/7xuuau95iYmHeZoNnc+RP2Onx1sC1wbI8a6rVHW0WmVFJCLGfqPYgrPltJN1lGDfdQ2IvO4
RBjtnDD+UvaND3U+mhCsu2q7ZDE4sanCmb5gVXUqZxdIY9ksXqPzfplcO3VY7n1uSEIXPodfKOM1
j7JsHU8d0AoiQM6hFeWXLs7Ny4YO8i1ZGewpM4CHOQnUY4bIugK7C0myjXBzGu2IIBmwpKNQcj8V
4ivvlvEUajS5xAaaxbrU96LNBdmQEoHY7N9F+u6chwAc1oLNL+FirUjo7NLK6M9wiqWXXhcX63hQ
0cUfPXBjBWMyJoThYU30/uvATRtoW2X/MF3rA+uXr/D9pNVva05wAA+uw1fXw/x30dL8SzgEOziA
OTk9k3/wGexCQCRpFrhM6JyrDvLA57LKIwTGMeuBdJIc7s5vaZZs1H6ZtxnZMbi6HNoM/g7n/Y+P
cXNuBxYR7Y1svAswSuNrm2SQhfLxmfJBwWcZtdztmJuFH9YXZkQHjFBt/VaogXgkM/cqDZMDqjgf
B4jWKyNtCZPQypM2eF3a2n5J6fZZY54QdNt5H1kp57VyvGaT2P3p0LPn1nQZMZhsuFV36ZvdvVlY
sCLpdqXYrO3f6LRx2HzH5nbEwWAVaj4Z8IbT72AOt3aMqcoxzGglacTbFtR+nnLm3lhqyF682lEv
/TKbx7oDtK06obZdTGiy7E5jmTLjwfoxOucRzeBpFBMYUqs7pCoCBAUzwZ/N6BgMdEDXif+UxBSe
Kdup1akcVZNi2StlfbE4zmXhUoFb+whdEQlW58IF1XR0YVwARB71iIP3PDagSJHGIu7GwNepi3F2
D8WSfrWd5D2VcIt7JsuwBeDYuhTQFQiblW0+x0NnrydXnNIJdDrF+bk38/TRB2XR5csqlj0HtDd9
5NQCYyKLjtXQ4xB02FKH4fgYOc6JK7iOhqE6DAV0nnjOSf4ml7OHt0TEgiQjBKemusblcxK25YQV
yQE0FUZb5As8x5l1HdXe1ZI6t0FQxbRb4+YgjPdSlNl5SLXztgEGwsVM2KPFLTB73rUVFvcg1QEe
WdMdvrsnVi94IcoEambcvDQyfTEd+ybqnecKUdtIixu7xnsg44lybATHITSv+6B+q3txGc7dnd17
Fxl8WzXF7xNg3pQrZ2WdMep6zNCgiPOkPNb6jK6qt8YBtzNTWbku84r5fI4uGm+mcLrMbkOcQfVc
s4wzF0r2suHctnK5qpb8MOW0zk7QSHMMaumCQ74Uw96Zoi9j5F2ZGC3bIT1ridfmYfZ1sjOeDw0o
2pHUIOAwRNcEo3vm9owE+cnQ+l9tycXTtVWzamS+E7UJhLGZDkGvmt1S+cde8DUSWoM2QpC8GSd5
V47VXrDLYsAIDgaAe6QYrFbKeqiW6MZyiutmYurWhqNoyvakm07l5N5Nc3eRBQ78jqW7sGP1ni/q
zc6T536BZhQOzUefLtraPVy6sUtLkM/jEinwJaZdhHJvY1f65VFUBqq2wrpvn8XTeD1Uck+6EGRp
UO9TMUAsLvNXVTUN48VwGcXhdu5TzItei5E//ijiWV7XPBbxuboa0DDBbmtNMokyOTVNLu8qk/eC
pcGOuwhDkSUQ+gsqCcTAarhvjEO2WG8LehD6HJqaxMVOHCyRvMLE7RLyvFNL/F5FZreXCW6sPCr+
F8zBw/Zm+0/A4P9Z3iAaMhsnri5Gb0vzfv79jXDbfaAVMTD/Iib/8kW+X15Ys7mFfjZZABvkWYIc
SScGRozPe4uoEOEd1CAKM4Rk8Uka6P9fXESFuF8QltmL6QwxDonfEYqwc/zj4vqWFNLFfIHgFqTW
72ehyIsDszQiMhpdAaiY8u2zsJLdxdT2eNF0zMJu/OqaZrB6jV5wN2KwW1n99NIpQiiN4HKphWIe
1UmQKRnORLlUB3wRNPUIpIewmNtVMYwhLJxx2FGUUBMLIo1SiKE9S+H5PNu2WjbCwoyAYcBl+R/K
8mJpU+KBvnGVFO646wxoXPPgBadT7d+HjnxCty+vFlGKHeGVaB12ngKFLufytPDdmAM0lisrx/va
k6pgOx/1a7txv0TYtfYZ2/5rqtya09qtgvuez/6BJUMFbIdXdcHzetLvbP6I4oCFbtwOPML7b69x
nuWtfp+zi3iY9Is902/3uI8vSGhyUyTo3vXcv3G74cLS7/1Ev/wtrQFgUTaw5KILWFohMLRWgM0D
wtMMhFSCZ7lG6AcxmGAZT7TOkGrFwQyN5WB3o7vpvPhhqGZrm03Tqzn4H7gPqguXmXtbFQsqeSbi
m9YfwLqKEEAgXrgHiTkACO0IdKII8A8oJzSeF89wtl3hBrug8KuLqeJ/HqOSZ7XqP2jucPfCq66D
bm7Z8vNsI7HFW8xvwExYXIDpjFXDKbZp28vLdlHptUXSrG1xT6ZFsUmj5M1N0sdSgPvPLZ5Gg50F
m8QK3ctc0iw81O1tmCWIL4nuCWzktjCzN5a389qrnCvc0D6u2ejVUNmDQaX62gu7jMAQwPHe4z4a
mZEcjydsF1rXQ8d3M6sByCstoIfcx+8bT8Ajh6jpNtHo+cSbOO0mjHSbtB7kyodCRzYTOEnWQPkI
41ocF9aC/Alzs3OKLjhknI+vo6Z+0WtbJetkdL1DYSna15nNBuroksegbNRhWqaMOzYrrWwVWmKB
/BX7+yAWCebXtjmlrsV8bEHawWDktej4BBIqE/om2YXptNbmXJbSSeFbJJAMskI6VGOHDFI6gWRE
c3pOhSO4X+WW93/0w4Iaa8uzORCJsXzDsf378XzWjx/tL++KX77Ap4KD1YK8JaqFA+st+PtdYf3F
8QyTCf38G4iO18Pnw4J9o16+kc7BA2f5P0o4Do41/bCQpMM54YPfEvL5Bv5xPusXkXbp+fqmoHTO
QhH6x8OiHOreUVlwZxWFEa9kghE7L4iH0Gsd7aFCwAPvh3g91k51WvYslYXqGPgRn7ZOgnxhBqA2
qxwLvGLzdiIFrDha0ah7Hk3/NkstcQyDON6rVvCs9zwadoxWBPvUmOcD1SUU8Ngl/h5dykPAZ35m
d0dRTzxXe4CAw3Eg9InXFtTwiZzklUvTM05vztxUx6F7HYwedUSa1rkFTrVllZAeJpfhH5aD5NUQ
JWe9Ns6R7aP2GS9dr011g7bXOdpol2jLHau19n7UNjykLrIJIyGaClGX0DwflLCMzotOsIYPyuIm
rSjBFHnrMbD7xgpJtFg32vg3mcWTUbbGZeVMH4ONEbvRNkFpmEi1bYTHXJsIAZ02K5umtO3sux+N
599PEe58ga/hzGk65Pk4BPcdpLx5poj1YYJriQEMYL5yqnW9CGwbprY39drolDsuCSYosV1oj7BN
8cWaiUDpN2Z5bPBKIRlFGP66lJBpVOyHxRq2Y5bPexZ84bWSZvnYlwrzsOGU52z0qutGgsRJDCPe
DUtcrSK5fLXNYNzTbRRTE9tVuznKy5siKMpbtO15wAIf0qE00+kEUyceNryN4Vrlgw0mjgKmvnGx
9RFDWxlhSd17QyHNEiWHLgY+Olb36TSGV60a1JrZ2UdhV2gwS3NHm7e97ifbBh7r8h8korfTjLc6
zuZlC0ShWTkWvTeM8chZ9nyFdSM9zUvwgjE+7iiOTQwuI6GLwe2PnsT6wfMT1TpJqW7pDM5DuU2K
5pwb5DXuQmel4iQ/q5ym3Y2VtjDLsdwGsnB2Dl3vu8aLous0WWiENkx5qEjJbYzRIyQ543Weyrq+
sucqOOb9bKxpkALtOIzdxlTZI7a3bjNybZ5JaSZ/9tbUxvnr64M2QD0RbDD//aylu7X4RSz/5d//
ewpGItdYPAhSNLBxlH1KOFjL+CMRhR2Kq7VQ83nUYjfjeObgZyZm6v2chAHmeXBhYX5Y4HuwSPu/
MwhTGvXLQWsxbBOp5PjG6ubw9/5RwRlrNcpJqdtuaqn+DZjf5DBBlU3HB8hYd1ZsXRYUmCMJJHTR
OCXREfySq6HzmXLH4YZKNqqHxfBU+vN058z9conL1lgZhi8P9G1arOGYd1RYnakO36uXlzxezeUR
KH2wt2ZSRHHGhNbBtuOcJ8syy/MI2huqe3NnGsbDGCXWSWqinLP3xULkNu+O4dKjknd8MmTzHNLo
ezI3+Fz9ugGMO0MonngHZ2105oaCqIQ/YDgLJNzkyDZJ0SviF5W88Zb8TKV8jm0YRGx9aaN3ljf0
NlLL/Fw2+TA2O1OlhGPUIk5Hu6w2vdtRLirA6ggyJtezzhL2TJIneUcNXp8FwV46o3E/1TH/mvBg
/yUYqu0ABl/MIXVqNxEFd8CVbxNDvs4iJ2tRULmsElldGrGfn42eQlpYrOZVQd1iBWaghfMoh2cM
eoyzql5H+NSPWZA7t8SUjPs5DP27OFJIDUuT7SxDrxLC8stogwEAt7yujTC/lMQzm84Eht3446Fz
6VMVXXOR1d5yLdypWgPvAkJUBWwJ3bY4Z7v7NYtGpLnOGG/L2CKrMOU++/LkWI812vMAiYVOt/XS
1AXBpWZa9W187rhkLJdgnC5y/OYrSCYTnMIQdHVQkQDqZ2o0TDGvEzUkiD/dZZIjbBmZ6vdJlvqP
xswJGi0FZSdJV++sKUkp3wLEjkPS200GEDZnIqTZZQ0LyNqli3ThC3eKUH2YNaSh0uU6xAeAH9k/
n4lkrmnUPtp5m+zCkBRtbj0PKjlmY7AdKtiEZnYjh/nB6YsdCU2qpCrosnmLSt6CSjTwvNGLsKtL
JthoQnIIExK/mPCPbuef1V0WbUHBsTONUXJyVvPDTAGqofqVmctXp6LvwE3C8FgZ0jotWYKk8Guo
Z3uQDMYuhJrcMNZGNgwO9YqFk7NGacuObmwRhCl6ohc6PC/acd7BQLlzrBzrnsFxwxgxYr1iUd/A
UI3zZc/PDAsOU/YaGJ2xnStVv5OKzE4Ws8m3QzDHqz92nNZvfkllHuZflhoaEvpfdfpz8E3RP5SO
//gFvp/xNmwU3Csm94YQ7B7/XohSr8DITGieAgXsaj94i82/XLwLnO2I8XxPNiP35ymvuago+5L/
gLnyLZDyO8f8NzTVD2SUb/O0zfbAB2qNwxpa9D+Peeoh2zJ2xIOBz8M/nYJZzSYhJ66eeg3XWHKw
pOFAw4yv4wd9BVuiEzB+e7/Y2moiA2GwpCtLjF3l4NPSVjfm1jUndRZnbBUfAqOEQVmZHf0ijSww
r8iwukCoDrdxUNDlYucXRZ3nJG4ZIONAf57MId0POLJXU+PsF48nYbcknLAlJi45jr024PfH1kpe
WR56+mmbPwmyGHhABFiQivft0FusCBNBQXmiA4lD596HNRAKQxXZQY1YxFZUgmQ7G18TTBbnzhs6
EoHO3KwnO6d6y/DCtafaD8E2Ym3ZzldZI22wcybcbw/uidfPDwt+vY0viB/7Fc7BSsl+7VamB3Z+
sE6RAvx1jTS6CaUcN+5ETVnAgCw6JbepO545tsdeufCv+R4P2GBf45wNH0yO4mJuho2DzLPOoboL
G1iLVVrBfonq86GC4hEW5XvgwtAKCm7SyMB96FMessor8hhMDu/oHnS9g73eMzyPG6NlOTwV1X2Q
F+gfA+5Gv4SGEcg+ubD7IOevQbYzc3wyi0qZ505ZL4cKd8aFW3cURcwp21kE+grhbFW2pDWttOx3
k11E8AHC2dcmab2o5BiUE20YyvLoDgRXtTN77Er9nLEZN7OMJWmL23dro5iftbUTr1CI2Q0xS9Qb
VqX8zwbOeW2PU7ruh5bgfG0bO78ZjcsAtT/lnkuYlcfCg6yp2QAWJEo34MnDVZVuaR1FLI9VUB1E
MGYvFQzYgTfQ7BWXKX+wbvoQPJpwJE9eKv7cY4+PPrAKgO5YK3BskMphlvz3yXbVZx/vHz/Ptr9+
he/nHlgOdn8mA6nruLqu5jNREZCWtgI0TRaj+h98DrYO/mA2lhzDQgceOCm/LyehdaDwohjz6Edg
4MT8nSMPyfjnyVbTOlzUA1adiBI/S7xlDPKwnmnLTOprU8nbuubk6VhfG0N23vqYvrw+3wokUvYo
O931IPv+oSuXNaHwm8QTl7F4n0VE74VB3uDca5kkZwIOhdzVaXs6x8kbF83amt37IHJ17WdD8J6W
FYmDSaBMkO2Nt8nsnrSIcs0o9pA2LuyUIt9mNj7yFg4w04Kfp+8UPGy7aDhxc+daDqo7twaziFe1
hWEvcWIya8smm3hrkikeBxsN8TjLmyZ/y83zkeBxYH1lF7suBFsQ+zapkm1SfXXrm5ioctHa2Lme
ZHNv56+eT/KfLjJekXPBv6N2DAlX6XA76PjzdFEVp/1j84C3OSoaHuR0WSEpF9NdHdO1hk+s88pN
QLCayXZlE7SOFu+efda2lR8tMWyqpNcRXToCp59ZfxEYEV3/yXDv03HvcK6U6NuEWDYcVmvX2Kv4
NR0BalBIVpKrb9LVKOZNCrWfGASdLwZWiWkfQOhpURyb+sOKCNaH/d7ovxoYqavkMYZOxVKVoAb1
KLuyL7c97uiGoa8npt7VD7B/mDdf8+aGHyfkgVfywGvTBuEBGhMkMETuHU3Oqw43j/Jv0/rJTv3V
REDeJCICHGsfEpx3MO20084nTg+kD8b+hUro1CRsD1GPFp6HlhqRkueLT767rK9tHjfE9MvZIJTD
flFSEalOPPvN4P+pMAWl8D5AMLM93KAOQVB+XxQ/v2leF8WDH71L63lCNI9MaF/ZczQuCFQxKbdn
1YLvhDFgNw7kfUwesAeKFs6WxXcLkyBM3xvroQMKZsMrEPjjlvg5G+KNjYgWmfwZy1dH/3LWxxoH
oI9RMBnTvQcJYQHoKyEjEK+EedCu3eVqHk8IUm8b+82xvozNtaNOcwofLNI1o3vmZibBjvakzm+N
5W6AxzCqat3AZyjshedfC3cUg4jA1khzt5kfzeA1s0fWjC8upIecx0iXXUl9WXQ3jtttx/58rqDA
wIiAJLlt8PGa1audOvqP2VmQTlzIEg7XekWSkXgssMi3Cv5ElX6NQLZavCcZ+FcFlAqDyp05+oi9
N9N6CuFYmPAsxPwhSEd5UC5EQytKPyagGDo/6rirKwmgh5cXcdouuG+6+amvxDli3nMxODSn8Hjd
9JQXWa1DUB+UyOQ5ANnzQu2jNO8e2zA4b0v1LIKMeJX3ht/1RoXxhWqzdGXZMSlcUsawZPGkJTXG
nxZbK9H1djPX5dcyKG5H5ifaKLYSWXDj06a0ipHGNvB+aC3HirYU9T07t5jPgm62rcHYtezxwwgH
Vab25RJeSH4cG9ZUDEx83da6WmybOYd3sMfHuTDbd5X2ZBCy+t4Iuos5S8+juTpa9kIfqAwuwTC9
Urtukzf1iFWEHBHucuNMYCFC9rwKh5pjaZSD6R67ug5v+Jg8llFEwlMu1GTOtHpkE7wu0hH3i/7s
1sh6KZpZAW6kshiUhsQ98yf/jiTwgT72Y2MltwUUtqL2t4ltpeSfHJqLFrgzuXs+L8Gtx+t2m2Tx
Ay8m6lVzMsIjv964BRgf/Hqiahf9shzIkI7T6PABSS4SMOEsG0jFoXzt7dy9GLwCrNBMRreV1dfS
fixIglFztC47ey8omJ90CQXThuQJpTJzE4saakf6WmmtOcwfe8t/IJL1lV+RBsKFsvlFU3+294n+
GRQpEzIXTxxN7Pr34eL09ctH+1q8Ju+/7Cl++SqfDyvpYF7F+WR/Wxizof4+Ylh/sbFmlaxtnr42
QX3OGNZfjMDEFODe0izx/0JMnzOGZB+NrsaLi8wnvMrfmTH47/88Y/C7zV4G1KYtPOlYeo3xQ1h/
CA3w897yELmtQ9yQd8VlIDOKN60ow3YaTFgQiYQ7T4WRph+wTjNKI5cqR9pdgsvFrrp9OzTkZjCs
Srp3h9baySVDzlrsjF2BHz2NQ5ruKqMMz/owgEavbzdrXDgX1fKWeTU9MTN7B8tqWWFQPLCq/oe7
M1mu3Mqu6L94jgr0Fxh44Nf3DfnYThAkkwlc9H339V7IUlBSpqsc8sxyuRRRUibFJImLc/fZe+0U
+Y0enxAzKkEeNICd3mqv2H3iBeYeAFJ61HICdwR4SrYkouV+pI5N8qiboBb1oCs2uDTpOM0dDlNK
t5bGYNgz18cPqxuM08wDstwy40d7aTjfRgFcK6XyET+rCpynTwltJzEpI8AWPcjsRdur9hx8m1g2
LuI314N+0/poifUwUL5VVpR/Ihhdertl8+HQ4552kQ3QjMKvVMvrbSx0gCo9W1khTSrBQ/mQBNg6
1DiqborSvmb68Kkr/HKl0kO2OAXNNlAkV5Hrf/YNFC2eeuaEUBB29LgjmZmePlTMTKBgLAoPzD7e
i7KnUMiAiRiZaQjPp+L8sOpmwy6MIECaBcpOiYHl6xhPIcCMd3khnatMfW9tD7leLIMUvI4fBR6m
S7VYE6P5Rn1Rv7GjUbknPFl41CvEgLX+tirMpERYtkANn2iw+AUmk8e/PjHuMUvW8ufw4i8f4Ouw
gCaLTGPzgTWVi8fXYWH8A6/JJMDQXGOQMEH++O1CwmFB1ya+dOj0vznWv84KFHmbf8Ij/k9eyF86
K6bo5E8SjIXgo00kQrLiPwoA/nhWeDIcc7dun7LEBDpTlsVG8aNuTpUH7++EzocsTeJnSaYI31L0
PQEAgo1jwB/ddeqiqexgyeRbc48GnjOK/EVNrc8hVCHOjP2dlJG2S/u2x0OBBzsS7NwxSj153Yil
uGhTamCY6Myk/ghCQZ9Dw3KtbNkSwQx7tkVGTXGJZ82NYuI7NOetE9A5knl7LnP5YmDDqtqa1JLi
wGela2kWeNVRNu2RvRTXqELhLzLTZ5D2Tj2M2SuNgAY1d3F2oTfvrQGPExDmPreO9c0JMiBDFHbt
1EFpV9LtMR+qRXf06c3aO07mnPgmiWU4ER+8tAer5PvYF1Qqt/RMH0+DFjRPPFqCw4MoVeOKj7YZ
X1SRNOuWPc+uLEAe9kFxHIl4zxq3gSER5MYtVGuOT5w4uGxwVahFbW7GtodT3aTWbNCQgAXBsUXZ
uNsei2M/1ugrjVcswgitpuwad6dHcXxMY9p8ap+d68AScNurg0ZxiZ1uAWO1MzggKlMKJ67uDa/s
MXe1RTNZ3edvqWcSMOjCay0cSnQ4+6h6QT1O/f6lLrDzpAq1N3zrSFZFhrnqEs89ZKErV13R+s/F
2PBiGHDRU42ir4wWt6kslZK9DEtlc57kZksXNQUli5RxFEQb5pSsZVIxcOQuMHYuh6IBwT3glVE7
Ry70Srv/O59HNg8kjAd8zFCs/xd55MZ59IvJ4tcP8KWO8JRPXFIwPpw/k9ftSx+Zdm1koX9kpuFH
fJ1HdG9wUE1Gt2kjOB0U6Bq/nUiYwbke8H+cISCHJkvIXzmSUAZ/PpKQwnWWfxZkC2KdPySUP4wv
jYb8Z4XG4yBpFqcQIsuqme+nq7KAAwkSpia6NjwpLOoZs1Uutrp0dy2RruwyOLvcONXtXarfU3c4
G4zXCm8mcLjyKe9AIrzk6lOi7HHhcuk5iva+xzdqKi9Ok80t7d62zzWqSO9LrL+0f5Y7R72W/mcK
czHnM8EWZ3AS5tihac2avEMKjdTjqat7AgfcIGnfHbJH131UaYG3wYt5bL4sLlZO8T0c7aWN3TTT
T2nPMZdwK5jEB2MptO/Yw6L6faye6vLWuNd66uTwg02TPIMiFFSZpjm1Pj3SpQbLgCDk0LxL1ABo
pFl/VyXPRnnzyDwbTbg0FaimoSSawf5JfSvZM4bqzo7ue7AR4JsDWAU0EiRTN4BCK6e/d+Q4FwPU
1r5cWuO9zaeV2Mxf8YAE8C4MUqflqz4qszxRFx7nAlydTRmnaxQTtN+3BtJb5ZrXXtcn892MEM+8
1j+nzF5gVquqkXegRZdVaazcWj9UrZg39C9VUP394AzwYtYk9hKYESXfw7bHOVMoz2b5SGm3Hx6B
989btAXdfDAmYq0rF0VurAxavZX+iQ2TEBi8rXSSL2ZZiJyChd/Dl5Gw1MLpXeZvcZpxJ0XeNV+M
+D1HK3DFp0RrYqtcYawMy0PeVo92+Zj03/zxoSENWr35uTuv4Z40aUMJ8qEf9ln/+CNb2Hy24hPj
xMzhOhtMfI4LRVCkj4CHsjadaCECYmMVllzE70v5zWw+BE59vx6Rh9Bi7CmROHWLnUKu9xU2Rpph
Fhlf+KF+RS+f2VSmJ9Ze8lPSjxeje86AQU1oN318pxQM6YkfbxYkDUSL3nqQQLF9ARrp0BL8r6M9
kX7E9JveIP7ox7y996F42M9+HpMOOzjYPLvEnDdSrka+ptCz5231LYspURC8QuxqZWU3U32K6Vqc
3PbXBirt1FqmRrx1WnflZDAE5HsX7tRYAjukQkNSggx6CxD9IsJKaVs3FdYvml8goJ5TNhVC86RN
q7rXjfVYPkeUv7jFzQAGmFjaTNG/13lDW+SdxW5Gye8t8820n4vkoyDINoQY7/uTmggKrJdSPjtk
U62IvapGLsw4q+ZLBI4qGvKZiV8gHD6r4d2kO7crd2UNbYpF+GA+5/67WtL628ADADdrYGVFdTLN
fYB+Vo2vE/vOD8pZm4BKojOCKx3K6y0B0+QkPG71WwOvxB0udvXg2hunuTdKPrgrWfOwH4YQ0kNw
LTTGm06ZD8N5MO+nOIHT34R2aAJAgdUhaFkb43z0xLByHL6uVIPTbWqjZeV7r3hqgqvH4sks5Cym
SMfQH3u+xrZ+66wHn+/3wGeiewe/unrNZ09OZOrAlGY5D+N+b/gfYfThFp/64OKzhd1nVvMuuGaw
CBO0zFa+DDzXtv/ditV1x21IH5uZQ2K4fShU4GHytcNjKmn2HQDte8hm0MJmTQYNwnkMa/Lp7aOF
3sLFm46fzyQsZgl/LjbREEohlVJr1JhiXmfd1tSJoZXZqlTwOXHkdNQTS4gOna/BdWtnDo+fzpZc
Te4aGvfivT8MM9+4KhINI+Px/pbKhB/ztcVq2674ajykcm3H14J/6DBD2bwCRPAuYm1RIE0qIaV5
JYAy4Oo+IQhvGdvJYrCaheucOr6VwniwvHMfJvOk2ejto9pCJctpF+fdMT6oBS5SEgOgimuqxMKe
4Wuw5jKiGlabV9Fj4lLR9FrYPioYMi701dJ4R561uO+xcYrzYBPm0ToorQcrep32l6Z503moHCZm
BbVzJP1f0XnGoohnRMe0xnCb8bH1tW5wbijQs/mUpPnRKpAj2Oblwz2UTL669tzjN9R0wnXmLTfe
4OmzI1DniU2QMcwOeZGt8uHcBJ9m/pFZt4z797Tun4IkRfXY2CP/No/GEtA2QwrN2+Sp13gzyHWg
vA71zfOo/x5XpU03ILr7WD8lIZ6tiCanwF6PvXvq42s2XmiSXIdW/DlI74MQ6WUqSyy4YqatDcj3
exkEq1plmJdWCOmy3BKZWLBhwW6QLOJySGDoJBctzha5ZdyCSP0IvIR+nGR87l2n2hLOv6Bb8r0d
SbTEcbDlJ+vc9O7d2LlEh9DAzOrVzeOV7TsXI6G/odVXA9bwoVCv/CzvXaP4jHKIK2O+LbxgEZoe
QdIBG0gytxqb4fUSCPZ9eXkuhMV4EII8+SwV6yIr6B/0cveQrJIsPwUpBM3gLtaNeFGE/veeYszW
isNZlldLPVavNn75WTv0MdAr9SmV07YySueZ6J/6zBFz0QX6DPFilQsx90W2Gt36AlrqQph31vSc
HlFZAMtRbl3yGAPM80AGzPDtrUbIRUuRGLQgAGmxla7fu76WLke632VPsFTKgeuJ86il2bvTIGAg
tT932YSC0YuTnyebJlNXbVh9b/Rg42vxCyTp5t7PG5WfdVg0TWxWG2AGR/6dwawDN86zqDw5xfQg
1xNvCbTvPIAMNcJKblkHQKRZhEV9jUw0WPL9r5EdnTOPWahQQO41qruKfcTjzIgmBJZKV0O7z8rk
yShCDvzwMJLI0zrjxTPLB0e9tyNk8xj9t1ThsUcJJ0vIeZ1vOhWxFNrUzpWxDrppeDH76FtJQHds
uQgO3GA05JgYbLBj03FfTnnW53gs93kvdlNAVSgsvdFdiT0tispBJU8O9Vjcsyk6a+wlEu40CRqL
0bpLNoLHAewsX+S5aKITZfdzkPR3iWUtRjjdhYtOnjYXI5V7kzfwON6MpJ4JVa5SrePDIwoJXtD2
Qy2fSiVe4JJidqQLlBCWp1HmprwFQcErDI4ktiHLonTYP5aJt6pKc+3yPZpN0OpceSysDcrbHHDH
osn9jZo7i5Q/UVun01ZuIaxg0VnnjAEvTSCpOfmiZYkdUDrXwwxxUYkqblCy/NDjMwrcwo6SU1C/
6nlGq8m4D4aL206QQqgi6SVU2qWvfeSMwC7Nj5W2Sce7VnlD4FuZwlj7HBk2Dt/K6GeCnU6lPOG1
mJt1PUsIZCn3AOAGcc7qdZPCoG7uU16+oD1xXhXLv/PlTSUUy3J7WlCbJIa44PwbMemz5D+/iEk/
f4AvMYn7FWIx7AQ8M38Wk9CW0JwRfqf2NRWZ6Wu7zScz2eA1QDgGa27k6t/ubhMhB88ROpOl26y3
/2KAacr3/qQmCSguBowF/MXo3T8pz6JKQ7di/UlCUdmKih9/6Zc5RQXZu855QMJRy5+yQXUPRHHY
+TXJAwozwH7qJKxCobwWTXOZK+IjxEEO5RK7R0800PERmbGc8R7sFX8Z0/LDT6PKKzrs93UbQ00h
E7PKKS8Tic8PLqn8JDAOGGmiZWGzcuPrcAsdjRg6P/9FEEQsreL0qMJ5XTSWtqcbGKxNGZX0jWr2
LIgp0S2GFynly6g4qOiTAgYzIWZnN/YXELMjFXIoZbQxFxt/HNV5U+bfZeOQFVFSZdMXytFG1zAn
gSOfpA5BZnJu4eTZWD+EkB+aiGQGTHBjFnhfzEk2SfoafYVdFLOXAgZ/LazMPfcGBDGyD31BNW1L
dWwObPEzHfg+89Jvwhz8qetQTdAOZ7+wTM4fX2Umz6dWSDCtFET2gUfNqjFR56s8zfItrxTKacxK
y7YUGGXHcGqbxNKH9WhqoKS0nlV4m+sPLtNFNRBTGvJAWxem8lbnsmRHr7+aUwWBNLBW6fHoHQMj
wFVLUeu+gB26y1zaZ/+2B8FkzZvAIe4Uo58seDoP3r8+CI5v1Vv0J4/L//gBfjsIUIhtXHHY9Cx+
GTmXLxWHfCPZQSpm8NcYGsTkr4OAvCIevB+xSpQlhBdill9HAf8QGdiegHmYXAT+QP0vMvGmh/13
4Mn0yZt4DHUs4dPH+yXNSEVh3bXecKtRxb2Nn4UoqLOROSJaeGWBrSq1il3HM7czTOo48qJS1oMc
R7kxW4Kyc7WKfRINSvhaeyPKotsy3hs2cKIS3vRGK3kugqC694USYA6wKBiTLvYweTbVaFURJpC4
YGdG5aLRdIQY+vLDKhxn4Y0FzcwqhVZ8Eexj3Giw3zmThCzPdjmoC2X0915FuNpXsFP4aOQngsYs
gJ3m1rmQt+huRWgVbvMN64W/4lPXFpXSVJiV4ec2JMQOname40QztoGp+Zu2DfqQB6UwtkprfyYD
MXIsyO6OzCct2ZFPaZXGXSCXUJPSGqu1pmMhId9DG0JrJIsxMx4jUNZrvL4vQ6qvhKzHYzxo2kWq
5adS0qYmBjtfsmgkYzNQ/vxuhDLZZw3bYhmT/Izz+uy73B9iht6YX3D224rBQegkMx3d2Dcxdr6g
o0E78r2OkZGpLQbZ8UFP0HGwwDuFCvetpBMW37L0E0EO8GmElha2vZh34RCvi8JCeLEHaqN7hfld
Ic/ZOlIs62Q4Z6Zy54bRuzs2uI2C2OUm2xdTUXOPT4ZcGINuxg2QSGZm7yutKbWtExCX/NueIdNm
ymY7zF7YdNlNcZr8uzNkL9+zX9tdf/kAX2eIrmkg3VFs1d9Ght+UYNDyqK8WL3FNR4Oe1N6vYYL5
A88ef5OjBN7S78PEZB02AfwxaNCuiByMl/mvtLva/wM3T5/YS8wsPxx407TxByEYwSvW4aPd0qy7
syYkjgkbp/dqbRZ1pEpxAXfzuO4TmLOwdPTyve/YbFdCr15GbXDXtNQEi8xMuH5OOB7hqWKFH5/M
G6yeYoL2iAnfU8DxCX8AfSAUXfKyWLmoADMLWgLSCFbXzqDuyRzKVdylmHkUb93ADOHKRLsd2Suf
Gy0Uj3mGejpD0e4PaheVIIpDx/zMuLC/6cDUXuxuhGAQNO53whIOUDLp76287I5FIkNcQHa8i10N
hkM9WruqLOsNPsLoOA62js/LUvcCJ3k+G+tMvfZOR3NU6KhnWw1HAhCVcknUVl10PDSrKleJ5npq
sOzajK9Thpxo2JB8zLGB9JT02kXFiPpgqVABZ66NFS9sW0H+LOq4YLFysquYaNyQTBEHsfOle+J8
fAgyn0QIrHdOqMw7SC0/kQWEaG7TC6IFxbeiZdcdsguaNUNf7uiFJjwNvnUGvnxpGMmNLsthZmrA
y2srzM921vRne2jZ8lH9MgeJrE3W3H6RCvkGf7hEFxk2UnpXIfi7mR7u+YyfO2X8MIqs2RE+J3UR
TAVEFj4jvUz5n6PuQL6YcjumewllFi3p5h02fuv1C6vxXzDaqdtKS+4CNyyX9B9mB1mn3brx6qsZ
YOhTQkVdF7U8ZV1FkY2wv0s3kpvahZYvBjcAfGSDDFFVbDrgSFg89gMdQ5H/wnLU35d4sE6VYZ3y
yDsEjm/N6LsKUHxGXk45tzTIrjsYpMe6l8Ouy8uazCTMJj9wxqXvMxbHAJ1yicGZVR1yKrCnDOiT
NdGfjFqt6SmPX6qJDPW3OhbZU32mNUi47bf//A9lIgk5ZEYnYPq/nql2Mg3/NFL96fd93akYnLkx
WRRp0Pk6reG/FmJMbgZnEF2w0+7+9zuV+g8MvJyZExaCeIXBUv5rkoIKQRCZFT2eYoPuDdx2f+Uc
5Ez+0yA1vQKwqtucxeTuMClPR+4fz0E/H0KWzOMDd8b3Eg8/rr9nlXRsr2C064encVA2dTQsYgUo
V6E2S5//UoUZazPOwUnxW1IncRTaeDULSs9C217YWnQfUFDhmQqkXXefEjP2hHZ0vqWldQ8zb2Ze
rAgUI9heH6a66bJme6xJDRm1ubXC4kF+arGxCM9Rt3Q8Vhj6fWYiaWvDMe/vzOTg+UgYDjZ6ik2T
JTnU6s4vN0ECfEFsGPrsPFxyRuHEPd+V8b03rP75/z2r5w4m8oI0Wwf5sR3nebQgOMQhvNGNRfoY
jq9ef597J1les/jVDJbKOMddTOpIT85Zd9+suHyE+EHDtTa++9FSHhtlFYUkEeaOfTA1nEZ4gDEj
Cfo26aRWN17yA5Q0U8dgDrQm4oDutEVpTy1tW4UY7QhVPcLoR8CQWgv1rkPqt6LHIjpDHebWhgPv
EoQX1Vx/S9KNHz8LkEAs5KAIV+G5t59YwfXFXTveOnpTkxusIU1+FkR1MSpGZALVWXRfdaQoNJqF
fH9usq06G9JZEPGdTRUkwsbdJ16J12XRmYJuDING9Tpi8bK05xgxPIvPAkvnOEw22ru0ea1fo+Ag
wMD3F/RdxXqJ68c0fRzyrWevC/ke5frGq+4dW7lTnMcSOGzS0CqnxBfPgbxEJQQlbbek+8jieFWO
BVmUUT3lbNtQINfNGM99r9rTELsSfbjQ9fxEhI5gubKGv3SM1HItx3TVlv7FzM0DWTtZtf+H++D6
M6N34bP6f0K3YbnNap8lNxY97D3/7vz6r/zt44/H3g+j0s+//Wuao/OHyxt+HlBr/MqvY4y7IpV6
pBp+UNCxLn5NczoFppNL0bU0bn42h9XXKcYIyAw37fUFt1cNG8JfOcTg9/xyiDEvIktxHFr4iSdz
wR8PMS+hBtkS7MaNCTFbGOWdGdnNo0V49xymTrHJgsbU1lnkRC9BkdkHxXbCb+D2g2cVnzk2udGo
dwl1pXPSzGJV8L6Gy+X76n2hduaSgke4VHicg5vg7veOMSBbey2djm2kJIemGfAeVxGNEpMdCUPd
PmOuWVl2mF+cuAV84HFdySu1X6hdyJs+TsV3z8in+Yn5zFHccpMO5oNZuMVB6a0XIBkeMnLL6aOP
BC0irzBw1JsYpUbfPdatb7EkrXmUQChkXSPWMJ9i9i5ldkwyhUAml+OFa5FbHqkfWarQF8FYIaTa
8JsrYR36rkjX/Wihs0rOXSrDF5BMMqJHvlgBZKy3gaqzHiRosmrZ9rEzrctFQnp6YotSTVng27eT
xtqqUdrOASrYc4eBelERvFr2ZcGdLeYOngxmv0bNVhdkbblhFiYYyby34MTAFUbvylayGoKTGsr2
VMnC2w2OOyw96i4UjtROLjDfNxuKuDWAj359UAXMd6wHRsodPKiH42h6xR5KXrrIBKiKEHpM0nLN
r+tVT9EEwSkFR4AurhbaGb3LEqZCyjYazSl2mtcQbLzftNe0q2hPojJnPYoJIiTYwkQ+/ZGp0qcE
F0jc8QwwQIGY2EQ5DlfRj+WGazAZsKSmKWTKjlBBCghe8Qvksia7dxlht9EAH1omY0Hvue8uOgm/
RsezTVKLIZjVyHD0darfAi1BMKgLueYCLZZjy3qBoS/lRZLZx7Y1o12cyFNdie5edhZNqjkeAqhI
7qtV99Uqsep0NUQum4leSJW9ZGfzVp6qnIKp1CmJgxEEoVkwAFq8M62G9sdx7PbSU3IChCkz/qio
AOgb295rSlw/IRcDqflbjYK/HImcYZyl5hTS+lFR868nwv+KP99rutn+1w/xNRxCQ+C8Rsj/MXpx
/f5tOMTqjTz0Q+KDMYlT8w+nKpo/twi83hyvaO6/35EnYyejHO0YaHeTMuj+lVOVafKXUxXb5mQR
RWJD5J98q386VaPKbEPfehIjZ8Mopi5X9vVmE1CAOzjeWqOjCly6mtDEOHoEeyLUXiAhLP709pgK
ugCTWDc3rqQyiqvlNbO0bp3oZouYzhYn5PHiaBisVeM35s6PPe1k0IOzUaU7MTFpDB1qZWDR7HzX
WtlstDyu1tCaiKYK9uq1gWbX6RERd6JUZlOvgV6p6zJXpg4gdnt+wYctfcyElHGy5ApCpqmoxjdT
1lp1aQMck2QqLvYYQxrwtZnf2E+Zig3MrGDdDCJb5hZEE7D6hC9qjBHtVNMCh4eklNN6M01v713J
wthnvSu9uyLhbC6amzPoJzPAhhDIucNhPesd7FpDT47NinF0j+qWxN2505KRHto+Wmg+uHZDvcVd
fSSleuAg3Zs8hSe3cB7yCJ9VHn10Q1vNTcqKWX6/Wzyt3NJNIMUBLqcguKvK6hK7/gPvN6qJcMTb
mc6kbTcHiFYs9tm4ztUuPRYqEKvCwfug6/FOGXBbyKEg9l881ExcheGse3sIFr1j3Rcxp5tZy21t
q8ve7YjrT76zjgGO5fJVhM0F6tYp8cLvvaKu3FHeGWww+sr9sGVLWig13rDanRKFcd9OrKUaassc
eK6t0gMnEVhmPsgE7tSC5Iuf7Ie+eDUK8d5HDUvnnnk9JaAnKnPRZupr4hYnGAwG7nXnGg8F7LOg
vjO90JtXjb2OO/EZEIcn/JYcUHTXsdq+h6ng+5GOCLb9+6AjtNjJutbdTZsOgP3Vw9Ck77pvieVg
e5dkVL63fdfP7cK9lk5HfXJzaUjl9Y4Hosu7Rj5yYijYEWl+99jXWGnaUOH7OvS7VFWOZexQnJpg
cwoKdy4r7vWKHrozdhblPLOGi5b68SH3uXxH1rh148HGD+Rh0SqVhkxBRoqvNy5Sy9gr45Vd1hKv
l+939M0hASmFuA5UpCpJs8tFvXU65w3//7PiJls9HG+YVawDfE2+ua7K4DJiEegrOmxjwQrXrHb5
yLK1qGhtohyJnz6vPhYo3kdMC9vCZL9eNu0Sxo55VHJfnXlh3szxRb2YNooVeFprZTeynDlazgUQ
aDXlpoLgQwyaSLdeU8fkUUqM+8Igh0k7GblINturyHFfW1TreWDS4dBjckiE/6H0Co9iydYdX8Ok
x9DzBYIlWBWUdzctAObK4S+qg19cr3hIHa886FqRLRIzsJZh7r1ZiCYYBKhGN7LmHdJRDYUuxwui
R+M1tM3nNgBoqOvNAzGE/Fia4TrperrB3CQ5AuGjm2tqdOCFrVJ+UZ6bYqzmBO34HGzSknlK4jWo
4mNchd6y1Skj7+knAv9S4y6s/D1goimjqisr+L35YmiCcmebCnam3BYzJzTCraFT2p6zLF/jWs4X
WYrzaxhlvlbiKOd4MM6haBnx7ERf45GRy9xRn6vE7Ofh6EFe9OOLIHbP9Sw0rp3UMX5QLb/QRCs2
g92nF2hK4RyjdU5s1KZ9FymwiLA5Y/5tcYx2+SKYmjFIqeDJ65kE01IrtwHUpPd82tg3eUJjEGda
MmVYsinNUqHcbsLWfOAMxI1B5IXDOtpTWuGu/9bTAGgikniWQYwX3Zh7yL+eBs41yfKfR4Fffv/X
KAAsiYIBjaeSy9IUEv/SiXjVs+2G3/FjLf+7TqT/wzaMyW4NL4M0Glr+1wXrB9JOR8fi77My5471
l0YB68/rtulmyPzzz50gN8R/wkX/oJar1pDi+ZTPsGu2pRgL3nzxLp/eIYVmRTM1y4/t9H5hXdey
ReoO1vTuIT2Nq5fXEZmkh5LXUx2Gd5Urzwgj3dK12WvbcfBu8ErriE7NSXh+uLr+5vDS65RInEJe
g3RwHCJei7an34LMuyW5Hi2chmOpzHsIcdloYHXmrRTlECLx7UKlo4SSN3DQd7ecN3LAm7kHSOzw
pu5Ffw94mcuVgZWVEsAQshztU5z9CWo1FIXBpp9qev2Xo8bZU4mHCCPAjAL4VVPzfGhKgkV59Dwi
Y+MNmufO6rK3XAsQfBCSWn2cIiqH3tdfSMUDDnZZj2kVzsF07Fldy5NaxxfFV9DLwCQVjnqI4gA/
uI1Rruj22RCfNJIvMH1P6Thsq2xAcLdYMSTmUh+Mp1LjrqG12Lyoh1kPivbAjfczduGCar7YN5oI
V1ES3+kky3BmfIxCXEPor0h6SnEXheO3Yqg2VpE+2YX+PfTs91onKca3WGWDWhGGgZARnSRkrXnt
V97Vs1TaxjHGEa1zkvqu5w28E8xcO6MyMWc6HuhMXzGzuRuYe7XmUKfyB8CVZd+gbDfHTJB9N2JK
04Vpt7SqItQn6NOA8sJlHY/vfZEeeEczN8i9m8HnU7kPu8OGMCEB1OquNZqCxQr0VDr59tId2DlY
lGl3tvEac9Hv1QCkYb+pneyxrpWV8McPKlLw71rh2gIaOjNyFQhI22yKoI5I061j70Lnnpy1dr7t
dfPO59Y4SwPnNU/58e6t5N2UJBOlPMNd3SSV+lq4CXFa93l0Kv8uEKoGlQX7Yxi3sNlzv1x5sW6d
+aGUs1r4j2neDN9TwZnrZqyOscfhZM6JG9ijUp6jGkHAEEW3tRggF37J+yfXYpuYLmGaxi6rN2lF
1RZWQf0R5iH3YCB66jfdIAPIPGq+ZqbwN2HJkCFiJ9hrMSsAYyLKMsCai2HMuKjnGLd7NiLUIsht
rpLHyUNa0UXIT0PIK7kPG7ki6Um18PS+Nr3+OtZraH/xEpHlFaw2IaLehvbtDGwmcnuYWdPbvw09
a2VME8HIaNDoEfdlZuEZ3hjnWDBA2BTYzL3OXNtGYR7ByhyDadqwTayE2TSBBEWzq1qPmSQx5sU0
pUSpQ/2GzsRHjODR9JL2GDvu2WOwqcLkWTDouFW1FVq1K4ryA8DKNUoaSt3i5pRW+WHs47PjKoyZ
Te0QDfKfyoRvvuluRJOis6SPtWs38zFDyQV6bKNAjtsh9ivsZ7G9Zzi5DIGNzVnF7xxMc1vgNC5d
U7k/awfrbbSZ7al6E6XgwJnmvl5H8YywyjtOzfHDcNgxJCaVv6oYGiGOnWQ+PXoVeFzGysH2r0yS
kBMZOEtPO3QMoH0IwZuBlLl3xS98F9Ok2jbuLWJ0xWCDSy/eCeD2C98Wr5yhe7eIIMzFjFCWGSVL
bFtX2RHg9puywjugvhpGs7Z7Y13FOAWpNkaL7ry3nsF6wLqfTpN2lsHFCqbp27b442m4ayLqAiwG
9KYqsDu77YnGxDfb5+zRpP9NZ6h3GO7JvNLbQRTOa4yTzfQfRvmVZDiXhOlioCn9suGmMFTdTuZ4
PpNYnKEPXlH741nOzaLihiG5afy9h4jJDofoSWjQJSj1b4eI4S35ZYb4+bd/ibRsjcil48ObAp7T
B/6SE8g8CcYHzZxI43/w7zFD6Kx/kRPoZ0PE1Rg88HXVwX/+B3ICL35NVfkLrXrEt/7KDMFw+auc
YIHIAUgL0JxZ4ic5AbSooKZyeGwmWBF+c0k3RRiCuq2K+tAR7VvmeDc2osB9m6DxK4vBC8elo5Ad
ioxm2BYa1JSEBCk3+YF1ACuiM4Vj4T4wGpUEl9qefAsvfATEELCWZd5pMpB3VD9km7D3aYMpKqBa
g077Oeax+TTqLYqAtHbEBoztDP82nmI8wFmkH2XleJhnvFsZYQoYi7I7aUKUS1UJjniWz27oPoZ9
sLACMiS5TWADDw31PW0+6DPTAk+dePlzrtD5PQzRSdM7rPGuu2BeM5ctfL2VDFnduvRzw3cxrk0v
vCsGhGBhlqyGY8zWc9vDsRj3/jEW/oNi9+Kh8nHb8of077JUBiff8LODFyQ0A1dKvXBcY9hpOlyy
NvPZlKtt+lZ62VL1jeTahBy+jeEcKqXVph6cPNvbLrfhmQjpCuZd4W6MNiRIGitzq8XgJxNznKpq
TRrmlGptRua4UGTZb4qWAmHambklFcLbicS7FlH5gbP+HdnKnA9c2v+bu/NajtxYu+wTQQEkEu62
DMqzir7IGwQtvPd4+n+hfx2pJZ3RhOZuFH3JJlkkUZmf2XttuEs6tni7v2JPDZY2Hv9F41jats9t
2IdW9lFOpaCiCaL1aIG3RV6Y0ut56tLu/ftYxsOCgdHsoJsl/Gkp1CXxffGNGGJ17Q8V4imbqUIf
xZcprbp1bMIzSx3yf/o0YQqcZ+YBl0t4yOo+2JQt27UkDwo3ZhvqFtA8XVH1vls2bbtqmlD/zlqv
XmgdxgrRAOryhrR3vUjHbSMZtvqZF7hq3PtrhEoT9+Bgbkfd1hdNIZ4aVfeXAr7XLvZ0HlJL+QCu
Y+0mOq2N2oEGKiYGUqrAxqBP9YcIq2pbBdz38VSJPWj7lM18h64p8V+jJp/cf9UB+V/X74R5/t3J
eHp/q/j38+H4nwX8j8/89VBUf2FGipkdUeIPGdLvC3gkRRrnJAefM3dcHG//0SEhVzTw2MyrK1ZK
LOFZxf92LPJBExn07FflqAXcRbj6PzkY2e3/4WBEy8jb0uYF8M7HNUtP98c5K1doMCH6uwtZe8iD
Hr6W2KQDDe+pedUQocDSizBSqOGZ6VVj76b4dfKxPGzhqm7meq0/qEu9WmlVdJlXP5wenX4UwTIU
D0mN8/EYVTtzXA9BcBDFh0zXo/ZQSncSR7KsCMZR1a3av3kj2t0JYv7BamHE+FdldCGcLoxmLTOM
6eyKH0TxbTRX3151zRq7JoMkcnNltC3Cx9ZadfqXR6QawGrq1mMzHLN8iz0ECY46S/gXiO10GIzx
0os3MHTzbp0TcMJO5rEo12xhCrd44dSSq+KJgicoDkiNkkONTWW4Eb5r+0vnvYiXc1lz17+l+Ua8
8X7yymMrGSqtWkxI6ZKeNNWI6TqlFefCcZ7nqP1aHW/J8PUpePbZEdQSEIDGtfj1MRKREEBuhbZ1
uxrz/NKGqudtBMup9J6Y3aTA5FhNS8lYWKhb0zrklExVfQs7d2ZbHYbsJgpcX3GHbFuzvh66j1qh
F5rIWsPqU1mHqLpY6rbWLrp8MGymUdTTOyvgfBOuXy4CN/1iQm4GexW98wBu+FgBGvJ3Zo+FolsU
Yqn77GeeZ1Na2K2kDjYFI/+t4a3D4TmLdgR5uNO4dvJLoTw7WGmRN8TNtbd3GtgiJvc4TRbKSVzU
ggniQWUsPN7UWDPZJWoS6GAzLgN7aXwPRCZFvLw5gap7bvbk+nRLU1sgZPe6QyUBxlGjUzvGKNAi
V5HntHwcPPw0K1+9Ts6LRrC73Z3Q1kfhi41hmRmwha+HAnxRvU0KWKZ1HN1p7ZEoOJ8+DiBV3b3Y
L3V0k+MKGjdQbxGOVh3py9iXF7jDSHzNl3fK9F6luzHKVj1aVsEqlOAe84ib2oCdINcDifLarT8L
4r9hF4XyU9LV0l208kNv30xn09g3yriLuOJ6TNP9dCk6a9HjrA7BkY/4bKtVv9NDQuXBNbHbdIkP
wa3qsoGLBFJ/48mKd6lxVPyr6Wpvefli8vYAYYVhSrGNtZ48TwUNf/LIHCBpjqb8GH082O1b9531
j4m6nfLD8DbctOdwcEttgeMuWUf7Jr0xTFd5kR4N3BLVysTGtF9XwxqZhvra2JsWRQZ4li8f16eN
Owcf78K6p6OdLuAxQsC5L6n5WMNyeVW5YJLDJGq8p1vV+qz0Fjf6Z2S6oXVn6AfPW9TBcbYYBeQY
Of12wjqZ9OeJUCL5ALmvSNb+h6Evr51HJMnaGi6O+gQe891ey9vChpYteJ96+4pptJo/mZKBcLo2
4ysLzaydmcBnoz4DS106LcXSqngt7210OeHGZ8SSKg+TDNzaz1neuoMWrFX7GBhn3vu7tl/DyvPM
pYmPWOBUhumXrK1ukZsPXnHQup3MtwkOyOigZa6nPWrKLtcoh9r1MBzU0vXFYxuencyNzAvOsgrz
2VZUTF+M56Y5823tfJ/j+lhW457xb9KcDQTExiUyLnSpEZ1coaHizP8fFp7/X8lIdPaLsyCY2AKC
hxDa/909TLvmt3/qUf7LF/hpzikQhWAgYItp/gSsoRNhaQnd6n8FJj+tPEENk63KbQywXTXNH+3L
rz2K/ouGdI6VJ1en+CGV+ydXMdvSP1zF1uwuAjihqnw3vihQzj9exaBEAJqk5rUfk2KnVUn9MDSc
Bb4aKcuQyf3WAXp46HPKRgGdulLNicjLot/U+Aa5rEwjuTNz5GK9HXHh9VnMzM7BxDO1Il37dmUv
x3jK5xrwKmYIop23MDqBvqp3k1+mzzbwK+QJkVwT9hGdC30ImKPlFMwOsHZpIaK3SrpKSMY451EY
4Dl8cBrnzUyH774Qw5pfu4L+3T+XTc1aoCnumRFXa2Y073nZUHBm+T344NwdktzZDDJ/TfPpLpDl
LcOj58jwFkTjhM+KBjGmS/WdN9vt66gkR9RSj5YRk62MZ4eK5qVrA7Gls0RaAAN32UvbPDkkuJ5s
NPZ4/a03VYut1aD71ooi2Ge9Be0QRGizc6i611aQvjRa/5Xo0SkbHPzDYC+WiaW9RRUzom7qAd3g
fsKgUKVfupzSWx2Ynit74BlqYHavTWBp+7Ibgp1Ztv2d78G31yrfwFfZKaW2EQmJ4oeKMGp71zOl
wVBpgA0wLcfbeuy8l/2E37rrsq0z1daimemESjaqBxtH2ew4L9w+kq+ZMEZUkS3oUvS4nB0g/gLV
uOs74kL9DEImTezoQt+J95pl9CfQRM6mMKHRQKwnGrrvipu8iKt1Fxb8gcc05kRXO83t2jHYyrEJ
tkxiCtcIJtgTSd3sNG8YNp0RAv9sZ1Bor2aLuMzs9eS1ylqPLZwqiqY92oTwHrysf7dTJHNWisS3
N52vojHqK2bieOPEOclDqnVbTEyKBD5xp3W6Z5XIoabp8GN12bWPGD/2g4i2dqPJhVZVYtXjTscF
Cx9/aB0WfkyTNbO3EGyGey0KJneyc9MFcKC+hFGgf05ZpO4KvtveKrwP0Iq8QD8sV7pDmgDYBg/9
sdqefKgmmGJjZTXNbMfQNcrcWQ5N7uyaCpGTZ0rvOSVs+MQIuVlShdOCzjzojH3kMjSHelVllMF6
fWOP4y1xCcSO+dmjLHIo02hB2cIJu33sff3F8CtywQf5HnnomRID1JGXM89uNNhQHSvQtPHfph6N
PdOTp0YCVQ7FXa+SqximOllSFdE0WnYog+6hdDCxqeMpQHzOwnEk6hOryjprjRM6oGkz5ILNAxMx
1aawTFn+FX4NfMBu70bFdvvJCaBeZIchVzes3z2IK6nwdmYXv3SsHZZ+Im+0IB03ZdU0KIoGS3sY
oTsu+9bIiOF1kF9MtbeKjKFfyTGXWzG06atPXA2g3eQrNJXCNQflLYOOzG5X+9Lj0lgFjmaeIt35
ykebOFC2qaCcxjW6KJIoLaCshlaucBw0K1VjCOvrSMA86NPuUHvZVlbsnmMfpHnuECBKzqi2/Fc1
pj93lz+2YBZSR4EkBuX2/0VeeQz/2Jz+10//7VYkl9bieDQsgeLG/L1JFb8AlGYvCMhtprgh6flP
k8p9iTMDeDRGPBJcmJz81qIyucMgxychLfrBqv5HzEfMtX+6FQHYCRv95qxER135Q3750/ZP10aY
MzmUo8A7wP41VoZaOceWGK93bBj2yuoxkSHAqHYYVoPbeGS4BsAH53pWhEBI2FbDu7SWGLz0W1YR
3aKat9q8xTaM2wokdTrQxxkIHbdik4UTcJvKOFttXixHQizWAOOY63fQYcp5j84AmlJZ7+r9FPk/
jDYxbw6t3fozADe0Y7ENNIPkVhb0+rypJ2HVWfbz9j6IHGdtzhv9ktU+7np2/PO2v/Uw2BUIAPyA
o7CMNH+heoWgtnaSU5u0mM3AIstZQ6AjJpjIFF3GyAvSWWdQcbKspll7MNn9ezWrEWyfMVLtsM1I
vcwAQQMB2labo8B3BFaumxZ2wkHiyZ5cqYp8lVn2UIdqw9hslkLMogh/ZJPmdRE6Cab9ppqN68Kj
HkANsEsSvZ83njHSKzY9mk9WgXTy26CD9zFGzxLkI4ii7BvrEudVX6NS8JQPO7MLJFeEYvvNTAxS
YMwFbTGuTJVTEMjwhnRfAfjSflWMXi6rVHIuRsdMCV81XFJgdxuVIKrwnKf9lp3BEbwli1DWU1UZ
0h6wT+2KblbEPlltsO/4DqtgYs+pmm23Ej2eYJihC73qyw2jkKcgIJ+PEpTVY8HvwwS2E9vBm7Dw
Fhmec8ny+hCZ48Pk6bRawviIHPFg0uuyeLoorXy0mfMtdCRAC49pahHwa29T72byuyO32Lavm6uM
zKcsn04hwl/4yeGign/EqCDZgpYD6oEIU7UVfxkk9l2Qq4+dpmRbgrnevbE9qYb2mCvdC8mS2Zqs
lLfCLoJlU5ifuSO+okmxNoavVBuCK7mgw9ZY916krogyZHs65i8IPxg5zLPajt/9q9T16T1mmjsG
WgeQPNqZjufsI2mOhyq1SGbPynHZ8h9sK4pu0tIjrjc1Wnjn9gv3BEtmzzyZY4Vso08/YSMw0w0q
tK9pe+v5SUd4p60S7jsU2zhLDGxf6jlHaMpAfHo07CxftrjeVKPGEhH0wg2MtHkyI026qlGMUK5t
dPX+e9QO31FC9HQnQUjFpeOhpnaGrQGadqvGJqszPUJI2/YFOPfh5Mss2fhdDBIpA7HdaRHS2KJE
WT208YbiuFiFxElTe3jqGosf0j7whXtrSD6lo916KVDwxFLtdaa2YCk8B5mYRlLn4EX2uiEJgeAu
n62k4gjmYg4qPGkHeo8zvCk3hH06J71EytQ3ibqsTWNc+ohn4LKX1zApb4lwxAirD4cujplimC+h
cJirCee1rli9KxjwVrpUxKtHAnC38rXAWPyr7zl0n7wHmJwKlsUqN8v/WeZyGN+yuH/LpvDPl+Vf
vsivt532C4sV1WDkafzJTKD9wixWcuOZ/AdNn1dIv1lDda47ekCNy5dWj7TF/+ypZm+5Yc834DxC
pWsT/8hNgIj2r9cdqY5IcnFAz6Ibfvyfda8x43elFQmCzGBewWg4CENjOA9dW5wNtunwMpGGCSyH
CfqFYPYgmrMbkTq92oezQ3GsycxVMS2K2b2oTwxXotnQmI4wjWePYzMQXZJ6yqN0cBphg1SHeVA3
OyP1vEIV4pdEm/iatQpGRKN4N1EI+ioxCdjVCySfdrfrujbaxBNBjT10MOLKES2qCEfUDNyX79sA
Dn1NRSemK5fRJ04h6gxx8kOLuHolDQDbFfUmlkW48XLeeD6//bXwPGtNuB7hKrbyZZn+kxIHPaJT
bzqIAImY0nrseSdWQSuYclD2BBHuJOFYK04cfYOqGRQShkpYwrRyVkZCuGJYCul/nlgN0rOgP2f7
MQ5R1WT5QlWoyR0iyyO/R38WG/XSsphnNRVhVCL3dcBvPhE4gnWSQfeGDeKgFhKuaFCjkavPg+ZZ
kD/y99aW4E/NivusauO9TOxq7YS9WGtqfz8lIa0WhxVGCoBZ04gkp1WL9gMV6lWQ9uZqhae8meVo
P/it58EPMuQ9oCV7H4mogKWGucKISLfJQqPmzGyZiU/Elfl2Hq2qaUyO2OP7iy1SLWcoLt4sO2Uu
aKrd3gTVFuNsSqbpOEr7wUl75tKycbHd6RusgcN6UAsIcHqHbMGvHfaGZrQC9swxGgblgjhhf2XU
6ovKhGoJ84QODuLQQhaMAUaHIWcnOGiTKLyadCxQgHrTTZApbgiVKW4qDapQUxp3wrNQv9Tm0qdf
ojSrGZJmQb8CBGYepqnlci9rnjrp18vEF/U6rwZzF4n8pdL7bqFZ8AONRGvm9oo8DuAohgnjS+hs
8VRLrRdo6PNDqPCqPLsDpmVAWCjFvTWF2tKrQqhNWp6voxACUiMVcjsCdSNTXP5ay7KNPR3ZbHDR
cNWkVoq6RmFa0hiDv5riylgW45RRV9CftF5+WyHbzkpwI8OgKyeU3N0zd5u1dgrcZyA+t4OFXdvo
xJdhehKXbCCWpc0Sg7v6GqNqPvyrz3cIS2gN6SckTqK/t4kd8r/Gn//l03892bEtCMBBzM0k4eVc
Hz8pEGhtOJ2tH3uzn03/4heDJRpqElXH6sBR/rOKUaXbosWfmxwLr8k/UiDo9nxw/w4N+dGAzRoI
oidZ7Ok/fu6fD/bKA14fDelzzeCNSIxnkRRfDeDUqu8IMnFwDcTGMSg53Ce9a5lcUGbkwbBK9GnF
CsrP8VuXpOC5wuHEJdj8kIIu5Vg8OYl9ZFN8msjqbedqJWzJLJyM+kL8HskuUq5V6R/ABqmkNWY8
hSyK8kLeEktDfUNApGbGn4ExHRRRHHgpW1+l0s9EcydkunIEQNph4uAttGWox1sFkaIIs33MaFG3
smtWOk+d6h/90Sc4xTi1jTh1jbFpIB05gb0t5yosnuuxUlPfmo72BnDkI1gQkjZiidk1OOG/cO3M
IgiTc8jqEN2LLWa3EwigTezBXqTM8xKgrpqMzpF0XlQzJEbG3hZONiyz0HpuuLsWYWwjRlKLF3Cd
FXzpfh+3nwFswhX1Bmsjn0zjIR/2XdiczcZ+bnJxH0AIgw10azTKqizTc+AUbImU16AYPkruatfI
spvMIUYyKLEUO9bJgSe0rOUlyKo73w/nK3d4Ipz4Y5AVi0YBOI8yd4zn+EXcV0IabBQ+FaHtZIk2
aSKbjcI4LceDkpqXXk7Nahx7FhZWcjRbfesM8qXqi5NEnh12yaqgvC7a9qRwRMWGss66/snC6kW1
+tEBoSQFbBtASGHnxEaldXtdwZuAJc68GnyKMarvtTau8ylc5dFlaPkIU+PGax+5Ue/z1CF2/L6C
C2rA6CYYAOWhfjWdaXLNDrkI/UCStGdTiitT1s9SK84BJ6BWdufQz8fVSEBYnynnyhanMSJMwWg3
GpBuu49cz/kac3VZIpSn8XP9tn5jBkfWpWSuW4Wbrr6JIzISQoatKulLtgVwEHElo4VL3meHBGMJ
4pjusemMEUGZAvuvvZpet9aahlgiFkpEz1jQGYYMG7QZA8ZQlPGuDJ0a2WzoilnxYtjMTWPtOWrT
I6rzWYy6UkZodPWykjyo9sDMYC6wMBk7OVHFfbriqXypmJzP+l62W+FzqT4VVB6Kam+yMToCiyEs
AV4mUpwqhdDRbyQ4OR2SBUo+1yHJGuccuAWVve9kfWK3KVnDmvu4CTc2IfB+IM8ZsTMDISldTeFm
j/k5k/wUOaFtizpl+USEK/QsURJP5x0Ny7vxK/N51J78qcTfkxCVxCotdXZeWRLNU3RA1KP3NHmL
A3PvqOkLyXgbYpJ3Oqpfq2+2juWf1FI5Wl3x2iQj62zsjuosVKqyDFNzntGOZs4TSltAW4p/b6bZ
pRhYY7dAIeD80fhbJoYBoq+shdTVfMW5+oVsiilxBumiTzNv58zGymC2WFYYAdM5TCcyLDcvpk1Y
gH0tktGNM8S4QlaLYWRyE3TfQUG50Y/tR2daF1TcEJRmH6edwx0q0RilKhF8qrHxm+q7MqLvKIvd
oDQobyi7ygmWrx602L8TdDzABfVWe0pVbDMwtdXI7dsaKDb5E03DKViqxqdvye0o2g9+5p2ZEk/G
r6PZoYfgKWKjzAG0Jgl0Rx8JfgCfg2gOvi4lql54R3YyMVXFvyonawnO7rHC1Zp4WJVG57MkckcJ
cXpO2B3CJLywQyLKI5uQPZUE3FQzgLsXT95AzAfxAU/BkI+QdzliRW3c5jkTWwVLmmbulNmM1lt0
3qk+fLPFWAceCNt/dfkwe4e4kVnjzff937ogDm9p/5X9MVd0von/8iV+LSHo5gixo4RAHWn8wWmu
/gK9AvKPpFgAAoiK5tfe8AckHi3OLPCBRkgAH2u9XxeEM5aMEmIuIoQ5D29nWeQ/AAfxSv9QRPxQ
69CZ2gKpjmoT6fGn7jBSCYrmzXBX2wXXQtgTxNYb2q7zk9plq1qe6YuOENscmIIs54OQOjvVROqS
8t7s/CIiAEdlaGHVXr/2BPoFu2w59zORxosuZ9k2eCk+ggH5rAxnTR6T6CNZGuwFbVbkSBxftC7f
hWl9wnB5kTyrIJJvUJrvqy56qA1nA5FcuooPsiHkBIO38CGa+tav9QcR2e9RkLSLoVD9tVa0pE+R
KtobBcJi6z1rBNdqlh3rwryEEQ+9nwwshELnzcucs69opP30b9YA0KsqqYoaJ1rRhyUrPfdPlTHc
1IMG2sIbh4UKBmMbV6yA+rAEOVFYJ6NEUF5V1U0fiTNNfkaS7/igeRJRyxQTCTyIG2zT1zwnwTke
2y8nhVUvqoi4eyNnjFoVl9DrEbH0qb8iEgVpSQ8htouKo5MFDHyqqTuw2HgSJdv8JIS3VifjJUvr
x0CEyZbfh7dj8w1U1hSPnt9Z8JisU5L0I7JL1C79lFxEK5cmpo+lkPGNCjrMzQJgi8AFPnsvvK8N
462uWqoYGxNfGI1bbPf3tG/BJoutGTwPQV/6jX3MmCUv05TA2XqIMmL3JOqimgC9UMb9wjEQGSbR
JNdKMQsb2H4hrAyrDWOOeAFDBVZJFmeIFvpgl8ABvB+b8D40xbClRvV3fQLWHppZdBO0BIhhTjQW
WhzchsR3r+syV3dtrX00KuVcl0E61hHYu4nF4Kuvkg10BlxpdkJc9pSp6y41PppBpluKK4KOKmfV
xiBBVJm86Dwhd43M2LvG2nfa6vGKwfa5D0pS6urkq1FB1cdW8zZpcgsOc04ufWisfnLj2uRKNZG5
G6MHRq9P3aqsPsMIv1kzPlelck60+oGffBdZoFjIN2I7LDcFsN0F0snpYISiYARpdNhywO4lzpWH
E9mKzRVGQm7lGnF7jQX7ST1pdiYwclNzjlXIhZ+p5QFxz4qJdbfUrIIN87STvq0/Klb40QBD2sdd
dGcQBBfbQ7NQamIGrGQ3yHGc6S41uNvG2wSN/VRa5l5Exg0bzmk5ylq5mVLcFrE/3ncCnB7joHzB
kp3XNDKpB4/8GSU8BK09621YFdZGeSh0GOmN55yNJnRbCdS9r7Rkn6fmS1Ka4yaPJmTGCYGNWmZe
dbN+rypHYeZdbB0jvVI28B1HFWWLDXJQN6Yz7ckKB87VJs+Gly7IOky158Cqn9IsvpZ9eCky4xDV
o7arJ6oc2RpXKM9XhltvjpkFh6Gjpfekx1q7At1DM5HvfdOx0T6x7bOVVFuYvX3HyYuhMklfYZe7
rBK+MCL7vKlNfRnl6oVoGxIPeu9VxX0kIzSKI0fnAq30qQQNdIx8e7rv07C6KSEVxI3zbegpnbph
BIfJU+6TOEhWMZvpbRDpPKsjM3YugEXrwG3oSlYcphq+dXnY0XrUfv/MLRAx9JiCqwhLKkud5BkU
7TuAg3cT+oP7mtueXey07LNpP7TiOR+aZFmYeXaHPDcDv1Gf1Q6aVlOi5AtD7cYCj4pUKB6WCjw7
VruJm3jODcA1SaR5jxVXzl63vJK3ucafLgnpp0yDiKCA7cayrr07rWGMNOjBy7+5MmBGK3ET4BrA
M4BI9u8Gx6c56erPsXh//QK/1gXyFwfXpQUu22QuTKbUb6MFEnnnqQGBNriL+NDvK1LUQZQEiHf5
TEwM2DZ/qwvEL+ATiLliUUp+FgNE/Z9UBUJj/PzH0QLVylyZmPPcfC4O+PhPK9LUKOy4FsaLY58a
xmmqZ+eLgFXMJSNqd1G3+cYfs2EdG+U9M+dVhD0gbIlg5QHGTGP066wq1kUSHhnYcCt049rCOwSc
86IG1iYnQW+ZKMAFA1RGg2o8sbu5sKklRbXp37W+QsuY7yrGDJ01bVQjddNZrauPTyE1dhCLox+J
zZQ5rz1y+94AFB5QkstJ3XDCXkKDhpm924Yuaekp2afEVdQowdNg9DH9PocaWSEXRTXw69uERARN
dcPuklJmjr9Qa8fH3hML0WwshiXLRosHV8UXvycgXFunpuM/Ob1iQJIKPu2ebR+uxjdmeRK3hkPr
bFoql1aW9OZszJzZNiIGsmLBXc2T4pLaTXZNePAOHncgJjkvwFoQWsq7Mxr9JcodTE3OlBUXSyTh
O0tovMpWmZC75wCesTVlRVbUHC88NWDJjareeCjKsKvmxO3NAxwzb9E9m1685VkBLd1UJq8tjVMo
MOyZIv6Gnjm8FHYknockUXZdkT44/mBtkBZND2E50NGrA0wzs7tr+1ED7ZWV9UJaEeooNUfAglcA
LEEWKc3WMnFDEK/c+0ss7SiXqXRdO5UvdlN/U/qCiPfBnfLILbNSiy9SziHzWRUtsMptos75lNBh
lllvvPqt82rF43MP9Bb1xmdkN18BJJgFm0/gCYXXMICPMYRMdeKOgfENOujcRXBVvUDmix57PL27
mbG89KIquRuZ/GpAafjlVVm9EUb3YEhsdk07vuK3eG/HcJ0IbgvfaUgvQJCjrDjugagZ9bTuSmdH
8jqQV2V817zq4nfNUxijiLKVyVpMqFWWnY8vhIJzmXLyXyeRMSdGc2U9K5M6kd+g7ItCu00xnmrq
uOmt/hKm3VkpSiJQaMFWziQ20hfbsbWDOR6avXBYPOhOrbkKNI+vIsq3kofYBZfRubrKjiaMU5Vs
SWM8ZXKAShJy1XZQSDdKgUoPOxLJREkn1oOW32FupcNMAkKcmgb0pBMcjLq/mSoH6Lj+9m8+3Wn6
LEhfbOM1tJj635/ubzUUpb/sBP/yFX6bHKNC5OTkj6Cp1s+cRDDymDCAJ3KtsD6Sv+8EMblzfKOA
QY0DGpZu9LfjnU9CFoO3g6Od6Ycu/hEt9oex/4/Hu8qxrgI94AtCX9TnleFPx3udc9U3uf1QUIot
ytSLl30RdXtFJwyq7R22djFU16JGvdBqqRvNuy28EY+kEO4zxs6Htva/Se78Emx1Qr+Wz1ZDSlNO
yskECtASFtru5i6r5D7qwicdwssCw4cEQIGIjHPpPGnau6yiz65NzoONYcNR8E6TqUPoc2EhAFE8
UIYCXbgMXgKpPiUmOU0yQV0jzFtpK4+hiTdUkmWoivIhU/n2dsB+b+w2bRUcYuGdTI0cwEwvP3RL
sW5GD8bOkICuh0BC7ZkGtDWIBWpzIoolOTkq2gMqnyvnw2NZ6A/DiMBkzD8rC3uAIs19L+x33GvB
QiTi1CfxF4s6QPchnU0nyWzqrOC+R8bGUR4TlROG8QoR5JFC+BO64RUJyyuYEPLG0v7DaG2xwqj+
0g0+wV+Wfisz/duLybsCEnZpyvFGpWlbmI1KAk4RcvQOI+E03kjGkg/RVxnKdy3PTqOWpC4OG7ms
7a5h3kr1aaCiXMZ6RSh3jrIi7vtn22dtVivzhWdYFwM1YRaYgOHUbUeAC8MjKsM8UyQuFpDYTR82
dzrgk0XfRyF6VVy3iQy9fRGY49GydX/FAtS7IzN1OEetPu7yKO+3Qd0mO6dOHvMgvx1z45POz1+m
XQQjyMoRVvE63SlX8ZALczjahR6jOESOF0iG9ZpNyrThp/br4GvvtsrezldHc9tn1bCpO/k8KcZB
q222r4V85sKy5QF4GTNTT3+BdHbf2t2e0uSQ4/nFClDv0wLtUaKYRCIFBU2kVU6oNZBX9CxjLbGq
9fYUkoDyrYcaj0VmfdQT+SWBp52555khE6x7ozErfuJv91JkBOG05ui7tAHfTILjnfSM9CDRaG7h
F71po60vlTKgn6kURJGNfq3rYsTbz+sRFe4LkVoUPZnNM1CGDCKiUEaJq9vc625rh5nNH7/Kb43U
qzbSSK6EV7pp0dx0kXoh/JPZstYTfxXPKw9kZzYmfFft7WseGvm7L5M9CUXIU8yKXjsqiV/QyAjz
SmwhdYPPB7e+74gDQ+V96jBINurX2GAlEzKkH6oq2tIQ7CJwvHmh3WtJd2FYoiOPcsSNraePnaKO
UN0ysfASeL4AerG56/GHmaau0UQvQzEdA1PZ53AOZs7RuteKgryGALNODvY0G703tHTf/oh6OZL8
P+RaoAByPmIDTI9QIpX1sCVSGOOhWb0xdSrdKHEk3tYEcXkb9iun7t7iAR9Ygb53wxVLYLkTIXar
Ym/RjO24tMb40cJ4vrHjYI47xT8W5zYaWYN+b5zxSxMR7k1YQA6gl1uOCiYsKyo+jc48pR5Gsyoc
bluFdCC7UHGBT7zLPX3AShpTAmkpUrxeIYcPBhL64QGHjzZQgVaqjvCOY38LXAwIldbbzwh1203Z
FYS6Os05QHy/dlp8kc3clnY2FZDIkUThnx02hYUodnT64QYlO0UnOyxs9KSflbxSRj/kkQZdugCA
8+4JzFhDYhPcIYD01Up/j+KgXdIOfntmlTLcd+KzSFE7B2y8l1FhTbdqXd4AN2z246j2W4EcgeFw
CaxK8ZJzqDOikmm+173sXW0gWCzyLn5rZ5GBYufAc9EdFJkQ2HGQIvizKCEpWDQ2s1BBD6v3fpYu
xFF7rtEyTLOooVXkoZllDv/iImO2jgj8kNzsdHPI4f6uhby8fX5Vf5Qd/ZfP/7XEoBvEsqmznIYh
879D4t/s8Zg4NQN23v9wd17LkSPntn4i6MAmgH1xInZVoTyLLJqmuUGwyW6YhDcJ8/T7Q6vPaNQj
6cRc7rkYRWg49Cxk/v9a61vwmP8JxWz9jbAKIyRwU6g/DuGT364Y6NYIlrwJky1VHCwb/8wEafl8
Y/90xWBrQUU0oyMuYO5A9i975bZloVt1iNJd/T0qSLD7TnOtq3QLdYOrBR5u+g6y5GRlyqe2lJVo
mGn2m4bnJfA9EJyUYbKF6hxB6FqIXbPoUYWGx1uo+lGl2UxmpIme5sJ5GccCmPNgT6tYAS9O/Trl
ZSajzQQPbK3lmGpT/C1Bbw3RTpbyMU+zBkkyTfZaXYD24MC08Wc2w9rhwbFqlRQrq3vqIfpMCRJx
XcWsWTySzbq9EYl29Az+s1CV70I6+rpLMw6lksk4c8MXNTDtpvCEJghoagxfszQa12aD8KdDkfY6
dKVyPntO+liYrljV8PCjmrC4N7H4I01Om6Ldv80zz+G6OnpmsYk9e29kZrxNDZHhwyUyihiGWcR+
HBHM5rG8l1CJozI/g165EC56qXz/TCdQS+V0dBQx4Ugi5s15VvRO4ezS2NBzWlEV90FV0HezSr/C
zQIXlBdH3UeJd7L3cIgUKVkGdsFc2YI3O3gVc15JgysLVomKhT+0Vwpqs2DRX4YlUy5jYMN1SX60
nluwZS6TjVNPZFkLb8KmULzQvhNtI6f0grg1ryUoVVpwzhG7+pVIJnstM6sMtEa/oSUcNyjofFDy
LtjCsM5I7me3td/xe+k1QPV2GK6zpknWlW83eJ388mDkuPpLkfqrbHH6O4vnH8ZHsTf7EX/okggw
lmyAWlIC9ZIXAM3kbFoiBHreTAEKQbOqiBcQUviWLHkDlOd8K6ZE35lEifYN8QRwUGgES2KBhavN
Np8Ug/cjz7AkG9SScRiXtEPeFOG2jmaAQY4Tjju7MnEwSaxkBCUKAhPNkpw4PMOF3BlGdhqXXAUl
SlyG+nuGNnTBJXvRWnSMEsYArweBcclnIDLfuTCsgrIzH9242buAY+g8nZYl5Q0HxaNBoYlRWkG6
RD9o40X70Ob7nlQIVrWn0g45dsmLYKbVeZlxPHJGX0mv5Fu5xEtsz/jKRZM4Jsp91XK4kqO4l4nL
aIy3fqUr7QNaG4t6N5PrCpobqBlxprNvs+S7TLJiG90ecG5DWQAvdZ9UA4tGcylFoQzqotsVqrfT
8kworU03kFKtyIusRtv+4Ma1ZTF+17v4QsoZSz02kg89ywqOm/mldrMXujgTutPyFzRT/zx2NeJn
Ks1bOcqDkEV1y2IUAx2u+kM5Lhue1JNXWYtbN5JXX2WnjKKC29mu9/3EOl5w76SJ3OuOI/e3e5G6
eGpY+o9BaPkxd0Z1JJKvPppFRtwUJlpVpj4t7o0cyH6vbXqn4zsJaZGCz3GbVnpz40r7UJveWzFm
iM4xGzTZzvThTOFBxyiIoyO5tVL5bvbhqQWka6LHll12P3LXIUYuko1f29/m1K2g4PKXMA2Ttyvn
dNz1wDywrA3yxZ3Gj6ofX+22uQWqceu7Q3IY4uEbzmJeFOVEUrXpQJGxpwkwXZ4AVQwo2Um77hIQ
JNb8KMiwsV946R2zZhGvfzfARW8KbXqDevTg4xlP8Y67sV3sO218inCVdxr9upMpW2Tv4dqN+R75
yaTOrsWMnuXHKJrBENGR6ZTWQYFD6bCwZwNmjKXdwWWJxFiHzz3NzSctd+4cDPCFdB6n0PpiFgud
rPYvVP3d+yFfm+4461nlX2At3ngkBnC/LBs3HE8b7E+3PYaDVZd72a7qJAgLKkyIA02rzBwb4Enx
UUr3zq+rK/glFk7Y+oeMuxR8waNeT2eTDrSkch5DF6PNZBaoJl5CE3Z6rgkLMM1y+SQ+MLNDXcV9
f7AclmeT34OyDrk3pg4/YrEkEHRpVDv6xz7ALX6NPV6I4cLTw4n8fz7G/4q+lXd/93a1P+Tcj7Ka
miSKu1/+7//dB/fB/wp4O9cMCzgEySJQ6yDcuQD8e9f1W5l//WV3/i/e/+fNx4Dk4wga+KiagFGz
5Hd+3nygY9i0qrPTYU/yd7X9p6hO8Ag6BjcmE/4PqxkIgv9PU2fvwg0NBLGJtK6zP/9Tnexc0P5w
8/HRUUjbWsjzuL9/Wa7YDbnAZEqeUNw/7A5IqN6Tm4lkTKmMviRo4izlyMOzVtujQZ1uOGydSag1
ZvDkkAg6GAC06xtnbE6CBCZxzyCqaWOwjG2iGAh43es1FuLSti7a0Jwb0vgJuBUmWH8H4mfHbeKK
d/exK6NDnCL8pcmjVcK2KDw8bGoCXmBk7V3nVtp6dtmcVC2YcJ951ut2Yx6RuzRWRHVZqMMO9r9A
otl30BJKLa22he1uSgIyggfwUBxN+91pdXbwxYYA4Hqei9MwWo9em0Mfj244WdajWZw8+cDZvpoV
WxyWpqJL0Nm5S/DajREanfSNR/AGOwyL6RTdeqSiYf5aYJmtiU8V2RNA0ADWwTpP4sfGS/d1mAA9
COudoD7IsL/VDgI3Bvds7I86SaeYfg8LH7fbO+umO8ZcINiX0kDEbuk6JwO4onRXm7cip+lPFLvJ
mbcV/fIJ9jpbczBAU+Aalx+16x2k8m6zCHeRcggkxi5twBPjHAm3jGhsdOSJdsAHfd/SnGSnk8bu
x1238PosX4Lqg4IR0gwq4kfFry5DIZkjdyUADNRusl6Icc1EEEaIQGqzBiMCi0XMXtfUmgvmZFIh
yPwratDkTtfjbp9UsltL/pBhGjfcpfv86sv8Rps0dMfpZFn+HQPiRs9c2sYQdhPtS5GKNa+OACR7
IFz7m57hN3BgWLAhG7A7akMP13eCNKAFg7JYxYfUkDdEo2NA+3rAygD/x7DS61eDzWAjYVql5Sp3
fTx3jywLD01NOC2OEFafhPzoq3GdUNPq8XTMu2IJFKwks+YU7aPxapHf4SDfRBzamvrS1/zIM2c3
Iqly2anwWlWUO0XGa1VFD7adX6gqYNmvzs5C0CATV5fltpCgeQcg9ERo6zndpuSFKwsPSufQTvdZ
Ira01lOjPaR6dJy6JuixJtgph3l8YwHmiObnoUiD3rFuc6bvGfuKnF8dFqIxHrya2BIwKfAP7pp0
/R6dlkx80HrpdfLbzZTd954I+ni6COVRJjBj1W7WtD9uRhfozKQuZBqIyeOBcXT2PsWmT9+Vp186
ZIx+vBbps5tdU5f4G/5SVaWHeSLhkJRbHOKrUOP8LOWG8QUZ+8O3uUTa6pxToJzZtzJq93o5H0zj
uTDMNXudQw0An76RIzcyysRfZsFfAbRvA6owFRJFcnDC8mYwjXNpVruEtcAAcMRVcJ1tm+5MwgqJ
2d77RNn8sdkaytrqFrcywkNpOFzT0QeXl2KO41HRJFsMPQdc/Q9T3e6QsgLNwp0YwtCY7QdTk+c5
nO/Cwv2qj/0ubEdiBf1eet59PjkXmsWw+obrcTB2MjPkvu3abguBy9lqhjXvaC9NuDZxMRvoVrjv
R+XsCq375Eb2xDUa437u31UsT/syvVKR/Sys4TAO4pxMEwwVT61mNo1pO776quNby7iP03W4FXDW
uoI7vkgeZ8Eil1+bUwh9U9WhxQLKvh9Mqito8+TXg/+kTctPbmSBJZIdW5a9j5W4rb1LTuceNQ97
16leor7fasWI/5bWn+4iZHcGR9iucn9clznjDIbSXsMHyM8u91+yzlnl8BAFVzPRhvy68TVd0slK
qOzpQrzM1bBWcWXe4CZtLoWXT39tWz8LCez3pHxwuHv/H2zHO/ysf2Ht/8OH+HmHwGQHKZB+T4sb
AVUwLEL+focwfboKCG1hynPspSSGt/xmzPMXVd7HzEedFv675Uv6aczDzYdWbqPOG9w7kPP/hCkP
7+AvVwj8hEs8mcoubwk2/KrPRB7bTEMHqYsJfjOV6pvO6rLVq2c3pW1WKPPJ/eFmSZlyNfyHaCD4
ftzF9SLCpN+WEq0gXDwxjTe/s7J9sSPrpVtcM+QIjANyGDa/5C7X85cEg005Wc/SEwCpFu+NjQmH
+pmNAZnutoammi0+nXBx7LAzwPde3cIr9lkclkdzTN+nOL/XF6dP7bCCmXA37JBsb5qxs09qcQb5
Y7rFrPrIruzTa9uTtpiIwsE5ycVWRDXgJ4rM907SvBt6JI5Sc0o3MtMfCmZw5BoLh5IBu8/CtDR1
3hEz2hfd0na5QdHgbGUR4RvVwZ3g0BzK4j1R88M093yOPD84+nxvaPrFzk0UnIlUWTd9L8uKtKz9
NMTzpaQXeIrifYHdaKsnGSnskmHWsOtVOIMiB7xBBzrp9I3uA8/qHPfeL+Y7SwCPIu60U7M8e2X1
RSHr5pW4qd1y53nI5BoQL8MO+1eb+sWgE5W+MqCFMDEzf7g55gCv4Eljy7Jkx+UR3eYqtJkKrGl4
7rrVCH6FeERXPdLhzJO/SJ4UrJByJSpxcMdi2hqc2assD8FSZI6xa/vK++5M8n4UM5xfBqBVRofo
qu9TGFozCzjNt06zKPlXHbOtHLTH0Xc+e0S2oKK+giqx5fnHV3pUcdO9hUUs39K2vg+JuJ1IURDu
IGixcgFwbTO/UA+zdHE0+hjCR1d/r2Z3Dvpodta91fQfxNvyQNoq37p6+5SONTYlPeIigsdxpu4+
tvpTAVh4Q5tsu6be+VvkDsaFEN20diLzTVasAEezejYaD0hUFQLgKnwc0GGyn/AAwpDnmK5ar/xo
h746m15YXdzl4qUV8DaLajB49+6Vu3a/ypSu3kvlXPIoPztJxlEW6e2ukyPXkwxMSKWVz6wa/ZVT
GfvM175VugWHpcP1H+f0vvcTaBu9jh+mFNd3Ujrdphkr+zERtjrhGiu2nW+yqyoUTldu4ElKA33a
Ygcwpq7DBF8AY+rGh9LraCVL4o1s6csoiy4E398WuyYp8402JNqqiBSU+kHWeLimGnqHbJAgSp5W
kJspP+u7BRMG4BOtXx1tgucEJCHTuHnVH+1c4uWqMf1LL/2iR05FZnKxWsjWQ+udhq2IzdvSpzuk
50q0po+INwIgCVqx/DVqzAmxlzcrlj8prlU9ZJEWD4GGGHWKqjA/j+aUHHsCQBtINcDrQn6n6dDI
AIHlVAj0TCnGt7JztW3dZcbWzKmZnDW7W3lOGe3KKn7SMu+OVpVqx6h+loTfl1VNu8bplq761qo3
Uw0fOW6PlcY0gCyFq1Gr8b/rqGac0Vw9My1w++lmCjFahossMYPfizbd1D3HGpFRsBfT2gjbz7/w
DA7nnmgxSWIHN47FsPyfZvBT0pB9/qTw55dJ/F98lN9sDvxtkYH7EW7mtMIm9nMSN5jEOTsBYKE0
eLr+D3s74zY1uvhxsb7xJvcfEgQ1ajgZMUBw1tPDy7n/p07RP5rYIGUSbOUKgBUDheKXQTyTCkiv
NjyVYeqsYWHZ3KktoGiI3i6vxW5wXjXbvWsHfwRKiT4uvekZU6SxShftPLMkjSdpaa5zcBb0NI/2
WmUEdofulU6yPYUyVMCWPMYbF7qhNGu4/0urleZP9FtVkqj0FBNnkbYbVO1ID5YziJtokjXAmma6
8XDPr4yBOTCCm7Evp9zf1I1dE7AbEXfTYTwknpVe+rYj1K/KLjAFVNxpohBELRVdxVgNzJFzQ8XQ
7LyUvctHJrK7iSqsA7En8kOaWIRjjfQDji9+h6UFTGNTzNOFfmxNNAmsQ/AmaQ5ONnVLbdtgEF+J
pVost/2rTXHueuJFGky21gc5AfiDaO6UaoDcGmwS3aI56U1lnGoD+8zQmWv9B/x1BgPbLkDYnDLg
vQ0j1lhgsfUPbGxUTGsN9XPXLVDZArps7UT2csZGp35Bz/aV+WXmT3olFiytXAC1xoKqjXQsVQ3m
Z9tICBq4dXScC5LofaaYVMyY6saCVjct7mFN6cOm6lueQT33bnBLi2kOjm+UFpwgBcgVWQBoqkhP
P9mZ8VwnU/7iwSonhxUzlpGR3jlaaq2jyMi2vuTUr7Qt21IuRmHe3bSwyPd1X8u1TimDHi92XhLt
K8JGZwYAcpPurWdqr12J2Y2fkLcq6WoK4jp87rvsczCT15Jq5p3MS+hUhdzTJdkBPe2pg+A8Wpfh
9G2eqmvFlWhbh6a/K0ZKplLvUYvjt9GrnItZZ/1dUpUvdWblt9hKh60a6Gsw2n7tYMaBPFkbh79j
s5z5k33FvLXmop8f7B+GCIk1Ils8EnHSH4HeGOwDylNV5odOE485topq8VcgDGG1KH3jWV/cFxM2
DIlvUC2+DI3O5b27eDUGTBtwg903R0fowIwQbvPF26GPowyqdBzP+aSTHdFYYIdjUZPQxypELiBa
16P5WWAZ8bCOdKhQh2Jxk2hScav44TARtM37qXVmVwbGOc4KVrWLJwW/dsgfEazPOdNijKGGtv4r
P+6FAPOAadcgewx+kMfxv1+5/nfef753/6w289D99QP8fNI7lLFRIcz/QBVkEclT++eT3ga5Tj8b
i1PLXgiIWIl/27mCWVrkZp0xhmf+ogH/HJcwtDnej6Jyk5MAs/OfUpt5ov86MPGJsWpz0rFxpcxm
UaN/Z2gzeP6FPOBfRsMMKAuSe1P07BdEVD/GBo82KVE8BctJVDa6XtZhiUQ8mNwPJ7e9ZDo++1VU
jsZWTqyWBruHDcAd97azkdjMNilJG1OWojo/fFQ9Gyey0FF8LFRPvWHHcFIH+YzVbS+iKe3ZG1rI
l8o0j7rXuONGzabFkpM86gmEoIRg7qbeQ9pxfG5ENMBoN8OixbMUmTstik7uwF0HKDw5EWQwUiuc
E1r1XtnpNyxv177KPjlA1xRl7ChinFeTVdxZmJ992MRA9rgXYosuTPGG+2PXdfo5xTbNlZ9+B/tx
xk7dTNNOGVZQY7Pm89wVTvcV12Gx8jFi+5X1JSmbdwtX68ZA/u3xbRelc83xcUdypOECZzfhJcQx
FUw9m+z4h/kbFzi1PzDd6odyjMegzfl5K74cHkjOvSOqb1QynNJE/+h8LGxd1T2PibNr8/pg0lpl
ueMJsMFrZvVXgCr6Pl7k9pF/lC1Q1vwcTjlNyHTHb8oWTj4YxVVUeGSvp90kvC8pOCtCTrCFTc4q
8mxeVeHs7ZyT6qdjrYWv3ObfzJZoF1xBLLhs7ixxaJmPabbEM1X677LTb6Gb3Ux9Q84CsEZRp7jA
jR3+53XRi2Tds8HlnLRMTg+GCk7gBNiUVUd3gEu+JqO5EbSr7Zq5C8JZu9Ui6s1mVpxjJrdJlEDJ
VdObVuU7UY0vU6ScQ2g3EEZMgyWvidkrofcYAmLrNzvkt4LAENpRDkt3sBgyohRLWTzD71pZE3iT
RtDdI/X51Ij+mpQcmpkfa2vP7lDRqZIjZM6G9zJWVOhNpEwCfEnZrmwpJ2PbetUn+6YXGLIsavTI
zXxUZXhj6uGXse1eVWHwWsEnHdB4dknaMt0KDWxkbqcIy3b3yB8EjuwujvaNys9mrwQsDKYneJFr
t2uDOUbh0AhZH5nV37UxDld92T6FsSoDqrgxNFJNs+pAHB2mmBb3vo7cZdy5yMRRW1PPtXVkjfTQ
WwRutc4gGR4bm3lwdqkY7seQERyjHha7vDA3MjLtlTZhxwzD5JlU69Uo0/fWnPaNEz6GfrrvsvFJ
mbTcKAxkHE4ddw7ND2ZK6VaFGA9FN2+zrLsrdOltCN2m69FOXjmciTJBvS6H8JqFFN628WBvmE7f
uF0FMFieDTMJmtLZ9VyXdDFeySsfC1Hwbn5MZWP25lcwUfoJq4t57BOUZ4N+ISzr3ApGC2iJwVfg
KV8c/tLH1+KIBuMBphfjy39WDP/7a/ILpddm/fbLu/88vOy/ce8gZkuiBQjqjyPq5+Fl4XriXPId
cr+8/++Wfdir7IUbzIIQ9ZL07m9nFwOMjcq4IAqXHA66zJ8aU8x/5uUvkF7+WT4iEaOf3/bvz66I
9UEzKfESO9R1QeJb/JTRnioq8o/YHAI4AMZtmUXhtrLp7Bxi7Wvli6vyjIuyMPGadhsMZXUe6e5d
Y/y6mQgj2r1/5cV3kGkIUSO/mQdg46G+te1+2wly4R7WjdH/HoYDr5v8yOyYrqTh3tjRQBQG4w43
UvQzCr28XaOZ79Go7fzZu8x1+1GzDii85l2q/CIG64xktxSjpc9Gq8O7BfYuzPNkFJQi81kjzLja
cFOw4mhdtYmz6JXX2yGX6YHrZrtnKRDYlXXWI1IlNh5M3/aaNWQqjFihgXksutbLQG9Mw2lW7p3u
6Hd1ApDK1Q+eUBsLRqBhZQCAmaF061z4VDVCQBtD9xzp1itkpFs8pPmmt1tBJLHQ8ARDBaQzddr0
rnnnFjmlIaYDBLk8YcrZOnO+7eb5aDTldyhV3N6pVcIGanTE6/L0RFU23VO6nQ79ubJchh4iyIKm
EzFfvFy95BIGbNxg5AISBz/SeDOV/15PqH0mGy6EjkiRTZqKQyYT+0sKC25vJBVodr1QO0QhE6Yf
YODBEBq/iW62HcozvUuZNOpU6S0Kw0jDiDvlx2kw8nXT9/YK6nC+dyz1mDpKRqt0lNkNwCoeVqEu
7wgClCOLI08eE5mE2xK38zpvF4wjLcq1Eu1aGnDmldHil7W9eQgsvQ8Psk5ZJReaZW70poi3ZjeD
qTIrjxIXu3W3asLHFQ2NuQJNEa8HKBzrAnO1JLwJvW/WouKQ6PWjaaNrERyP55s4XkSquSj2U5Kd
Y/Sv1dx2V80RNBr4WbmuI0F8J9UOc+/AbOgcln35Ath1mGxzrPCm4FcO2OmuEmpchUv7S+c/EbUh
GVupG978muJF1qCT8jvlHBQSBFjWVS9G2ULPkxfJbgpG4ueYiO8wG89CHx84KF4c7j74tYtr1AzT
ijsWRIml6K1YKt+6tENmsufXKGmgbi3FcGNnss3mUe4upXHmj/44sVTJDeRujpE5dfeuwpeC+1Gn
4Hqpn4t5/LGNoJKOQA/tdLGI5QGR+KsY5u8+LUI9ns6bcjDG4e4vfRiwzmTiwODq0Sq1zA7/fpaB
VfQHOi0GkV/e/+dpYP2NkYOxhF3Tj4QlA8s/TgMoT9DXvSV4+WOd9XOUYTXlGahF/2pptTDe8Y2Q
ISLiz8rrT50Gf6yV4usGhEswiVOBkBAS0+9PgzCz3Clt5HM+lU8V644gjuhCtyW4GzuPAajq0Gko
WJwB3fgV3sUoW+ujdeE/uA0NoClD5j5NqSA+7lT3uqXqYACjE2RGcoRAYq9Hx4fKai0FIxntQcUF
netFqG7nNVT9uX58AE9IBYMZP6gBLttopc8QKj/EjIU/LOdNNhng0o3LlJknIhy4JvHQR/O757Xd
Ou86d0N4tApwce4JiwZez1Uf6l9ONpAyCOUi7ZvDgs9VBbHruuYJXlYPXQ6B1qiOkzC+y8R6qgpq
oI3xpi8TWC9msa50eglL6LF0scRxRJ6NnJLr5yx/oidUkUD69iqsBv126Lv8lIxlurOkvpu8dF1b
3U4w06WVsWnbYivy/r6dlsrmnEaPytQ2bToGRVcFddoQ1XDPjjHSrFzWG1vxdG/jDXzdCBO/k6z5
qcDsaZ3v5AjZPqTZaywmxdPYjrYVChHagWPuq8g1AhaUYuUiR+HpLF6ruJU0RWlPXT0/Y2z6ooR+
cDt70+Xztm7bDysSJ1o4r+y8KXVp6eKyMEXOQauFd8NYf+SVs80i8lUR5D4BUpSxBGreOR+tYx97
V7tO3/qRchsHWbt4SN2B2JDpXjV32pDz3qKPbSeD7tFKo5pn+Iou94nI9+6H1kUZHtUv2cVmfWhY
1aZoin0CfTRT4Qs04Z03s5RX7mIPOlp9d9vY8Wc71vdYYuHc+rj/jB4LpekfyDptYpmeOr+mxCqC
ZSDjR33wwSBqesAPY5frVHbM/qGghmSMGxcDAsdZBRuBVwSwcGCRk6Y2fkqv5uIarodl3kqPTlaN
LBRdxJHEPiRD/u7U9t04tXsDx87okbJp5TLrbYuo3xZkklb62KFwzreuAk3rtatMSw6aY2mrrGHC
bvwl6f9S2H3QJuIS6ZkBEU3f57Z+dJiCbYUPiqu+pjhpM+9a+bhCEelLqz5piVjbPNSHYWKBYIrF
ZbDx7WJXeOnGTl3sXa15iGjbhOQaZLA51rVI7vvJ3cB/+pLMaZASpUHmZDK0z7UBF62LX/Ji+Ajd
4RPyy6ft0QinqhW6JwmzCod6te2mxN3Oc0ttkrEH5HkeFI6lBBo8ryov2sYlXShF5DbHIS2uUzPc
FwMunaTHDuKWR6MnQqJYPvgqphOs6a/N4F19bTr/lc8aPIHI7bCesBQuifT/eNYMZLl/WZv98f1/
E0iYN5aUqTAd2/OWu/9vAgksHmcxOZKuB6SDOPHb2szDOIlVEfYrQVAypL8bPUz2c0t/l44HAbnl
T7gMGDB+WZphRYcui0IC+Ydloc9O7/dHjRzhybnu8KVDxuM5wRM6lBVxpbltoGimd32vq83wA9Cc
hS30qPJS2FTHsRTnJbvUyVkdzJcxxNhbLmVzfUftXEMVxqY3Kbiql1K6rlOYH6PUPkydPxABtOKd
s9TYDdMgTlCr0z0I2fyQLXV3RT5isqMBr6yW2s5xftRjeW3FMD7rywiQ2XNPWQ+VF7EZfVgEK2Bl
44KyeoJkuft1XML8ScQ5ppmae3Cn2d1loFsBajX2ZhClEXQJbQAyqXniejgIyXYaaxdW0brDgsPT
nJInuv9A9DWac2kK/7s+SACHRfuFEf2FTD6Nr558HqW3Ewn2cx3ckKe8fGNLa6sMShS9xuLm7j7m
IgZyO3gQr536KSWqj3Go+Y6hO9rlnV0Go2NtjMkcdqjYVAlBbdmEGoNLrQlrowSkITXTCju4cEuK
9AuBsHFLFTD1yTKNTrqkQTA0zW9Wg5uCGIp5ahSNknE7NMBd6+rQ+t/GcngbBgJ4Wc/SR3eT9o67
drSpBtOCdyrlpiwKe+UNWRhQDXPyhnJf5vB9Cwn1sJne8jzemznB/s7o4m/oes8JsYeVPROmH3X3
cajRl+IofAEqwLOZ0pcgTKJHlWnzSiirWed9a+3dMYd/39X3hN98NHxIEVx+X0O7um018mN1W95I
Rt0as1aTr3UkihU0vD5IfSqnx0rYK3/p1hSTvm1D5xn5AuYbDPTUnI+a8m9pdnkubQmuVUOXa7dZ
JxEKoHEXGV4sbYasqMt03YjhxjD0Ozg87ISbIagif60J7y5JBPpL/4QM+KxJ804bwmxT1KTglBqq
bePk93OlM5V38WePK1+ZcZAwBK0m9HA2j2PmHIhFPOJoB34efc+nCMG+DC9WMgS8QLYrQOls9oYX
bBaBcM4oReR4nduupE4EbMyRR8WNrJtA0GxDM0VDA3SVPLch9GTWkuu+Te680lm+Kf1RgvhfaXNq
gH7BB2xE1hKhrZ9Vqz/Os3iphopSjZqytpjblRlZpzFsr3QyHLWC+aKz+EnmVMNB6bsTuE3cTh0A
yNxqVnvf6Nhu6/rJNOoTYaBPSys/ZslarLf3qVVuW4q8Vw6l571ZvEiRbc2Gwxm2lTlhCVmg+E2M
19M2IdHrp6LPL1XcHSGQH0sTd18y3qMU8Bk9auSmnd/Gx8rO7vpB5zsfvpZt/Nwvw52fbzW9P3k1
RptwPuM2QAt1P+cZUikvlO99KQ6YRnZ+YXEl1q6NJD6uRdeS5TZbUahjiX9sQGSNGbpn74z7ORvJ
5FDVTb1DGGiTNxzwxZQPMw/wY2K3yFDNRA4pJ2QajV50l/AtP+YSwDISgksSwooe9apCj9SpXJVp
595oGpAcb2DJnKVDBSKsUdfSbqq91xsFJpO4Zx0/55shi5pdjHH0ye4ih5s2HV9SS2cckTbRMW0M
nYdEk+yjyZMVQHz0Ujsrbs8XngKgUYUY1pCBS5InJWbWIW5OlMsap3xigNdnmb7yrDXP5OSyXesQ
+m17pngLRPSJn3QJu6TsD9lMPrXGvnOL0Uqce7MueWFSXKg0WCoDMCPN4jMuHbrrzrVuuyULnfg+
7Z5LOjps5Hfa124KgdszJl238nD2BN4Ij8nP85CLE9H3Af2xH71hO4m4uK3N+qXvh/5uWOTKdErf
VB0+zlND8wOCZmam5hY5+1qgdep9TT3cIn9OedNtFPundJFGi0UkVailIY7MCPXUZkAK6kVQbRdp
1UVjzXWfFQ+aK9qrvoiw8yLHzuiyymSvTwWTd9QX0dZZ5FsPHddDz4160KD2IvGKRezNfsi+iwBc
LVJwhCcu58S4sep+umgJqrFa9GN3VrTAiQ4GZ87r9a99bTIXkwcwC64QP64w/2FE//b16x/wGSjO
//z+P69NBmtZLCAsRmEQucvF5bdbk84uAPyhMJlCyXL87tbkutS5EPAgvbr0Mv8DmggciTsdlyb6
32zHQor8M/cmw/u1Vc3G+ywALtsW3hfiJ4sY+XuxMZWT0KbmqfV0iIKarhh8+qQsP/PMs+O1nY3F
MeRtT7UCe84IItr7tLKbe8V0upG51K+Vq+yDbnbRvV+38aHxreYUhbZ7hmC8uIFJU6Yxzsk4FNUm
LXNtJ6z5LVHeQLV6CsfZRUu8xQJfr9LlMRUvD6yuUMyXlphu0uVxZumJdeRCVT40rhwPimaOIAwF
q1uLFkhN1GNAyKFeK6suNrWa1Tc2JtWqmS0D8E2a3dCUYm3GKKseerucv0SM7wFjGNQg1WAlYWBx
2wKfo1HXF3KMRznkzzE8yW2c24f/4e5MdiNH0i77Lr1ngTTOi96QTp/lklyzNoRCUnAmjfPw9P9h
dnZWDl3VyG0WCoVCQPLwkOhm33DvuYyvoLZCadNmC/+ls4kIyur18qmtFwDCotlBp8+8op0eCx3d
tIV+UyXMOSwZ0PX+xOGE91enVyGXo876zWzY71Otfoc6kgYSMLUwupJrs1UIXe2kfWkig/PYPRi8
KS9TIpZCpdg7btntcbwEmow1PJiIuuuG2lNAOjMeVAf6nm6as5dYpHS6Rf5eiAoAmuK+O64NDTi5
qVJ7a5daGuBLVe5yM4HGoxqBNhiA+yadSbqJCNNa6PoULTzr2vyDeuihIfvlUEH8LYaIoXmpbqWp
JttUSbVrb2XtuxJb6AN13aQ35Be6wLtPevZZcTsdqqxXvGpdZ6nuiPAVtU95dHsLB/RYGBtz1J7N
1DI95EtHZWVXUXxHqEBZZ9Akuy+qHF/iGRUlKmcEtjNz29TYgL1XzmVk2NdOTncwHH1GSPoR1Gfm
47RqfFUhTlIqkCu5D7FSaC0VrFPZ0cZaUubUuD+3irBfRDL3P9Wlr09mh7RPG1PARgthuyv60o8j
uM9jFH7REX0ZQD495lhkedKowgIVzFcXmuMkXFwW2EYnsbfoDj1B2wXEv9RrHhCJsIZNMl+Vuc79
P/qExcYm6Etp+NYE5/86BN1UWZX/Rbr3lxf4bQqK7Fxl0Mmw0TI4Fn87Y8W/HCAV4IGQWZhIN/hL
f+tMCXdeBR2wAxDPcwz/1pmi91Mt2sh/H9l/ozWFMPen1nQ1dcI7Eg5gAwMGHdu33x+xA9rqqc/D
ZxnbysbKGco1U3nVRlW+hYk5kqy4lsLx8IHqD3e8RVrDpGF3jm3Uy9UXUSMoOySDx2hA3SY6BGx8
XiRepuVRoxe8mspwiB3cYHXX3aW6ei1trFS96ew0odxXmXY39jUoC9eP4Gezwq5Jbp8yKl+LqFZW
FoOgR8RQ38rkRDf1xTmH3okDK46I863iF3uc38PC/NC16hYaAqLCQn8FcXObr71BnpMGiGYWqIqj
+KB9vlKuDjUS18wWg5+0xSHsJGZZU7twjKJyH69zrjHLtS8Mau8rRflWcijyCe6quonOZlF/Dfww
DG3yoQT9yMnVmEnTLnDFqMoDosetVo2bFd2XtSlIpTtHUYI06rbQacnZkp7hdk9T49yQR2z4ep+i
oeuXwq9VFkD5gszRlsAY8hb1C/CdG3cy3tMY4knOj8SdFRfwuQ6pvA1prxSqdDU9R7ULXyimLLQT
w9ey8rU34j171ZtZoUozzekOwRFHxhzvRnPZZ0n7SdAK68DmbJosARMwKyGJ1ly5wJva5Qk5NVa5
vtwrEdDMWWBQrKRynwzibFojg0Env4GnfsT9/aEO4+1od8cBnhxBWcC2p2NIIKkv5hj/mhHDiskj
7O7lmf0OUBdprQ9V86ProTiIAhuR5s7HgVwujGNkUDfIz/xZbW9lNe6siWUsoUBB1zongOScxqJp
Dg3uTj/UOaotZ1K3wuGhSSe6vRFsnJdIPd+L2SbghrsxNejekKUf2yZMUUHITZzIoEoMb4TwYKZL
YCIsakPYTob1ZhhDYNdotUfcz8jyln7K/Lwywe21ASaC16Uq8ZZV2aXvy29J5DLBh4FFqFjYFc+5
QoKXVKY3PvOJ50JonVp5kKYbtBED2xLEve/O4Y1dt0fMm/UGemOQT9a5YutGLELmx3ij8Vo8Cz0+
T2H1lEO+kONCBZRKPOfD1hXzY1bXByUlhbx4ciaSYlKr2nZVkh7EONy6CS1iMxyjKr+j/APWrKXp
AZloDhfWnDYR/5ioKHDGDcl5hrXg1+MSI9biKVgU8enmcIZzWLmGm57cqPOHqnnVZfrQt5nlh10f
+ezi9iZq3aQjSbmwuVhDmTLYAlaIxooRTBSm4solzMRLMR9NNyLYgA808o/w5CwNzdhiPwxx+N1m
5kvfs/LV2nFdwqa25yRmsl1idwoGOIFHZZpcmk/9io/sKSMaiQ9c9qIY2CTL7JgR0T1Y8r0p5C1b
xRMTmdt/1FXGmf5ddkk3H77+9/9SqMxX1xQXzn8bru7IHvyP3/bbTJXym8tpjbRyBa/4u5tLcJOB
r6Hed0wYqr+7ubg+EZ0zgXWQgDhrS/GrFBFnONX8Ly0Fr4b65G/JObgN/3R1Ab5RGSTrLJfZ4eFE
/+PVpZdTizyofjGbY++8WHVxbg1zG6NvjphljW3u6Z9FDwrD4YEvqZlYuOiJ6g0YAl092xFyPDGX
VIVXMgqrYV26eJet4ivP3zBaJ3DU7Q4LLTV7EQYIVLYZCkCz3c/yK+6CMbpp260cdvyv22xMw1+6
R6XYrrZpqAx59jaB2Wa31O3V/tZcrhlekjZDyHsNk8+yOgx6wEbrdrwmy06Mt5KJW7GfuoO+Okw/
4hCbl3HSrB2HCA5K8+w676TQbpcT6VIVTXIlol2URYfJeJrlVTpHEA4VMfC9L95EGjCwyDG1oojH
Ao1iInD0q8EMrH1q5CZHfk64Zr9JyIUPRyAbRNJKKygmz4n2yXiwm4e4577sLi5yBi2tEd9ZzxKJ
i85m5EfZ3RkrN97YtUm21edNqhAo014ogklV8XeV6dsXQ92aVwYqeXngRM2YdG2JHzPejDel27Jl
Eg8t4FI28Me03o2v1WeUnLCIQsFW6m24hcQmPeucnQs0L5BBI+nbJiUu8k2JG55SYeco1znbJOMe
Bmds+niqVRIn8oAMEIkp7c1VSe/ccqPphA9qJ2ww+fzJ3MZLtxMnllounkj2pdxPK+Jiq6kP/ZW5
Vn/Jmeh51968JOXzND2rwGCyTUTss8Bfei4OKjEaYjv2G9d+jNZ3Yhf3abOLxgPvWWrgi/wRY3i1
hW3Gf1mUyTAoww3fD5VIaCfGdEZ8iiqPzGh2gvVD424XyyvJdgz5kk2lQwEHfBaUFx7QyaTQVz8d
CyfeZyaCJL6rzb0pTp3xACc3r89w7ZIRjNGxgy2UJ19L/cGlzgyu+qFr+8r+xoG1JFzvuM40BqKY
0wCn0U3BNMKOAaXxRgvaw7yxbpdA7OGw+cqh2iqb8FLecIEG8bv1g8/OU3qqNs19dy9ib3wgoujg
3JqBvSvu8JQ/FFu8QY+IYLxxnz6N++ZeewpPyvGJmM8zSaIH9Ud5Ay9tX2wITtyph+Kg+zynAeYN
Xw80n2HxZtx/CO/yNvmfufcmvQ+oZ767Gzf4yHYQCALAvL70HP4UfsJRelPAFz1J/xhtjm+f42YK
oPs9x3uCTbcsrzfpvj1kd+l+CQDXe3za7zufxtUfvLd+ox7eVN40/w/UUqDz8uvLfsy8D9VrfLat
wbixPHU7AzvZNgvzh2ABfug1HzigoTzqP9mNYM5KoKw8O6434PZ7sG5G6o17SjGX3ILdOid8YaNK
HTQtu1Dz4eygZNEO6nye3sOB4DF/ehM1qU4Z0E6Vqrs4d7a6nea9Gr7X2RYlKZuC8ByJr3aoL0QQ
TbhNlI3xozkWtxSBPSUSpxeioG4IVKBzPn2wvV1NaK+U1Qsfl5/DlTjVYQvSfzyMfEF/gtzlErfN
h9vcJeUN00R13y0+GWssbJX75YN/aCEgTp/y8rlMHhAR8Fsf7AuAbN+Bimee0xPvlTK9vJgfdbsp
o9u2D/ThR5ZtiWyiiIAn4BflKRvfh/FYdRfVvmhYEjw6DRboK0Nmqx4V+maeSi8jd/uBj9QDU78Y
3S1SOVbTH/zrqT+XLwNB1rznNdvwpJfb3rcgP1afuUml+cNqTlW8VQEZGpvewyOk4JRFqm6TA5zv
cL7BBIMu4w0op0ucSGL4FDqOdl8TW7edWFDvp+iwoFueWi/ZRk3jjfTU2ngvHNznHzaq6PXDttNq
ipCdAq7Dvaf4M+Smab/V7Jq2jF/5K4tXC8A1YvQ8qNXPcjpAB0Z1tklZsv+sWjgHxo+yWrGvZRCP
qK+T59J57mipXCf/Z8850f6YWMkYLOJM++8Mv5cPmpS/dOF/eYHfahnWuKoDG1CH7vtLr/3rpJOh
pcuf4WjAufaHWgbrumMIh5kJg0jmAr8sbn8tZtZ8GMKtKYxwVaiUOmuy6N/pxFfPyO84fuTDQPGh
nzXVtbICMfOnTlxp05yop/QxDS12Mn3s6gtxMLHCgjQKeRaHlaBZUsTca3li0Omxiby2OPKOOfvl
80gwyy1AMBI6GuEGY+fMl9K0h7Neox1POjysCPZvMJMN3EgNCqNIF3tzmurtwPh/zYTeO3OqHcus
uzHi5klMSbgjjAFZSbPGi1rujbHI21Ea+L6yDRopgqknLj5xn+QLotgwGBNYZ4nAddoTypTWDmEu
ffEIvWuft4S6NKNyqqMsRFc+o5+g2VByAC1t3q8ot4mqhvS5AollJ+oLXt5Az4pLG8pvAiwJrNb7
0RuU4n4aay4Yl61Mkn4X2fC+kIXBjybDjh8/hWn/NFnTAyqVF8IjlV3DTZ2PiGdCJ/maGNGNhXan
ERYNaO5uijIMYaX2bXU1sXWFwiYjb25yiUVjERhYwOb1fq2MhmcwzPGbSDoQ7RiKtB1xzX3uFLs6
Tt+lZcVcqIyTe445Oxl/NsDIQgBmfmsRW5ZHOPYdxX1RahzWvVY5Pn2vgvE9/makSaSmiTNMFHgP
VAYKbRjqzG4VE97vxC877LJq3yZhf5vZ1Rdy2c5nUKiD6zIwt1sVUDtrNjZykMPRzqv5vqhclPbm
VPhtWIeHtCXRqzXZsEpjXB5qvYGkpg/5oRpqQdKdpu8qUcmd6NoiSJWFPlWiPxp7lKpOSuvWO6Gy
lXCNQe5g4Sl0Db+DaVAYkaRanFEetZs2SV4a2bSgATJs01On+MZcuUctD6u7dE7mR7j3yV6i4NiI
tDP2ythZiA805U6zDHkqisbZF47EB4PlM8hl1fuMFvrY1+QEPmcdxEY55R1s6+GYL1p1GmHWHcwG
WhIyNn4cQsH77A6O55aNSvhc1+xGMkVDJZ8YCSgZ7JFlL7W83om8+RZ1TG3VJ+kGh7pzWkSDq6WQ
G72BPBOJXntViuViitQ61PT9nyxO002dLF9NHN/kPYRo2Y3Lc51N6d6qQd0s5eBsDHxFWt6NW7Zz
FcuuJb8d+qQObIMqWgC+vnGzWnnu0gqRmdliHsE/7glhnbI213c2lESIl7+MwAZvrM0JEKH4IJeo
2rj4QWvu8IQNvgyHhsyFtPE7t1C35ayo3KWgBcbMiahzW32XGqMb2HEFUDeXH21NYFzRKjy69vIU
Jbm7q1x6DzNyaq+C5OVrifrOaL6/QQgiQAV1hsh3/6hW+vctMTsxlc6SAayA1frLBPe/ddSn+Ru3
ZPqXG+kvL/HrjaSumaeoWLHrkSfy+xtJ/RetLZtSriTHQZhLI//rXJjvMcClcOes27k/uiX4LuP/
MGfJK0PXpP891ZIw/zoaBl3PANpY580CiP4f+2vY49kI9+oq237YNkrCNIcR4nZhYH0gtkLu2gyl
kKJ1apADhTg6Tqx4AxFRskg+UvKu99iHkn3cc9YVifHZqqN6SNeQKbIaGYSSxxGtAVQSUuSlalsL
+BrxVLFFUNVEYlWGVeLBXkOs5jXOylyDrRBxZZ5cw66yhtgrrIjVHkjHsHf7pAnUuhFnoY/JOdRl
geYU3FQ7Ts05U+Lo4MxYFFgsb+ISBVPYoXqZ8fgxiwR30NnfGdIpgSZrY4TOFBg50T9KH38P44xo
KAe/jEQLWcnISNNN0g+YmMOzzPECDKJfxYj6U+Sut4YK2aVmYu3Pkw6ocFHyvSYcyUBhIGcyHzpf
KNTVIVNEb9BZKJEyT78Jx5sQqiWmK3VJcI5VxRO2aXvZEEY7WXIrusCiN+1aNVYM8je2WglSU2vL
01g2ntGWLJ5tKjQrfOy5VNtzokQ/eMovWkR6gFnnIQmZTuXHgFQ8q8WsPQ625cVq/mAbE/kEhn1x
a3G/pN0e4NdDk9ntVstBXEUdEavM8Od2WPZLZb4g+rq30/i+UikDUn2gALfHE9IW+oM4eh9zzOqS
0T754x7yh+9mwD9QhDbc1frDmquT4QJyZcNcbrpU088MctRds5KycYLb20kJewwkfXNPVrnixW6E
jslJwax0JIhZc3YVocmPeoKUzqhUGrC4Jg22WeTuJgzK7L8U5XFMzDjyYCpgrRtx4VlLNGzrFf1S
rBAYfcXBtHA+mfkwdI+rEYLgio0xi0IFiiYKZgpjj62FiakLZ8bU08Po2geMGXeZUjynYXKOuxG0
Bg0epdcdw+KrhonUM0JZ0u4z8EnVXqMuAHEzROiiIHAcwaJo23CudpSd2wEuDsFcT1ZG9itEQuCw
U7FRgYiqK0oHpE7qTAfLZWrOr+1htOSHvtJ3Gq17NErnrSF5LCVgga/q6PvLYzvl13YNKbPH/HOM
eghrYN4DucR73WKdzM/zDlfhKY9LCIPtuYk7+Lrj5IGGOpMw4QsC0bJxll5uxe/mmpXGIZX6Lfm6
MEfd11qk294wuR4SdMTzmrZGzFADsMVAdcRquKJLjuEDmz346Na97XBJpUS36UsFuIDY9hH/CsDZ
eZM1lHVkezPaJxmj7eE+zGTBAYx962GBeoSp5d/jUH6Q3nUrOkY9Okly/+wLCcgMzmm2X8K0BUfy
fxaC0PN/JT/6aP7rlfTnF/ntSlqXjfgxYIkgNRG/GTZWVpfGyJf7iB0p+K1/ryrJ3WRLqfIf1CIk
dxkG3/Vrk6T+C/OwuV5XvGF01O7fi1OxtNVd/scgbmGg8F0ti8jpgZr88UrqMuwIeW3cOyCJ4gQ4
nAkU2atUNd9MDSXeBFn8NEA5QFW/tNtKw/3QmMsmwblaCQkI0QzVFwOxHpmtCqO26BCaBD5GaXck
mg+D1zSfx0h/6sKGqR3SJkDPSJhaQodm5dvuqJAb3BlzvvgORj9Gz5zT94Nk3KfAxQTf89BBHmrc
YpN1ti+XGk5hyNnTtajQq+5hGWibMu3ACuV2sdJHiN33ehpdqBG4FhkeDtrkublyO6r9dzvw4etj
cIHOu1vi/hj79MFJxWmK9A/I2z/wNhzirHzS7BKeVR+9kKqw9lzpg9aU8BpQtbsFOS2ivhULfJ+l
ysEUhwus6eEmR+XaLh+wi8+a3n7kQuwbpT6lRBnTnpC9UgRrBkcWqx8FI5eiY/pYRnQC7WVZZzoD
eY84d6F7qK1vKhxxurkGZM7pm5bxayGekalLETQQEDtat3yefTEAeW/T+qNDO5rYCsZ+ljgKSzv4
zqaxnBAsQ5uu/dqN30hVXyOXjhbJ20M8P0T8jJZevVFz7HOJcieMHphjSWHNXcCv/lz3+UVOWOEB
UIp2DjfT8iNbtB1sdDgCYt/LYbOgEhRaBkfECVDj0qsUQTQbaP3Ue81p9hnhI4yC6Ddw6d/0Svw9
qUkws4oyEdmmlr23o3Q/uk6Q9APdWH2BJo9csA5E+CnN8iNiowgMaqcuyp09h1cF7OTS9HeTnrM0
vWDD8Nbo0W5xdkVVM7GTILpakibdnRlzDSnKyc7tq13VvkVhjjb8w5y/IlCyaRTvcFLgiKNtKVwX
dEp5kCu8xW7JUdF9m/UCaeeBhJk/DHJbrKzo8VvrrTWHkOUv19Q0bltA4WVW+yH9b8JojWoCU01O
uEZ2sbNhE830q/FyK9CITAq3T+8yoR93LvLLMWsOuug/TAIazYlRXtcTcj16kgD7AZzqZKgbh4KP
3xcuvTrQaRbn3t3kyMLnkn0DlUE0k3ee9+9aIm5b/WtQRoYBQ9AL+Fg9oqAY8rdUxiPJNH60ArRF
ss2VF9VuAenwk+rhdFthkBvlBjw8H8boEZ6ut/SEl5naQRF6oIP6t1doroCel60h5uFplpE/Dclt
KnTwtFrQkyS+ICuqNObPTXzoCh1h6ToyxHei5IEYjaNrENvskiWgLvvJRFPM/qazoQcYYDDdrQ36
xdW7fRprFx2MHlTYbaOTHwLNVdbdTqeKmmbStif0XStLbaipd76T6ZUIbT8MCRXKSDy5AAAS5p2W
YcmknxfmkbcTi/tw+saHlZBRV1QPpf1Yqea+qV8qMmRn44qEoUvvBwUya7bt9JvQuNr2MRSdXxm7
hMJrtborxq1FTdkn32p4FGS7zOqPzMSKpVxNq/DL6cZASYtyTMVJWlevnfFq5pdcv21tEL82k+7A
ip9747bhl6PZz9iLUOGnzIRYUCSw9sg+4Ka/jep7IlT8rMQZbTyYyp2MWaCjYGaGgov/2uXAV5ci
UOwnMz9VZKMAtECdZPZPMXSM+IhY3w+Bvznt5En2ckvzvITXTuzkRDIqnUXEkIpFHZswrHIS5M4b
ztM2Ok0VWLfssaWAhT7omeEN0XibPLlpjA9tfK+T29x4g6immFtuMBKDvqfm1I23evIimyc5M5dt
zqjjmH2siaw5BmDyWtCXlDppWWW7Ju0hA4wFa0AsHAUzieLnOLN1AKnc1+gjOj8aP0RmbOvmrR9Y
PSqPKSv/MYSwwGnTd9+qWm5VRQsMMLSZOgUFendjQq5XVL6gBipG/uEwcpds74zILubCX4xma9FO
dMlroTH9Sx8obonuwQZL84APyocVW8O37s/rbCvBeZ4ekKD0YeEpDU8VdW21THsIsY7yrXM55grb
FWFTYR+kwbog0ze9+yFszMSpvQlnArFmYPdqGXQA3YhDramKCSnDv03cYHsiTMzOvkUGXCoVl3p6
Hif2Gflzrt7Uwz1yUMTKV9d4ssHVF20GdIH8YoXTaDXAU4gnOnlNuQsuKz/V5oc5ID5MQkiwL/Og
+K6c7lV9uWrKcGOm3yEleGXmwbIoxzo3b4A3e5UtYQoPhwU+8mRWEFnm9Zw5WIp8U0u2ESONmqQF
SUZrOyKKWGYK3txRN5H62WLkj77ynjUPE/mMYV9OwH0aPxKt4k9q6If2Zy1Lf82rd9X2XBT9Ro+U
LRmCnqz5NZlLAKSeeE0cJD9FvR37zldBXTjGzyQGVG2+peOTHrI1Qhyi1Ysfzaj/M36DFBirJ0XH
/11ob2lKTeLa2wo8dcchb9xpLQQdBm1hH3uavsYw4qshfKK4dVIWpaI2vIYmZ0/sxXyUU4EUUanM
U9hmmPnqqn3M9PIcjSaZQrqgkuDUz6bkkkyITwcmvWjSViAJsupIW4hbmW9cYhv/0WW0jmrBxekB
GA9N3v+njM6TpP3482ToL6/waw2NgVlgVKbctRnlUy//JprQ1lRZimHUmL+AnXCB/Sb3Y5NgrW4z
OBcuuwbK619LaF6O8gUloEA7ASsX+9rf2DJQdv+lgkboqvIICJgaNri+P1bQsigSbQmdxzbBVrKW
ZaPXTjnZPa5Z7nSreEIMNfvVmvFFigNj/0inr5zcdIevqiDGZS2d13iwLJGwrNfIsKjMmu0omQX1
aiH2tTHvszVhDJhdCOaArPNyzR8LVZX4kL0RhwfgkozH4x92Bv9NWWPLDLOXm4pSjKOflVsbc1sv
51FNOdA65FzLypFAhkewBTMeTlgC0hyleqrKSr8Ua3iaWXR3UmoPCBQuknS1eY1ZK1YVRSuaa0MC
W0kSm+BcdjvnYiwNzhWy2uo1tE3Az/bUtH5dnJ49qyq55fX8GNml/OGE4SuxXAnT3NVBpEC9bcmG
A7hB0UpaXElqHPK/rdGmr9YaJ0eCSHSew45BQtcZcm/8EjonpN1ryMBdSVrImksHsYhl9i9ZdSap
dY5LjHhtm69um+Q4mQuLlaZDoq81fRAsph8BCmpB05jdKUOITcIJxZxjLvluFrM4tzq+DdhEBBzB
kDsvq3FlKSIsLKuZhUdr9O3V4BLrSnFLKIl+inMo9+PMNgq4v8EUubGwei0YCMFRZdZGd5fuVaJD
5fDuLMhyYbSwO/BkB+blubAnNYVWYYiTmQAkNyqq2yU3PpSWH+VSDee4NYK8dO5tW9mnCaxhYhEi
AlXDc7J0x7AxkkBZi/4uR6gDbN/ZloPtshOtjzEecyhGvGVD2aW5FTQhAW8R/BDDOqSMtMk1Ouq5
eCtqwK05nPQijT9j7tl2KGzWEMS4DdHibqiuTgZA53/wUbdaT0kBRXxskw/tmMix/vPEAFJd8wdV
GGSEv37/bxtVwMv04kAcfoXz/Ns7ss4o8JswU8Ylggvk/x50UIAw1EK1W4XWq+Pk3wed4KDDAOYy
wdVZ0trO3/KOmOvU4Q+jAt64WK3GjCQcVrgWQ/TfC5uX0uBwU/LnNFZ3IxY1rPjtGiS2xaV5ZR0c
oHW+jNCVlzjed5jc1Gb8iX+/9uYl/BqwwTWads5q7S7S+tNCXsCAXU5im7Pq5UeHjU4T5Z2DrS7D
Xqcn4cnGbqfE01VivzMX60hG4rHAlscS8IQ3+D7UKIwyjHs6Br6FvCIlmraZpe9mTXvqZ+uaGlRK
rHmQO0NiwQpoq80n4tcvwqRPy5Q+GUJ7j4z2qmEhtLAS1iyZ0tVauOid39dsIBdLfCzYDzulv+fo
PpU1vE4Tg6Jr9nj9sSz2WBcjo36RNS4VZ3U1UilqEPcl+0tDPLY4yDwOoUc1TSJfyPwx40tZKiWo
iECh5VixqhgAaFscs7Dh0BLNrWwcKoxtWd/UfMjTcX61Z+2iIQ3DrBCYnf2SNOO7mjLfVXQdAqbz
mPdL0KkDZ55Bsm2VvE+5/qV16Y2R1CDL6OlsRcgtTR1jizklfBG3qIVrtME9GuMiJdz2rl5LYtyl
1mozjTVxV+M7jVYDKu7MO+AV6Q6q3BPecPAL8Sku3Od86C+DGM55jOFsdbc6tfNiYnfN81+SGkr8
PGP4no+sB8KeaCuie5GlYOrHOtusHtqBXac/rdZaSBmuz+L4qnSTeRuCsd6bqxW3X025Lu7cfLXp
sjRk+dgCiwduwF4e+4vtPo5G3+7qjMnxlCgv7Wr61Vb7rxiTfeSo79XqC9aZ5rg4hbt4AlWIdbhc
TcTGL3bi1VicAF/H+EtIzEImKZQKcERhTFc2v0u2+rtpdSTP6fISTu8uC+mDpjGpdZMOZRMN11ms
jmYxmN9DImmsnWQ6WavvuV0d0CZWaDVXEMtp9n2jlGAp+ghpTRPOGzSV3cZa3dQWLuw94omfTl3P
u1pMzLKsOvyOFtEdogStsBcJJ8eeKbS7PmdJq3bF1nHjO5bTrde04q6zuoeoM5lniHxfKlhuXSX/
kE2E/nBSkD8a5N2EWvcth+lBd2W8w3HBF/GZCUJtuBCdfJtE8iszrYMjliBHAhnZ2gk+FbSkevzE
CHs7LdibJiN6qKrqxk6iS6ILaPKd7sMte1XGxd6WE39PXVQ3JbV/6/RXW7I5TZ0DcSszqActDtjm
rHZM426u6rWAsF5Sng0PKMRdF/WvQs9PrNVTCFh2EMUV5XkI3ijJu6OdWXzKdOunGSt3WebizrHG
N4LKmKm0LbKrOnvN1VZnPC73YTTKTVHZMXMSqv+KaU2zg+O7YscsBV/BSNJrnxR7KDIu88SBR5S6
0rMJW8fN8QlG+nMBwMNYB9S/kqFQTYjLiIQtPhMnge7klCyQqnhiTBG6lzBh5TYQCpfghg8yMbLG
SWZspVp70ko93g8FOTZtQyMRjiVyfaiGG6FTibVVjem/UsfdZLOO6hrJnw1S3yyEwm6wxK7MKQYN
UVx+tlJ9IyC92LQIagJtsb90qkOAWm3UIOnGT4Jjjp/v0qUf+VLf8GBHvjVjR5+WcSdT7S6JrAO5
Q3sRrSKKQvxUwvqeAJqDLOLHIh8f8gIljDVfIlkFka0+lpp6pXA5mAD1yyh+GFLtfmBYU6fJMdZW
SaZzduG4M3qImQSly1R7hVyzDqnlIW7qjDjoCvemu8D3aBg4apZWH6VWVB9Sye8XLQnSSRm2Eq/H
prHlyzRAfpbYenwMgo9NMvKRDyUyNhu8tTtl+1LEDUIzqPBzabwP/fAuSazyitpd+TTjXm1hx0jr
LVvt3Wzgzymt7oD1Piy04+DmPNIs/AmNxZIIl8HcxDb2+BSNGiRQTslC3eQFqUBuaxsIRcevtqai
7GR2T1SgDMAt7GJTYSYsnI01IcZXUHDs13e87XvnkpPQHS4dZb3R2BtnGRYNJIFK1E5ORC9dxXVy
Q3kzLNGjlSkoGAGGRV0E2l/p9lNGJVwbJaiY+LVNuUw7h2lz2fXVtc6xm23GZco/hVJ81eTDEDel
0RO3KKFRot9IVp3WVnOi91aa4B2sn05bZx6ZTCcU2C3MBpNFV6g8wQTCXKwmdlAM8j0xmovTMVId
e9A3upHtOXG3uGiP9ViRRcMkGP1wynCPeC7028qOyD+aksh+bDuLf1MavU21e+vWFappfbwIhIM8
d1qyS6oZCsfk3mYMTawYWMJs1txhJgJvp5ju2O0/shh+yZTuYe5r6S+x9q5n9d1gOt9AhN7BHQwb
1eRhS4v7vDSfmtY5uvNyIoZ9VznwD1z5PArzvib9SroDCVzRuNNFyOCXeOvZFIeWRGKvsUN/ztdw
S6xJbt5IHh7zuVzEsQD2PXbtnqpr8XPCuZe1UG6Tq+HUCFCF7bsKyeZZNmNRCnmkNHgWDy0D7Lup
DgsQRBWYDj5DPEwkIQ5D+UAuX7LJmMC/Av+QW8MMnRuFoMVDv5pVQzqfAwTt5AUi9bh1nZWrRDDs
rp7scIOagZVrmz1anW38k2cM1J8YmkmwwQvNUs1mDvCfC++b6s9Luv/Ht/82YFgNHioKkNX7wDru
dwMGfp3/w915LceRrN31XXRfo/JGISnitEejGw3vbipgiPKVWd48vVbyUDg0MxOirv4Y3jEINECg
K/Mze68NyEYtBhW45j+uDEhsiAuVbIRRwle1yeeAAfwm6hP+CbmJrjMT+K1QPkIHf627ncDw2AbC
VMO0zTfxfd2dim6ezM6/D5gXLGnw39txdtezzKZTXdLVSnKqFmEV+Gdcz97GttDylU2VL1MB+Kpw
/I5qB2pjC2n9Ak8xF32b69VpKDydOszzlmQNPAVp3mxChBxL0511mDrFeB65VbWBlvWli4bquqkg
RSE3605xVkdHszR4EO0OD6F0sq1nzHLVO6NzW6ZReQ+Pw9j7k5oyu3Nw6KIMwGGS9+vIYb9kZ0G9
CUcYYJ2BUXsqx2lPNIl5zEsmd4M1updtXcxnrcnctpv6YRO1ZJNpvQSQazvkHbixNewbL58WcxJd
BrV8mrvx2bWjguUVw27h9s4uRQ2xMLv+pZaKVuhpTYI1mYtOtKV5sDPZ4oNQJVcCYeNSYit+y8LZ
u8jaCY6H3XdXnt7NBxHpbBm4TB9thCyLeZ6Yf0r2GpMYx4WIjdd4Lh7DfCZesJBGeh1VzUOpmfmq
TbR3b3ZDrB7iwwNj08RxcUEVMixSm/tjNmr4akE0rsh5sVZFHzirvOO6clDNHa0myuk5QE7mudux
4GffyM4yOFjoRJxeP9Mi/KTuVLsrDyjETo84rdluQgpFm9APlnEx1AhNu4IZDFsMeW6k2M23ZuwV
7q5pZMh03UtbJu1DcBLlkEQoOvKcSa1hkMgz0toQV5J2/R0dG2m05iBe/9mdv8cM0mHtTmPt00//
zQH0r/e0K17K5McpJ2fFzy/x2fzrCMxMyK+WoTzDn9QIG74p0m2GnBYy5u8b/wAVHSdXgK/ZDwza
8U9bmM8pwYSTV+RzLef3dNR8+J80/iZZ7S4HoVJ2/3gAlVWsEQ053ncJFFjw6xcy6UDWCI19u3ed
JPgwBFc/siyeS4qBrCrgXVHlKgUQqVpDR7ShWqTp2cammCBmFLSEDHB5UGjkFByeqjy8IRSwU5J7
3uIzniXqE2mNUOfxWPZm8JHp3r3TpM9cE5q7SUf/WIxw4NmkzzwEAZRdiqBIj4q3JG44VWogiNeR
Xj0bI6D7r6WTxkTRlJet5bQbj+oqGnmksrLBqE3S4kAFlrMlPjJTvvYFi0yndCjTHKkbS1uOxElU
k72MteLYU9cZaAY2NbXbbgpS7byQvr/qIIyTfnRWNAAZO55wsOQ5PIzh3ZliZ12oMrIba31laCOI
YZ+NPaWmN2gSdPhwqHTxhZeFlKyq0oDytG61UxlX246ytVHjjsrxn5oJ99M07oh2claGmcFJoOhl
tvQ8qSpY16W+0of0KQr7eJerOnlUFbM1j/vIdm/xCJtgLVWeStE8BEKa5Ef3yVaDFMGa9irPDfFC
pEK1F1/rc1sbrp1gAHqbBwlzROr4UlX08mtxT4IWuZO1yJZwvIiIaXao1Nn5at1z2hs7w2fEPAdI
7etAf6vBD8PlkMkbEvtxrXN2t+oQn6pu2Kvca5Xrid8KIbWp1CI7rXctRd8JaMxKMP7qfmjt2Vx3
IKpw1vNtW+WEaN5lvZU59E+0yfXGDtH0yVTlvqgo+yGugkOaNEjbJApicgfCl0R0wV1kU8/CpTDX
jZMn52bIcIc5c3Q0QMSf/J417uS472aelefdULKTA9UTjcFwbhaDTogX3Op4CsmdjPynXN2l5NHh
cVb3K10Ee2KQXpCmY7Qz+QRMl0tlXGlJV63SklQGS13WXD4gfs0GD9HArm1gjgw6yBlPY9W6a6sL
3+qw5M0zE7eVWtCRGr/Vt7oTThd2I/Rj0eTzbaOjKTUJctsJ24no50gtTlEEzoMP4A3U0Q5Lcbec
IfSuhkhI+CxD/pqTdL8I8w41WgidvnYZ8cui2zjJAA0mSx+pm8GsUA2XVMUF1TEo6HtflcutMNee
O/n3GMn38wwaVdP8XWRYVyEVuO3Zl0SGk/ddnsWhdowreV+bMFmrrr03hplOi2J+jlzWn9WlNVnP
o6r2zTK+QlH1iFrp1i/7y1D1BaPqEBzVK6Q0DV6vnaqJwG9H9RP/4OsIkwxVoaPqTzWQVpPfv66H
z18K+ZL/snP75RU+byMXd4/H+P8rqkjlU32ae+wA5QvjVZVI/dXC/CmlRkmN/IPZH+JmI2As/Xkl
6X8w88HQoiAb8Fjc3yqJza8MjR9VaxTjXEYulmimXD8blV1rLLQx0W+1FnYoznrcPRPT0CQC1TYH
3S4hqeRsVLaPLr6t6s4kPH3YOxWRQ9l43XJ0Wlm+ykID0B2HZ9/hzoUT2+mKAfERl9ZlAJYxzvKn
AIPJXLsn9sDn+Wgg2tCeUWOTuS5uG/wolj99wNnbS5nueqQOWiVxs407vVcIeWiFxYA4KeeNbHEK
J+FDLtBn2ZZ3hzORFThpFxqePhFtGuWDwcrFBeNZ2yQQu9Tx1pOWPfeWezLMeON7yXnW1VuQOa/F
wLmFrQZgAGJxixCR3EdNxxK+xnoTGXyRsHBvPSt54wd1GdfacxF353VmI6PyD9m47rx5m9uKGmFu
a43gosjYpFV7JFFmnSbmlh0VvuAM5U4bnxtGf5NrhIQFxhnDlbvK7bBQxqhtS5ukZXEch2aZYx5K
gbXG0HLmvjwxXt2MRbpIteyqa1Fc4MfzKvMWbPqKCnMVxwb+oJIToLjQ8SbFvriIqmIJOTFD4YKC
IkeOgPRQETRqZWkKv5qbxnHtMWLrzXkTCXp0L5VL23vKEVe0Y7BARLGqAnFkYXUZe91OpcyYernq
A7kNupHtpbsqnYSxq0+pgqMq6pW3CpNVVHvoZpmBG/y8y6Vorl2hLV3hLl3lyRqh8c3O0kHPYHo5
JBF7ZQNS52Jf1bp2HEb74KYxjJUKEZ7+MXXvNfgFz4GKSMTYDkoQVJH2rvcgv0ViiSiUHWk3yGUe
BGuiUehXELeNhxxsLwLqVeGC33PBa5RwSGvxSnD8ugbtgq59Cz1zEVuUAd4NZMm7XPnPRuVEk7bD
0eysY+VPMyucal5lnM+peUwiWB+0IPUcMvTwr73eIoVA94N1NHtHiX4R1sB5YbYXXcxkV0b8JlPI
IWV6lxDuM7J6hNZyXvrNykQxhFtuF9T6lWc95xmZ4QyY66/euQFQ4j/4WFbjAGVuQV7gYSxR04S/
Ppb/VXc/ncl/8umfYwoWb5T7OpX9V37E55ms/+HRH6Dtt03XMfi633UJig3MGIJL02PJhaXyP10C
R7hST2DGhGIE8uF3dBBkYP3UJeDoxNEEKIPZv+HbX+nw36HlzBQ+o2/Nd23ukeQUA+3JwYfZTvpk
5Y11FgEW86TxiqHqiH6OpLjanRajwbgw6WGQuwXHCzTamyArO6IVkn4TVf4m7JKjXwacUMGzmbWI
HgCdgacpV16NWkzX0NC3hXtDpNraAI/WDvW7DMigGwCnNXqPknDKQCmaLT3KgOqs184qcGvQ3d20
e0+gsJnQ2PJqfNGgs0UBiiFOxCfkvKtAqzi8ETks/CraFXjstHi4lMI/IuIHEUBYXu/fJzbOdBso
HLOgatla5Z1IEMKCjRMDAxPSVVdx2p9FgOWIgdDXWuU9ln29LxV7zlcUOlpGdCCKTOcZpHo3QW5t
OtNqaddHiQLSVcBYqeHS5sjWST0616fSWrs1emKZaOQgxrgITTV2DBr838xyg8vYH8ybTuByIAtS
20QGUovUTJ9jNcAERvUy0qXhJ5LjejRrbJgx9oChGccbbcw53HI9p4EBVBSZzrTTiDhalaqeNNPi
0dPqd21Q1pnQQb+lwHB0IJN+bEo5X0Ai17c9F9SiBziJQSa5l2pyEKsZgpW3d5nPmqa1i0tDZvmy
SJWy2VIwNav86NMJOTcmpBujGSG6V/HSkdVVlGKEr6wTquFsg98En7rJvYl2/jLjygHa6ka7SktB
MERmt2zi2VpmnXdyfQ3XfIMD36zbXczehlanSTbGMNmsduuTkN26q8sXHqJJfat3/uy/DnHJDro+
lFN+w3Xq7EoLY4ar10/Ct49piZVmGFNtO5jEeXn9cDOVXrAsw/AtqxK2paADvL5CLh7kyUrXnI+o
DqGHdJlSy3aHShB9E+kSArReQb6dgn0jow4o7BzAZuou05b3QkG/cDbSb6yGqjP3keYRgpIV/Xnd
4nKhR7iKxuzG16zrDJnbzh14HNIuugNRLLGedAAd7EqchUHkXkY1OP0icLNtPwBtrzP5brtFvvVE
BpqdamGJczZbFlbD282/HlnYrE2n9Lf4hMC9dDWKJds4T0rng6GEv7Br92HIDY20lTJb5SGWmExP
UfkxW/M0uTFkj0BSHKtQbi3kPL6XPptx+OT1rF87vy1Peqlfmy7ZbAMzgarGuNbzdTsiCFzb6/eu
PoSLAkD1ysuAOWECFdzhxciPvO++5DmCUrQu9bY2egD1o+ldzDPsKWy/z5E0QmZlbFmFmB6NgivV
0Um/bHjT9BkOz05Du2NFhnsGfBg/Ud1hGLNLdzn32XGKSgCuelStjLaCcSCnltWW2+5tnV+f7rJM
MwvTZRtaRvtEJwYMszs7BrOgVmMgsJ79xr7AND5S9oT7nODMNXrm6bz1faiSpp0/8QnUFsXI+oU2
a4HMa+YMy4rgotVmc+eJIGoYGPKYWm17x4ZQQhiPTmNfpsvcdCvqQ0atZoA9K50d6JJDNW76qeTH
597OOoZnPQXEUKLHMhMnX8RArJZ9pZNt3GuvXdGuBf+1lWtjj8PNXS196P91x3dMabAvgvRhCvzz
QOuvvaFdVZHz2obFRTEPFxCF171hnTCUkbE8iwtkfq+BYF/KRCMrHbSeTrao1Sp1uJqbF6UhyJXa
ICbwgSECQ/1tLly28f1zz/6S4CX/aPsT/LKONwb3qXbRTBmK3iq89AGozHU2v1V4Sumj8wKnpJyG
BSWb0+5bBaJMFJLyH11r2HRcAF25yRX08G9XIk9d8frl53HkL5//XbHhAFPUSdXEKaNCkD8nkmDW
DOXiRahkcul/V2z4fC9UFPyrRVGhAmC+jSTZiaBQgpjLK6rX1H+rATQ8pTX6vgFU0TrsWHT6T/pU
xFE/jiQzgMhMcuz7MfDa6zm24lUxVh/Z11skJyTP4eZbVlXwTqw6772vo21LTbkpvtuXrLGj5qlz
St6LcWRVwHaCBPJ1yvYe1xMyRDU71xmiT657HyAPLgLxpXC7CrohPCFfvOt+vxReaqQsEGdmalls
bXK7wNBsnTpRHYQ33Gk66pw8g/qiYZiPxFVp27fA2pA7mzogSOZxyzJJAyakobGTcoz2HbOtpYyc
N71rjEUbw6kCXXgZxIl/TMkp3LOodS6cWt7VVnxVOO6NEzlXA9B/z69Q5phywWG1y0vvQ8j6Ssrk
2k3zUyWxP4XRoTCHGzk4J9GM547dtqQWZq757DdBDOXGgFqD8A2yeZ6gkhfmbjLcl7Yz9c1ADg9r
z1IsxwxobWEUkPhNzb/va3ObyOg0MFYTuIWXc+aRcFtjxuDSIaexQK/Tlv66rxjv6CmGl9YjO4VE
hpjLqDqYmD7ahCPURem1Dtyh3k1WW6oyCbtDjp+o8I1+l+d4TsKaOallJHfJV4Omuvaa1L2OuQfH
CYpFkWH5YmB40EIuyyGzzP2kLtCwJlOI4pECi9sVJ3GAiVl0Z2RdOvvSlI+9QKswjKLdDOqC7tRV
TeG3RiT7EftVsnLVda7NXOz6FB0LbvpRXfkudz8pE+PK6Ek1Sr4WBoZ7dKgUClUydKlO7r2d8vag
9xuxkFJdyDi6Yw+A1SGQLyX1x0QdoquCxFelSaSKlCJqdoMqWxxVwPh1cKpVSZN07IHIlXcXGdlC
u1SVPrXtXjqqGIpUWWRblKaaY1wPUbuyqZyG1hLQv7V/ciCXxdQJJgDUPba1+O//9pj8V/QS/eTv
/JPP/3ZMWn/wkkzCIHr/X9TNt2PS+oNml3qeJTBdkRf80JNh/WdzgzKTb4ai6POYNFFzOjb/BCjh
38vo3+nJgN7+ckxiPFVHrlpI+8hVfzwmNRYpkW2Kx652mxeAG/2i7aULXY2psx0kDYi2eYAgINkr
1IN70vzwqXRzdxkXRYAVR9TEj+RJDN8iuu9L6JuFl9cnPw7mDctcUj4qyVHhGkRioQS7HrzgcbLE
Rd7oz1Po7qwkOUWSk7HIXoOQ/IMiRqRpdbj/Z/O6c6VSu7yXzoVrQwJjfOYDHjAl3lJjnpjJxPk2
swLB+sd4a1pwKUV9n3rjzhhwUbrdPXXos+kMKY41PIK5ZZ+P478D0AFrm811awwPFUEUGPiN82aU
lzQth9ExXsdi2meZ8eg6841hisNEmF5mpu9NEm8FIXumaK6KVj5mCXNBDg0UObTQ5FrMh1BOT6bE
7Nlz9mcW2hlC/IIK6NtooxZ0XBJpxEDf1ceaWCU+XBg41BeeFgFNmyO8NyQxAV0BV2ayTRYeWV4p
pvebVlAXdmY9H/tec75oRaUtLS2v8cb1J12lEcYqlxCqDJNDuyJCzKjCmLDCHvm+yjIsbFINs8gz
t5Ew9fjWx6n6lCWZZa8DsOoIzepX3sr1OpblTY1/VjV9JwSEqAKlOYI06j6IcH7V4+rW68RN7Fhn
foUycOF4IYuVEIV51qecdi5dMsq35EROjLXWR5xs2Yglth5ppUhaV+zSkRBMc24eUTCJ9ZDNDSmz
OONGcpzXVm1ELVEhWs+IqcuvWwS8CWbXeNg2ujvvR0mxZ8feJhit/iANq1xqeXpqQ0ryfgAH8PXG
mCK0o2GtEz4yinXVILHSitZkcuUdyoQdfWNeWeUcbQhZRp0cmXdpj/PProjVIG0Hgp7vYc1qx3s/
TScQdqHIdrosEVG2ff8cO4zRusLJVq5ox2XDwZ8NUjtzhBLuue62E163yp38xQhKzM6Q80sCdjsz
euWO/+g8982FYcFOw4TiIVAitdxuBy8GSYfhg3Wj3hAbExw8oT/GdXUxAJ3KY0FSJ9ecAy+/b601
U8Xblg/EL1kt2JPkC+n28Sby7V3GfLCsIDfCl+kb7UVSGMM8dxHuKlFDFeNdaKMYAq9uLnwynU0D
NFGRRiOqKtZV3NQ4CNP9MEzrUcZPo8A7WRqjWPoeWx8fbnoJc5b5Snttzc4KXxdzbsp2rSW2XrpA
7SqNWW/blwMfrQ870VmTuRCTF+/CMYQbJ7Lb1hqiLdGT5josImbgoGyXPhkcJNIRZB71HY/1AMpp
GMt2gZoG/Fwd3aUjCr5JittC85xVVVV4IPrZ3Tbk+a2jJDGXJaijB3w0JTsuNFzp8p/dByADQ+aP
Mh+FgsVl89czx3PxCm79l0bg5xf4bAQM+ARE3bueCdHcoRL/dsPBKWDKx6AT4Z/JfcZo8dsmyPrD
s22L/ZBBGKRBNDHGrM9GwDIp3jFzWbgZUCn8ViOgpAy/NALkAvuOT0uBPcz4SZsQxa4dJ2lLpsA0
72w2A2GJZhPx4cEf46ssJdahOWmIcTs2oHA4gqa+mLrpNpHBW832GVkMflNiGSdmW4AxNgFToXUx
ZOs8QB3PIbZ2dbyJVkF+kN00K3agy0iIu84t1g52zXh66ChjPa6INA2ei3C4FEkDoJCoCF80Z10p
LgaoJwurMC8bCuEqKSpojTNYrVZemlP9HCf6vhTRSW8ejYa5F5P8rnnkmFphN1s50yshk1vdRzOU
GFuLojtsEygkXm/cNjGWyfa5CbVtqKrzKbMuynD80BsQOYx6VmZ3MsNnoWekPoRnnvQuDSPd9DjS
esteIuQg2UuV+xMmym2LzafrgmPZ96fZnCUbeGFBLBk0tcIvrPfA3Ws2IPVk3Mdc/H2SnaWp8+Ax
IXTo88sJCKWfLlXAY1G4Z4SYYTPXFrqnHevC26qrXIvTNS8FNWbatDFabcjZ21RWJ1dWC2E3Gzbc
y4kctsTFsEWWlMX1Pak1zDyrAdRqkM02Yn7aMWfy5QyzQL8dcU1o84tti9MooXV2mB58FiQjgRNu
s3ZFstWzAZwkB14Xrf2es1SXw8LIZ8KM+pM3vLTNZVKxrDKD+LwBVGyWE41NQ3r8cBd593WAMUQQ
a43vWJuGG8NOv5RRewhh9jb9uLG9l8QeAY8NkOUQ4QEv7YzwJuvHbVzEwEnrZZQ5d5bEJ0D+ysBc
hryCdZmBPsLZqoOLGRx935j1ocbvVfkxdIf2WjrT+SzDw0ywRTmCi4HsXovhIirZ4dTgD3gflAW5
Q0G7tBulpk+WNrw4rwIakEyroNTPLP+RIDByTmEQeDfJADiH2PYuTs4ojRRQs6o3OLVJI8HL7ecP
sdXvKu5mfhuGog+cuTn5pn5OohK/Er1M9n0KviOPdIQOIRlQFW4GDVrfehQYXAJNcuMGRPLZFW81
hOUvdYm6hmZ4Ps6MM1ZOwjwHTMUFqlzMHsbZxJQXSfUuL5JtVsjLxvQXtLDFxpQTImQf0H/Iqop9
1W7IraPWK1JRm651/xEwNVDDZki3hd1eR9awcfJXr6mHRRmo7RjJ34Gz1oIcP4Odr4j/AEFEILQB
DKrt2lU2g7YLbWj0OAh5X6wkNdlko4/ITP/OGd2d1pp49ptVWkX7InrGicGtw39dWDwBpR28EGN6
ZozsIA1QQuFgb0hRhrcUrGXjfnGpdhdhIB7zAJM55pVnrA97wp8WRikPvRldsEYnH9pkCo+m2MLv
DCFx3mgo9LjcAAm2y3y4wxIt8XJ22kvnhOtzB4WjVjcEwSTvdlS/MIEFVkuDjPO/79a2uDe67KhB
ovCC50ZozLsHCiSibULWKhEL3qkBig8AVv9I+/Tg9wqS9c6VyvL1SxG9mi0uJuHttLm/srMH9Q8Z
5S6kWWoTNsukJhaPThcQf0fYIct2pQZJjGlpIdgUtXf2j7qMuZT+BBevhLp/fQsfkh9jnz8p8+rT
vt295h/w4DEXc8nqimfH1/lUYaBXxu2H79kEI6U62k/ns2UiIERogWDQsuzge10gXFaoJyRJ8dmB
5f5WCKdh/txd2ly5tNOGDV+Vw0pNH78XJks76Ky0rB4GHc9bzLlActyKCPdrxPsbb8zf7cC40key
Xoeh2WIXq/cOxuaCwKJFNIXOwgtZ2gTGNQ/hygvf8kDfjTJYdXMlGWsk2x61nIyZf0T2DkuT0k8s
ySu9gcm4GOR0zsG0mhQlwexgek/niXkWl/UDGrj1iJrZ9r07vTKXBtVq5Ycb06tumLMrzsBLGMZv
Bg7bPExvG4+6N/AiJI3Riybwu8zTe+tjNx6a8K1qyxU/z0NfBliCmE1rJlqJ8FEGCdMnupihPmsj
OSxTw1nO1m0+aCjtXi3EalN57pfNKtM1pknTnjUsxqf0HTzcw2wgX64FpTq5MGnGdK2z+JtIvIcq
KMdlEsJXR/OR2MGTbqenQL2sn4/HphV7MXXbzK6ObmPu7JJ0kNRfeqW30LKQ5Vh81KV5MZSesdKJ
rIuZWLFOmF64ZPulHLts68f+LkZI56X2tm1NdaASnZLCZWNEWAX3cHoe07TaOZr73A6A4nj9SRr/
HxX29ou4eCm+NP/zv7+N/+NNyImaK27/949/bf799+iLWL20Lz/8Zf01peGq+1JP11+aLudTeaFv
H/n/+o/fHt7bSX75X//t5b1IkOY0bZ28tX/+YLsMbP76wd6JpPhhp//5ZKvP+6yqUUM5hs5jo4NN
4JH/nK6TGoOIiif+azA76oFvDzbBcuQJKXUVbgBLsZM/i2rjDx5DjgMeekbiiAN+78HGoPBjUc2D
jVyAsZVuWj7+N77S9w9262s2CvL+tsyZamiG8YqP5q1CD2vL+EyC1HMHiKrlVB9xHdIeu/FWa6Z1
EwS7UWfya3T+MXcwf8axhQQHgoeNeHHRoWfC0vIhVfDPOJmPI+CgRV1buIAJw1z2UnsCP4TJiBpl
AEyjJd62JxgomJUNwV4mozxFKFq6Xt/Q594mk/uKUMpaGsZ0DlOmWel4SDk4VLZ7OsNg8ru7RKbb
mSUHlBRv5xMNxjvwCavRvRvK27pFWuP1D7p2k4/OoU7BAnDXT2Rws0tYd0SptjI6RspuGIVbt5g2
YL/mld0k2Jgie+tY053dKr2BLg4yBiOlN/bJq7gwZ6m/yhRzUhntrNA8geW9jmOmsxN65W5gqUee
nent0gwfqJOc9dqI85RctdbYmHpkLPLirPNCkncRWmOBCEtx6Fvy5maCderyWpPGRp+tkzDEo5F4
AqcFGiRARAyJYeGQM2F2h6C6zo0Cr0N2Lpucbbt0rqmjlgiXbitiX/y4PTmWqy+8qWTJFnaPeVG+
YYVe8ytbEaGLFhc+u40lRHpgyoh7zW2SJAqyMPNCYDxgsU95CWEoukUeQYGf2hej9EFlhVss9Gdt
lm6DfmKyELQIsVoqW1m7+Djz/q1P220ds3ew6vDC0MKtqYfr2gpuW5EdmwrNhicvhA4LxuroQ7g7
ZuIQLGdpI5iLXDYNeTSsnFKjaDV3YWps/XK+bgk9yg251vR4NTMxszC5rKgZX0UdfPx+YfJf/Az7
vjZR9AHSHzkmbAd9ksmo4O+OssNLMfwyKPjl8z9H4RbFBT4qpEFs5bzvixU1hAbFwvIIcZLBcfI5
KOB4UbJQLOmWS3fPcfc5KCAJh7ORlDcE/SifjN8ahZtqI/jjxtCFBU/F4sI7tDlKfzzTrCLovSQW
j5Das4vY1dJlLAf24kl8gzpjXukZnu6hAcMuRtVOwTv0D3kSZUvIe2jbR0gCRq+9AW31SVOKWKC3
AMH7pKVLsUmmGY+GBg9qGmaSbwNafWhTkdWsoJJEdMR+uBiHRF+6FpSjcraqowkb/aEDukuRL4Iz
t6L/qmN9pXVPemwTWDLl3nrQgu5Idle4nuuSqJmIaG17dgSJEtG7CDKxn8pUP5vYWL6PjtCfWE66
G8cpZ3BI6V53ByIg0aIabDyRlGioHVNeu7cQJZKvhvwkZRfg9sSbtX0IkzQ/Sr8aHmITrGI1+1eu
EVzFKso5yKuMRPKyfezd4Is1yGpJfgMgWG961XPcYhqahTv8CgL3skE+W8WwA8ntcJ42qflEfDN0
Fqgam6QCmi6EWW5l6zzF5AivvJokG0LvJHpxbPaLUmb1GjmbvCASUoMfkwRnsWTIC6jFoORhAlxm
brVDajjxU6bVT/wwJroYAHCYw/4OXBxlhnJjeG05P3LdPXcpX1YPGkC0YtLP4zkol7IfPGRAAiOI
Fq00D2FH5eXarnbIaZ8iw0tPczJ6G72Jpw+jC9Go5I22jHNIAY1V9l+0qLL2gdl79d7NsOkRR2Sh
FelRs1xFkxcc3Jqj/Z5qD00+7/KiOzMcKSC9FGn63Gkly5jCfCGyUhyABSCjwvnAj0mbkOC75tIv
Io5m2udt4ibxKsqMQ+xIonIqphde56TcCi4aYpsfcFS+TcoY3iiLuBbyH6qVbdzvbBh1PudgpnEV
1spebiijedZCoUDpY6/iqiHprbLkOjDzeeuCumFkXp78tq0Wqde+tKGOJ0XZ2cNu2oXC0E8Q0yUK
WYJ1YmV/d8LWOVqTHSL40D9EmmvrsgO4IC2vKBaRXteY2HsEyLZfLKUhDFZM/m6u5n4tsuzQT8FV
Bg0pkLDfkCA9SzzGMIaLJxlIGGUd03BhtcR+jsGVNPPHwBEfdYwUqbOB8PD1CGMYckK3vS8YCY40
HDeN42xCU74N/szmGS0K22UDnVC/aTvvjY3vtGgGG5ORFNYqdbur2Zb+9vfvh936ev1jQftfpr79
8W6wYWHRHaKnxwqLlvNv+9fLlzz/E4jXL6/w7Xaw/4DDxSjO5PiF0u79R09iwWZ3EIvozIzVnPk/
ehLKWlpLVdbi+v1Gz/12Oxh/8OHoSaiEeXbxzf3W7aA63x9vBwbZgaW7/IESj1Dzp1Y28rMsi4rx
AdH0RYaKGp52MtwXwWNBLJbROnCYzzAnr5l+siZL1gEzPOYo+6KZl1YqHj1JJE7b3KVMRmw3vZvD
9GKS+WPqqiLS3HjhmaZlB27IKzOKNmQ3eivhTMyBs+tkjCBGDRqkaYi3CzAum5r92lweta48KWlE
l+krR7rL2sa3lc5IOGbgT9Z2LpgKYq8S1kNjiw9jwjk1cCivkHHClYnt5GCUmDqTDJWG6Eu5iLJG
JRulI2nqZBEO8PVcCm1iUpxVmsX3WazpmzpqAvyiDSFVFjT5UirSQ7etpuiG6em+L6JdMPrAwN2D
NK1+VdreWUa6RpVPWz3gvzDBr6rJhsalcchxp0YZaRWc/LFr3eWVWjtqaAW9nZOXj26YvwqZXlt2
C1NHZK+JCUpPZvRLRp0+Jx58Ur/w0LXMzo0VevXSmCqQY1r/wuyf5fPMxs/uJdboCmuUObbLNpbO
IhnZTA3ghEPRLSxGYJYLEXs0E7nNxPSOxPSqLZG1Gck+Kk38X56s1pVVXiMubs8G377rvNFdNLp3
akzjIuUtsqTONzlPg2hbhw0GftdfSHt6JTouWARtBRNkhMFTVMVdqE2HZvCvtLq70vo0W6dBcWvG
0VXliT3tDyNqlt56uUQQ067nJtFQg+Duyj+6xn8ufXGVARtamG70hUuJ4YA77hDD4GmT3hfXlaQe
2wk+ZpFdJowUFlQvj7UurvJac9ZpDYgu6FvCs8xHp4/Jlu+OZH4yePeSi0qK8y6fMRQ4ryR1kOH1
f7g7k+XGkXRLv0pb75EGwAE4sOgNCc6k5jE2ME2BeXDMwNPfD6q8kVnZ1WlWvbu1SJoUkVJQFAj/
h3O+M7rTuuryc4nNbi1Jt6Cq1lpSOiAypcBGy3mCS5+PCXDjeNEuuzdAJOVDEYUpEFb6HTbN7aYi
L2NnTw3JVfBzIIxWm74gPMfxLoQVnIk3uVcFlxA9AtUU7UqoX2ZnYmfBytO2J/zhtzlI18aZDnkI
MzK6L8fiKEd9h6Nm3VAIdLYGmhHFuIlq18sPg9EehVXcLhz7GQVXwoLRYcjfDZ9AhN4nVT54qrlp
vJlRaX4MuvY0BeaPpbxzIuNhimGx9v2mMZ7FMF/GPPYN5b2F+IXKWEF7dVfYpI69Vu4r4kaQzZ7n
rNmEjnWVGN1LYgyk4wEIjuL7vtaeFEpMNgS8lbcl8SQMronDjSBIHByRxpuoceBAJQuYdJk8xREL
j2zwnsocxaOZgJAF+wfqIS/BpNQkyPbGHQKkg5GUp7QUmypEjmlk05XNScil3dBRj92z8LD11Xr0
VRfxmwWlBe7PY544L0I3nlkG32v6eFQB+38bzOya2SDyg95mUu3s3AE0RgL5rxZDj9i3bG5Anly7
jY1lPXPRWGT2vap4PVp9+gHK6wLhZoNg+1UwK9qEY/iU98G1jWB0nZb5AQXdGiwObWJ5zST4vfEo
yNBV2XhVHARv2m0eyhduksTnePPJArVTje0DczB++GnwtYzNQDj0n5kbpevOYIlVaz+DPB8QNoW3
LUQsjzd5hUBdt5yzbRFC2Rjza5F6l2Qs3qVLWMuYPcFyoM1X/qy774UUNzkqlpVRdZIFSXvK7blZ
q87YGlN551L8s7ZBV0oG/aX0GNeHHvH1BDaNy3QbMdh8HYHV42b29B9cHNA4gt6gcYSTwdD574uD
v2ahfvedf/3yX0NuNsjMqW1Uo7hQFqzcryE3g2xGXojhvhtHOspffSMXL9MznX00NQUN56++0fyN
aTTDMY/niUHQoA/975ngzT/6QcaJ/5gR/v75/yq6nJ1s0Tb/538zV/trZcCFBHEP6p3rISBbdFx/
noUBo4/w4qKJVpyTDQSgdZRk74pVz1yI+yjLPyNbPZpmzbEWs/zIA7HLmXutZ4nN0E4XMniRtzsS
ALCPtcnZCtNnt5OPTI+IEe052fpF6ZMQMNHbc8LoY5BHZxQYY1xJHVJrPQIjswvOgZkuwI64uFVB
uUGl89aVYQc0TYoUjJWYjpmeEqDJwpG3FWd8WGMExyHMkQDmbOWEGsyrEFk/no4vZ7BuwrZ841lb
BHF2EM8C9O+eCwcccRBmAB3bPnaR9RgNX4EcYkZ/1Y07y6OltGiVx+2DZD2MI5E0LA65x2pOxt08
TC5mRDapeiKrbaCsr2DsDcKf6lMXG3eoFO+EGH+2oYeXJDzPRv5WT/lVVOMQZJR1aBpON6NKIG27
2VMa4masgpfUTg7epMuLCufouq7wOPR2e1t57N0tQUwYseT959yRtGQKaOeUnGjgw/6oCS/C6zgQ
fKwMlMG5EuFDULsM9OyQfJiBqbup5D4nI+O60ZZQm+oa8clTnLjpbQXsc8WKoT9omNOX+0Fz51Ws
DO0+y3ai9+RLjIvgLET5YleApsEIv9hE4qyxl0OOZoKFRKta2pN+aVSKQGPdSO8SRX3uj0k+XdTS
4Jha+aqWliej90HUjJmSbghX4S2A9HOXZfkuaVMOwaV9QpzUnaKlpWIRV2KbLw0/70ZuvwIUfizq
BxuMAnAFhPUBpLI+QbI7LfAywFXmKjPhzJo9m2q+BXdmZe3NCttl7TrZPllAaM6CRBsWOBoXATgx
1bvQZ4MRXJvpqsoPAKqNEpfSCNGo7yzYoOF7YgCAT7Itv6R79q84OINgF4BE982sX9Dp+i05RC/V
gm9DcUGKqwFsTgDcNhlORnP9UjnNTR9US/lhPY8LDq6xzRtrxnORqD7apB0xNF5GYlvUn9xc3Ydo
Be4Nw3ppZobAjADPcAkuBTg6Qw/uYq36qAZoCSZcrBjUyiIQJDCgO4Qc05Ns/FLV73OdXLvDfO2B
vYtKIpOChTJdw9ClYh7vvQWS543Beli4eW0PNcrF6ZhQLCOWzvbosT3cNvW9ArtnLfw9V2NcC5Cv
Xch8nW2CuyzNDI7lAu5LOgyjM/aGepm5hFfmTNU3VtiAEVcxj6i0z5Jycgvd4KeWQgbOubkwAJUr
smMoMvnKlRElzk6kYqu3IvdDA0S5YyQvBoq0cIyftRmHTzS0JK01T/OQErZceD8tCsMrpirWtknc
AbdmyzTbzNO1E6Wk1xoaastYzVvboVvpndJAmiDDK1kgPQnIJjqIOjnGjKbXYrTec4E9em7mZxNe
GjL14L1XJCvgmwo3TWSAOwxG8x0AWn/Imiq7iryM4N64E0dcHxpEfYr3gLiF1J2wCpvA1dMexdq4
1J4E/SSbSQwmGDj10ZdkTTdgT/dyJgKv8wj2y93hpYXQ/f+xj/qf06tzFC9IWARUODT0paH9f6+k
TvF7l3Z/afb/72/wa5Dr0VCzWzbRVC3+kF8HMmpnWnhUVng9v9M7fx3IkLjxYdCpc1ISp8t/vw5k
nYQ1hF7ILGjhv2Vf4t85kdl5/fVEdpa1N2Nm22Se6+p/8X7UGFOoQKNnt7fr6zkdBhQ0BjetAkVk
1z5yPkDKlvItSO1PN6tuUNjSrxc7T4kXz4LO5OJXmzQAyim3uVza13pu0DMbUbk2vIHM4hguX+BF
H9CslpRQauSs+FHJUrvRTSvx+3EmRDK7bcecvc+yGmls+aTGeNu42s7R8EBB6r8FknOwmmK/qIga
W+y5KV4yVx2gNW+7fj4jtfUhHTJ5rhvYgGpPCCahUTjsZdURG1C3O5OZ5arRSiyw7aH3kGGW4UY4
2O0Tchhm1JxIPq37GB5OitxoNVG8sxCj41nq+WJw6b1pn5ag77ywFzzeG79fKOUEPK7VwuyYk+Fo
GdX9XM7PuSEIY5OPgiZCGNoP4Qafc4/jwMyaZ6utaDpaLPxp7ow47VCiNpm5YaJAegH39qVbWdqW
gP6lXBoZsbQ01dLcVJl8mtmpkeIlgtWsMpcbVPgEVyjaxEt/NC6d0pAjLanmioSADNPLqub3oQxi
yL3oM0X5hSp12Ja6ccjTYRdHiGWDtFrMr9gxy3bhj45zuWsmA/RB0d9BX9iDfgg2sc3JbVMurcgJ
4xc7irtMJxNomMt75fSw9qb0QWe6jE7NBlCGFHqt1bm2zWT3UzZV40ek023GOGK8mN2JlMWiWfzk
PQJ9y7T7+u4/ti1AdcnATliL3ATdKfKSv50ZQlgcIED8+Ub0L7/D7zcinY334qAQbG5Y0Op/dAY6
t5vFX8YgD3Ep8JNfNyKNv3LdJWKYCSZ2NI/V069bEX8JQksuE0VQeh5vVtz5f+kG/rY7sP5ZAvOP
J4+7Q+C7Fza7r7/ci5pJxW1kFncDE5tsBDGqoVBJBtxL4Udn9i8Zg5YqjrcmA71WpOfI9R7itLue
BQsVMhRXKaAqDSWYBcmpVdBch2k9gG2Vc4SdtyTNpBHWRzKLE3udXaBL4G/FRxv23oob4Q7EPLkj
swmaPr0remsDA+uxle+9HA4sKApuT8NWhtreHaxXy4x2RhQ4G9euqaNTP66ZBdjSftVZhRuxthdz
/lQUbb/qQSqZQrzWtXFBTUlxMBXryM6vuLl+Odn0OhpmdmzLIoC0Z5Gr2MTXlNyRP3SsvPQg75Yg
4tfA8gKc7c82oSV087s2hZmbu8RwaDFlUwk8k6r3KnOo/UNU+5WhvVERguZGC96QWlmp2mBfo0PR
TPiBY5CEzjamhTA14xKxl6tT9UhS32tcFyf4UYdBNc92UN4mxacjioshgytUptuuMY5xeTcXX4h/
EdeMG3CbftzeEn57ciHrY/GHeQF+/9opSIIJlHvuRnkSRHQlee27lnEpmHlODjktDXbngBBZOFbU
lYrZcH5toUFiS03wTEmZZxjMe5v6OhAAVspRHuOAvHZjgn+tzLuiIgB5qHA4G+5w6YIwuYTCucLg
+yOr+00x6uQfkFU1sJibAQYA42Mldwht7sKCIKphSn6MZKNZJc4HbA4l115LLLqBQFB4K118eWMJ
uSbd43ak3cgt5qnRLrL6+ybWFz6i3DjVCaV0elQtUmBTTOQAw3TDNrm2WVxOnrlze7UdnXTTGhB8
UyO612R5xbr/VtOd3YAVyJLzsaiSZpdOLkHXsbu1NHJtyL0I103iKeDlyvC7nHzdtAgAp+vnlows
b4G6IKlI7W3YEJjJ5AV+1U3Y9+vJu4hosAFJ5VvR10CwlpggHOPMjEUUb5cMSNJs8MIj9SaRsguQ
954NxL+B+OGJrZ0MF91p/RLIg6PpmCm6Lb8PZK9XFlGeaGrWsXsrWv3e4YyWtFJWeg2eOWnehlE/
jp6NaTGCBRdsjOKhmzvgJyQO1cQRScJyUhN6PQToVrG5POveD9f6YVUOniOsp+5nVncYrud1mpIu
E4Jvw4mUDOU6iQQx9HwzmT2nsYDgdrbdpwL/jt4WZ9vItznmcxbnm7FHM1buwcv6Wh/8AL7oB5bL
G+GuHuU9kcu0nRfoDo/9lO0iCSjB+bLnATz34I+xzVRGnduWXeHw5irSQcsOxB4G/iFVB30MtrI1
D5127mOQanq/k+T4VCTNSWTbLUCaqgfbPZUPc5Puu4SYCr2fNzg1rnW9e0paRragic/9aN9lcnh1
owwEUTjdOrNHbGz6OciKHfB0P+kPXhEMqGkjm+dg7AMjuEQBr2sufGHnWyebASr3e+RsRGEADwrD
eo8QH5947aN/OouRuWwgHvuYzGqgf6EZrv5jz9hldkaFv/gEkVuCVvl7l/flrX77iN7+fMb+y+/w
+xn7vUjDi8H4SdjyTwGVAnsHByR7N47XxT/IYOyP6Rt/sizfUKoZurPYCv9QbWD7AEnJF3JoG/g1
/o3zlX/qL7U+PzoTPnIsJPJlvCR/2ctpQ6oLs4ufLGL/Itc+9MUMrhy7EjEDworWTijXCUFVTMVN
OeNpRK/duauaeTE395wcYiSa6zQEIG+p1F3rFIxxUu/szt4LgBTN8GNJFojM5GLCqZjyejeVABvp
SGPrfjY8P4qnL6N7XdKkGIzyfjE/SgW+L6WJqGVTQlLvrsh7OHYBxzl7K38G5GeKl4l9fa9ZO7Ct
fkyjXbX1RprW3UhUjNK6E68oOYDlygh/sAYn9z73y8Y4jdmrPdMVwOjbA7GoVlLXM8gkigNy9oOK
IE6GHgPqzLhzcatYO6WCTTNqOzC5V8BKWJTh0Mjct2lqz3UtvrAant1Uf9Oc+lNo3RnT83Up4Njq
3UtdmajFF72AGqB9mUA04+y+MIsrOJM3tj3vRmVutNHZ9BO4pwUo4ixoEcyP46oNGPfnizG7MDR3
y/mFiZOFeupqZw1fTYO/Jp4XF9zwEOC7ibIDlIn9GNknQp6fPQw6E0YdbXHs2Fh3MqWIkkc8bjFH
dTrMz6C5a8TlNSJzbEY0Eww1cNJwIDXmlVuBLUFnN4inUOfO6dpE3QO67d5TNOz8RWN9eAjb+zQ7
i/QnQFKY8c2anGSCJcnfRg5vIouHY7p1vB9znYEKTi+WfBxQCiCkD9ATJtgd4AHFn2GDjQTVfUhf
giQ/AZfeltyAcfhH3uPMH4F7XEkzPE8GIzbx2Jp0dsj6dWH5AzJ/kyKPqnXdjvQnai4MqPg0U6oy
IWi4W3YzP8NZv8PPR8eXdD+KUeLziVjKPYe65wMA39Zs47jih9exQ0DSQw9zCESJR+UzS7lSTnFI
HLfEQ6c9YLp87sv8VIEf4vApVyxT945k/aXVd6SH4B9HKBJqOVMfGybzsIY4ilEntH56ilWuGxdX
/KLPAUhX+EakqHXZbR4lzyNrH35hl1Hr7nMKq2RwzlFXv+iutrWy7jgqAmL1UbJgs2jZZEDJlgyv
SjOu5FC/OD2M9ah/iwsq2zxmaicnN98EKfUEYhjEm2BQzFR+hO6wb221VyZ2P+ezGqF9MEa+4uvg
oynoBTUZ48vYau4Iy3Qj8WAHLL1r2d+4ZnMvkUHHRkDfi9ELpMgL8IIrT47bAR2zrF37P/lAoZXS
GZ4sMmMLFdXfGxUYHr29ZV//fKD8i+/w60Cx6buY0CyNG6KOP4QetHMo/PibBRqyKP1+P04M2JDf
oyOBzo/Z0jLL+v040X9j8eIuJwo9Jvtm/d87Tr6XNX8WAfK00UnTxjPdYqvzVxGgl8iSHOLuPhly
/d7KAoWH2hQkD0NT3zainwglBpuD3uzWTvLPxqUAtRIZb0BrVwigGmr2qu3sR1uL8gf0WmLdpJ17
LsLM3DZlbfrO3D0NQ3ZJ8SZLEsqHZzbrnAtare8kLJwNJKOfpYWRL+sjotUHLONmvzSC/Qi8b3bL
7WwBOCXyAHkGiOI+15kpNyhRtPCUMXa1mUyYCnK6hbMujceYIUmJMq6OZ+jJhUEisHXv9V5IDMT0
WuNnwyo71UcdezjAWuaqbZ8bpCL36abrZg84BMig0Zx+Rjn7e6yFB1zXX6qbkvXU2sVWmeh2jdhi
r48jep+l0SEploqzIJ02ysPCr1ltr9Fm7Dtl3zUGEN8sSipS5KTclUt0pBxr9NdD+jJAJFynDugi
uyUP2jBgKs4hiuuoNGe/9cZXPXFCf4iZ1rBWN/wi4PgcEaSsPdHjQtBJ1aFoAFqGFBKcetuj6YtO
eZIV/pCllyKwPiOP1XhYKs6lwSlQzKgGClqc2YeuhcNRd6S7VpE73k6GmFa90xDrIwpq7XY2Tozv
O8ItKrVVVTv41oCdurLnj8yc4o016qzxZ0HLnZ25G9/pXpFtklDoR9zxI9Zw5IXWXNRko065PzFI
XY3lPKy0Po8PY1W+2g3LcEdz5M5Lyk97pg9JdUp0CzXsQde9p9ZRD/g8Wz/0eIFa0Es47Yscf73r
bFsReDtCf+9GIGC7Nm5qv08Bd40J/vy2DgE3RFa+6yLXug60Jr2zl8HDVDgRJpTuukIlyfNRKIqS
xFqP4xx+mknwE33RNeL7B89qnyw0IWBSEPm7FQFFmksKa+r26WEu2+qz0EdtM80pPsC85TtHyAUT
Q4WncHQcj805Iq9VHaOqWc2YgE+lWWnWFQgapmm6Tfpd4Plp0uCAK3HyG9Oj15SPipCWnQjrR9uJ
D3ot/HjKXgt9yfFx8hOgk6+IUybpuNQHz/5MSINtWxZ6k1MuB8bgoGZPJNcph3EdDfoOjA9C5ObM
vKrwAcAgEWeRCnQYo5w8aRrBrIYqv0oXmUOj5pueCOU+IiRFJIp3I0Yi0dvrQmePqiXJraHJ26m0
n1Uu8BgjAKZR6W/1zDmpVMJ1HtQ9Ktk9Q6ervKQuCfk/POJl+146K2QajHp6k9ezdMu1pbKAY5Yr
m1veFcne7/CGzrNFKKyD3WYlQmilzDbHswpaZ+Xo1GYFyfV+0lT5BpWiXMPdsFZJH4Q7wFgMiRiU
nwd3wF3IFUk/pSOpjOCaezPiiyTN8quUCdO1UdfZLpRd6kej+RCOw16TeXlnZibchDlL79xu5BZk
Nu1Ta42f0zii+ZwKREBjRbnBAJUqwI0f0jLVNpaobhNpwpWNoQk6FkkGmA5UafTrug93kzsGq4L8
Rr1xopdydBCVZsl0NfS81f+nd3IfZVe0ix8pjMviz8cm48a/29I8hm/F5z81bt9f8Pu5av+mY8Mg
/nRB/S+6h//eypjebzYDyMVS7yBRsP8E5LIW6rJFAiDIG2sJO2VO+vvJqhm/4cuHQ8N3w3GEBPPf
atQQgPxTp8YkdPlGOEVoGg1YOIs+5M86CTnzFLIkuKNub7nVE2U/z8a5LvMvrdSjTWPFiAGyNGFT
7X1I0ZEHZFbPJkucJ2d2GbRV91pS7e1ZvZqhfXIn5xqU9Pusi/3YhYzKNMxziBwYsnGDzj35IPpj
PFePqiKsI5vyt6G19pNZ+ZmW35oqe2AmVqwtiRkkRPWHMR3BoJdtilptKTR+MsbvgUF2p76EWag+
MB8/VYWV+5HRO2u7NS7M2RCAieqzZ43pqneR5e9I6tQK4uXAW9MkaEMOHwXL4rVXAvngX7wb6ujW
0dnV1vSV2UyKukx4l+XeOjbGDnrLeFeMltwSSmh17XvZJCnaiOzisdrnxwpvk1xZL6LQNpzKbo52
QxtFta3cdFWyPN5EsaYOgST5mCS3bWbTrdQvCos0wXJfiq9dVYNx5l08MGjNkiukN1iKZh1tSA/h
kk5/k1jVzq7DYtUAKrDbEHhLCZ/fwWrga2HW+LER/TC7+YPM5ZuhnyK4h+5zPpLzEAztbZe2tR/V
NbHqnkF71TafbMUKhASeb4wFVKy0f9CSd2tsJMrvEEv/pG86qKJYsIobaWXXUZXtYql/2YV4IXTe
5X8rN3Db7knginR0qkZaX/V43DU0NhN548VZGV4EVrY6sgxmEdV/DRzeV51pbGJvgIkszyM/yBQK
Bq4ZWj6CYtnmNVC0x+oHqYavZUf0uTv1F2uhWyem96ONSnrMUC3aM7od19yI0h59Kw+38GeHdVYg
f68zE4u+C5kT0+3h0k9tdYwTjYY9DDZBYqstQUE3LkmDbNEn2NYJL7eX+tqsP/QjYZZtZ3yULEjx
UwewqmV3UbIdzlkX3pvkPR2tXw9uwKAbsICzqmc0xnrpMiJU7Ppr8zlvvEOd5s06ITeKd4urn9Cq
ocUnTyNA2stuHkyTss1LFWG0cFVTH8G9/vnh+88oeWtaxkrfkA+G9S2dDxU+VMo0Nv5lHhzHgMYs
9KzNXOTkuis/novqiFJuC+w/3YNXJ7Ky6UOiseOqPH5/ZE721rQqbZc1kDLzOOmO3x99PxSEgJEb
PtIMTiRGThPTxiyCn22zPTkqGGVHFUl1JAeYoofKdhW4ExOPOSKyfR4Y+5DOs0q+Hys5m1s2RRy+
mgGjdj4zEH831dScxmuJ6vCoFzzbNDTLIxNU5ZsMkFZha6S+nG8hWfFb0L36iH8H9Y3dWaQPX3Cc
xPtqDi91M2mgGBwxY8roWz+pjGo7GiwUlmf6/UBjq7LV95P+/tySMvZtYxCoHEnx8fL5zC35rYfm
SRTbnSULTBtJkB/d5XfkGUCCvj9NrcZeq4IFRkL4xM4r5TVJmPgKW2am89T1x67i/tYsD0F4nXS3
mctOoanhHLiJ3IG0LY/98vD90fdDaOjjpqxyyhOGLr2UIdlEUbg2SzXhXpwn6ILpT2juzUZXYXus
w6o9fn80OxDMg0lty3p6aNKq9ytlS2bC4XDUJnM7oxXYe0P4RVIE/jsGICSD8JBEZnsEvBz3s3aI
DNEcvx+m5bv/8SkjPKQ25QDjWVfNcdai5qjrQaMTsIo+24aqmBqkuntAmPzEFcUxWh6+P/q+tIHg
xkfxOSOC9XX7NurBQww58xonDW4DbIgMz1mfJ/xi2xafcxpYVCD6j8A24y3xH81RI3buYDiPLmbU
bWcNL2Xrtoe5camyEsAFXQJscZY3oWbgpFbiTSVTzWosLzS/zDLoJ4zCuHSIgCndBD7JhIVy7L30
ZJca8pS42X9fw9/XBIHQ46Gx8vsqGsURao04fn8Uuhm0KRupQgePbY1k0KXGPDswXNnjWeeUvCfQ
kN+PU5EOxwKsQw4nYtzWmtEQ4tWMPKd+cI8h9FffizmFeB0rvqjgXU2olCvC4lTYFcsmpmzH1Ng7
nSbWgcVlKLNz5CUm0zPQ2qmpmwctUZdeKUgoETZXPbRhhBgZTnAeZNF1Gy1COCD64qpdbLImPjJa
Y8JlqxtoL9aVdMydHXbiMNlTfeYqgzWCswqlwE0WpO6hamECV0ju/QjcDcCoADRMyQrHHikDyk76
McK2NQxscnBMslK8GZUfLrL5GrLlk1tqrHGWz1IcQXvPlBen7BNKTfEzLLLkOLf3WcKJAbUOqZxV
7KQMpl2tBzVoThy8dmVYG2YOe1NU3hvQEyAo+Dpo6k9FOyI5mw9U/QpQlgZvsuQX01hV/BoIICtZ
Yc2HonNRezXjBU1cROdM1mLlN5VrXGlWuy6JZFy3jT9GfbIxpmLcNYZ8EjMpnaXlQEx27GxdzVRC
aTjeGGWrnabMlavE0G5RcLvr0tN+hHWOLc4k8cV28JrFI7bg9LMOskcxBtKvFdNsywBnMkML4zAC
vIt9ge4KX0JopcQfa655bnvb11R8bEm1KA0WkI0cFdIKBnSI9E1UCvZKBL45GpuLasGqW9myrozt
+BpOwH7AjkjMgf0Jz3hn1sR0tgTgRrPU9ga8ISaJ/MtQ+GY1PXTZkh4ahN0JHeDoAMvhCFoFBqei
MJ/6XLDO6zxWfsC0t2F/N0Scq4r01VVO8pMiGqMU3IAsoDdGnuZ+ZkLny5sRmKW8lo0sT6ZH2xCj
zyhJGyppceloKPtGsjf1HsdxSIIlvaDy3cDQOC83odU3e9eNLrWdmcDAjA8z0MZLy2q86ChzUPro
pFmyr+1ZGOuAjotAipPM2Tp3SW+vxvoStwqDhubtE9Ee8r5QV9x6GUtbDRyGrPvEKbiaYlEeRsxA
epKNYJV0sa36lhu9LRMf/rZYa/mSDck1UrSp39d9eYha++wlwdHtFDCKIc62eHMsjAyVsbJC82eM
1GkjwjI+acpFa4ScrpEu4lbgpms9mLaeKLuzVSMLSF1ceopM6m2r5aw/isDeOh0ppsoRaBETjXMb
EFuv42kMphCYT+3A1qkg8TCW9xgN3HmN+2UEqIWryO7XmluTd1d+kU70KQv8OWOgtSfNM8Avpk24
ExDgjnEuga9ywCVCHWYCifa2eq093mOFVSV+QYlDFPMEvKov1vrUaWsuSmuGNu+gw0w08VhNcboZ
Q6m/ZqP7mGZhdWcOey8knwL6KWOqLkMK7MzWOXaiaj1iw9uPAPQsbSQaq7GIGQ2yi1VP12NcPJVR
PRx4+uc0DQYuARpNk7ehZR5irQ78sijOwFb3QS+enMEmvdRJP5JanirWvduZsh7TX+/uestSN23n
EtaM7QNxT1Ejc5UrM9TzV7vNzpoXfRH6yegmHHu0w9HZbsWJSR1bHMuw1oVrqA3RSgGpwfepx/gw
qI6dKdR2QnfWgV9U8QsvgX09tiUzJ3d4qis6bV1lz9ADShRfFpuBgiakJ3rx8v0Qxv3vH31/GiRe
fxikOP/x50IWFIVmbfikrQCwarX3kAHvps+bn1OYdXf5QEDubO/qFoYtwq1bSrf4wIHxkvT1Q+yN
0yVQMAONBBGAgd9jdN6HJAr2yrbvzHS5+rMOpOLyYFbluMVn062ivHElFGQieamUsBOHWaZ29SCn
jYdwg8WH9uG687RCWpKs0/ajcwbx3KfNVz811XXNPgxb6oOejgINHPWc7WAvtdwPoq/qvUhkvwlq
EJFaaV1hFgpYYoxnmzfgkJraWlqs+TwtTM/s4LGrMhWijt0YeXSAg4sXmJv0qnHkeyWSd8Mod0aW
3bHwfh6d5JpZVTlX3q2sTMCc0ljxvjZ/KEmXMXEU3nShl151Gl5wN03MH0hXyBVI4uVijnipZ2s8
fj9osh+Ple795JTuF27ycLaTB3DmaksqHd61onD8pjEfRiuN10L1n4Nyb4Ok1Y98H672x1BvipPn
tLe4VMnQnF6HtkaZYxKSUINE2OSN1a01M9+lyNqZvM3UQAniOC18IoImxsNLv0myg0yDS4L2pCFd
2KdlvURO0l9yrNlng3eyxSHo5Plmyue3OaubKwzscOjC7K4Kg9gvNQCMXa6/eHPq7hi+io1CU8CL
FHBOkCuWDbd9SgvUR0zn7HQ7wT7Dw5B9DcJ41Uw3Odo9UoR8GoFgof5fA24ln2aTJ821TBxW+IbN
KDsdsJmDOVkJmiBNzdZqUGI8lo34SBJiuNMy2IxeFvB3Fr9naq21acDOT4iToLRN72VYz9cgDJgn
lh6XR6ZvhsZpjrGb14TJxeu5juKrtEC/MdUWWr/qxKX7YaK3wZJFUmiXpVj1x/LRGAxSDKqSeD6w
3Y6Vi6Mbdt6mAwpkmLL2mzRk2Tq/Yzl1NorXETLa2Ru4wZpLIeG46bbVW7wYSkMHYpLXbeeIH2Jh
7xU/3knpxi7NbHUwlFufY+H6cZwNu8KrfWIDMGUyLp6rELO32xCmMXrGSVnE8UzlOo3iUzAOCOsj
MKyNHmCl5C5I9dlBCVhDJJBrUkm69aTByjdnd52Y+A49x9fj8sirCAxV4SSzA9EjRF8A1S0GOIl8
LLY77Yqhyk2NLH20SaROYphB+uFQD/rIW8/C0eE1B3zk5aYxQdGVHZyOcrJQ8YzuhhxB4n+chVI+
ewclw69B1/Zhbd12Qm7riivLDO+HygWephcHjQUwweoAT00R7xtRX5kYxBZs7KnUKtJHikJuqYfA
G+qAWU35Y7Yjd2dZsc7+vtiahMxPFIBTJUdaFXkVptNdmFeHENo801PUbGk+hQdoRfvRteGPf69Y
kumC65F7dqsTUHhTWGazdsZOYY40TbBINN0Df8UC97+4O5Pl1pFsy/5QoczRw4dFEOwpSlSvCYxq
Lvq+x9e/hZvxMiPsNWYxzJrQFKEriiIB9+Pn7L12hSw3JZAibd99Drf8/fpaK+3wBMlp7gr9AOIp
dfMkhkwlgi9ppMZKzNNGMabSI3Wb1QBihce9DgTAK+zKPEpoxy69fkirOg5h7JG2Nkw3foCybUlk
yLqXLkxZ9aOfXEj7VNEa40n9u9T+KvdJRTYs5HoUQQYonLZPqNNsxjSK/dL6ZsDwqcNbr3k1nPXd
XM72OiBqQTHtDzXKLWx9yn4q4KcI1gsfzqAzOiHXLJaNOpPosZpnYfFSK+tXlM/tpcdegQ2IFS6p
aN9Hia4fhlB5UfvkW+kG6yVNg+eC3gjhaRR9vu4obg2u+VkrRwrw4eQoMjpVbAbresBkOjHNqbQK
e1KiEnMT4dkpy+lXFJCUWGjJTQyiX9GaHJ6taTOQYePS2DQfHL7yxraR59Rq+l0OM/kwNxkJbcor
Z01S29KSWERfuEMd+VvVTx7smQTEPKAizEgHZlLf3Tnx0K1NGbujLScaCQN8Zacfjz3ap51ey+44
tW/zlDi7XBlqevCjsxYTpqzOmj4YNUBFLloomRNZuXmFOyQIkKs11F0s4Jmbt1RV5I4eVDtXtvxJ
4hTMNnS7Ae2ENo23fEQeRfpPtx2H04yW7fj7IajUP74yK9NYV70gCHzGgVMPjkpoYXnK0+xXPofd
uuWELupm26ftVzs00TGCQZaI/FDYqYcphWnU8sD4h6CfkOVDiiRGRpYbrhUnZ5Ct5dEh8KcKEClX
ush2UcFh0OzS5zmRJKTTHMkjMgSkMyiXiVXulMlZXxt5MX3ibpzAayp0BI96KrELDY/zlO8sv4iP
NrCfhyoxX8xqNt/8SGk2EI+GbTWm5psluxPFrcnMsiQnuJ4gahZJ4il9EF86dS17fbwABp9I1+HB
zH3yHCMSZSYQ1iA5O9G/G7pvEuUIvLEu+MAnOupMVaiftcy+EXs+Y9YtkI+z/HlqW/ao5otNO1Rc
uWTQeTWRIGD925BIFzafIUEpMtlaf+y1tj82AGC4WMZf0k77w31rRXR6nTFbdxoLAEZQZ60XefM4
z6hpqjh4LvNIuSNgDv0Ad+ub2sMhTWmlbEuUOshEK8ByRnezlSm/ryNzeAy0fO+HffomCIXYzyRA
NZVEYySCXT1RWeSMcLDDmMztkurLbpbavmrFKm6/7doqoaF+RaGlnCI2K2pO/cGyB6Y9pnPSrGvu
tKeh1+5KUdTnmWpni2T+1oJLhw0T/MoK/07TXovE6dbAtHPX3+h5Ig5aHh2dGmMVbTyOc3FBV8F+
MEedzIYU4CYJXG471fU+TB9akmg3Xewn3hR2i9sdb7gfvZedxV3M2bVLaph1Mr9x0C8PQ/+KdQu6
nQaFygePIp0Gkf43Kl6Gs6Xw3ckXMZmpdXyumuh7HH1rj2l/FTcZQTq28yQTUNa5nWQLb+Yhagvx
NiTWabaqE7SvNbk/5HPjFr+gMLqPqInzyDZvU2E8OMEPmgJ5VvVdFigvmdLmroOZca4xdRNfhZq2
OSqDRbcuwJqgPAIhPTuNys0bXxQ1/0KCjLu88Yyy81edxJjfMyfU64wOTmTeTxjl75NuSFxAY8jM
kqNqvhkBHK7eYnGGM8LsYkyYTQsBpHAEcCrrfWx2XpF1JJbpX6oMniHvBJs5wYFhopANk5ZGVVGu
sZPq62Ty36ckfopyu9+qkiqipsNWlGD2Aafv20GGWxmCPEtkjvYgzKuDoWOoNiJrfmaq0EV68DLC
c4LZIGp6EDYHwLl9ncOoc9tYFm5am+xJICVq9D9oogog+kY2rkvDrvc48s1XRVFo1zjOQ6Qp5lU0
QGvt8LE0NRMridWsyI6zPLM3ykO5NGR/f/X7AVzI1Z/qndEktH0zPYQsM14giZWseuhUnczcE6me
3hcDvpKCpyo0M12HjKu2s8h3cTW/1JW1ShlR7GPRHNQZRmTPdKC3XoXN0YzE+Ya+xaHtVdB6q8qP
/Gc93plake2yZKnSM+suSZoCXKH9EkGEEXW6kz0ofTNsiR+0Zw9vznmqFimFHDMa9Rkft6Ixj57l
AihwUzjla9UxPi261B5ty0tsOPcObZWOHCJwjW25rbWzH2XDlQ7XYwYKBzNvu80Yna1bZMW2LGED
92jThyF2rgOpvLjuishrOOc4khqzdHZjEjT7phJcFl14zWK18IxheGyYVcvCN90inCN6JygBINZ6
wpxz13TKCrnV1J3iRnGerIJN3HbADueZsp7mhj/f8MdHrEHfgXpn8GevuVeYueLdERkZ9HK2k3ux
Ue2G7ivpDKixmacokzsHibLjDjfddiZyKZdrqxrRLI7rhIV/HfiqvQl0xUZll0+uoNr1EosIllCi
KZ8pr5Db20cDWLyUWX3WifK+lIljeGCsVFcYIbe31T6r2UgmL3ZGk1ekjamyz9P7NlDRy0fKi9lS
iD2Ill3a8auaTZ+U5PBbL+miA8LlrMBquBm7dd8YM5RjifUgoOSJwv4FU8K7otbqA6ebhm5nBOxT
cm8byAwDSztlo/lqZQwxgCv7XrnU4REs/haZ54xixDM6mgsc2O8Kyl2OB0/gl6q7VgIBiEMyLB1O
q6U6kdWpbscJQ0ZSJcNF0ROP+4D3p6keMjU/QnggphMQw4Zntu9/PwB1enBm1HyDRWBfO6LZG5kW
Hi2Fvr9+IBforWzY8tMIl1Q4cZ21A6nZdWykR6OJey9uCYjoDO1RnbXyPmyCjTbhhB1LhiN+2qjQ
F7pui1iy7Y1DnLUfiwMTmTqv8wDY8KcT5n3W2MxuDPpqmnHBlLwl8Ss91Qa69Nk3vFwNQXpQarpD
3PTYggPlJOeh89oZr3eYa0+5im0a9DD7U0a7ze4lI0+sqPbkP5VW9CBK81Cp1U5Ww+imhJCTvqUf
Mtoluo6OJgR90bTdk28q6nZWDNe0hcH8SB7HlqTaOMnfw0h7UhOuA7Sng8edmnFCHYKzlVb3TU+D
osG05k9msMnAbyGoxJ2Faaz3IW9UFbVpnd2VpOLsrEVKXtX9Ygs4I0CALmW0w5ZW59rsouQA//A4
yTsUhDhAlBtIjM6NrXkHuAG/QrwroCUfKouJMd0oN7WWCpmMNlexOv8wxUG2497ftXVceb42HzNd
kW7aBACQwRe+2TRh/bjuP7o5xE6tl90OQVdJdL16jEHAU90doHQQ/g22eUlN7C4xJkUy84zpLe9w
yUHwxQioG1BVkgXjbcefODKkJOwQ+VK/gXWguq1WRW5hWvomtsPgXlMorJLJSvEW97MbKL54aVo6
UgxnHqoqH1/fbSUtv61yzlxbjN19rejwFhGGbYKwM58c3f6Oi7j+VsN+32CCC8zGASyjMnbwbW9w
9sgDo8c8CZFuiEj/DnjNkWAE2tfw3HoVcViImRL5gYFlAc+DrjOBZnhWvDpN+dg2lf9dqfoxMqLx
zKkD0nWv3SDAOywNsXKcBwSwfkswoYnOS+kx9OllmX0TcRXxwku7Iz2dVjnk9cneR1AdNmNYtk8O
OUbLApfEffdkghWl82vVJ+gG+qrLcKE3UoWzA6nyVa3Nh9kxpu86He9FAHy0hSd6MsNJWY1ceUjn
mmg/6UG8NaPG2cPidS6RIwdXbUhY7whtXE3oBIYstn+mOHwHH+e/RHZtQ0oRB8Ia69jZDJbxXLI6
uoE6X5Ak0LvFaLVTp1FZ+b71qhhq47aAl5Sg5LaVjGLnnmhBv86uemacsKAHK1r5zi4p+LCmcgIO
YFjkFEdVykhXZ+dqqn09BoPbOb/oIhJhQN/WsgwoAxrNgMpHtIRh6s2QIbV1PlKvVxolnMKuQ7po
GjZ7hmUjE4PvgTYznUGEgUVP7iSwnXXa9j8sEK01nzI+wXooNlTcCdcArk5amJtyecqkxNxvKMMn
SQa3wsiQk0vACo11Cmrt3raM2iXHg+YcY3M1MOE3aF89usQ1fYsf2tZXoXY7RFcQp8KE9OB6emmK
j8bSI1chBhk0qLZiPLLYaU0sm9Mp0LtNfyPBIWcf5Q0Lh/mHU/luyoYXy8keLA4oqk09akecSyfK
I4cPwW96QiMJlbdg2CvdSJxzDKahKvXvVrVPc5ZenUz/GW39rJv9BxsTZHrHf0gkI+WyVj94LZvC
ZBw0Fs2j0eNJU0K292pYkiMfGAI+to4erbRk8nIdXJFWzr96igY9fqsV570LzAV/P2xT+iu5nb41
0YnEHjT08kGAGBrMZlNY6kZHMw7t44P+G8UGsyTRHUpguavKdoJDOkExrNvqbbYSBpMpi3/03fr5
xN1Hl6rWmhfAVPdke3u5iL8YxhwmlcNpJMZmbcCQYO4hj0ZiIWt31HRT1t9+HBQYqRb2SB/jhpKf
rManWm39o4AqVnZFcxmbeWV36bFuTGfDuNeJtWytZ6DmdV9/VOpZPfQlekTiAihIxTucDpqMsX7u
iDi7Dn78lvWR89Nz1k/Yyi98MjTuashGGeqxbg7qq5Jmxq7WSwNpoLyUVTSd81TXd3MbPIuogghV
ijuunRMuu+4grWC6sxNqfiSdiRfpbe3aKirJxok/8BMLCQmlB5Gwqdq4uMyl/jLAQjxq7D+rMCHB
E2nItLJtSv0gaPCvJQWtRt+nM30hyjdwa9SObhTCospMDvDOBPFDiGJdDogV0xbDWaaKye3CT2lk
FU/gk2Yph11cIpQ3y2NYO69dHTF+6xqdOeoKd55xzML7GbLJSlNoOPlT/zn4QNSaEKG+Og30N6F+
zXK6BQhnwNB6Wc7lOwOB2CW+9SjpDTDJY/qIv5XwXrP0j8wWcHiYNPiZ3MR3Rjz88eCUzPKdsTe3
//hGQ5bRmrgI4Zplo3C9/Oe//v3tMQ8mT8uAkURjMu7soXyerDKfYJVp1CkqQDYZ0UJFl/xrZlY4
FFm8qTomvM4k142DTEiEAxVil70rJWFVWW4zO9SQ/XbTVtEQMsvo5jj0wVqEH9QCuB41X6czOBQw
Fin1gvWsMWm38yg7abnKsh82jxqNk3WWRMhphCQUMNnTkCB4waB6Cmcvl52nFsnBCGnUBeZEpq+K
8RWzJXAg6lyO9CB69mCEFn4VZBUfwpdTG0xcQUIKXChqI+8jzpjrCv3wusGDkGukCKlG/l0uwqhO
yzf5wo1oZvuhiIyARnsDsRVDsatWHMDgg1m7UWes66QIxQQhy61shcvIvd4Mort3ou5oTArhGaJe
5W16E6OTkyCY0afFVxHlj6DjOzzoyk5jznoI06LalDGhH0Wgy32mkKYUDSyyY+xI5p9DeorM0dmP
Vb8OBGodM6kwcNQVtIxKIplmRIhVTn0b4X50ifou1fx7HhegGnqEUE+DVc5/rhKbGZiJgsxrImhw
E2FSfnrJQ+1FjaMv3UzK8yRYIvMoeoT8StRq1QEASDEut2XMMtCcfViizewDGMRw7GYVlaTJIDbM
brozncuyfDJ7RrURHiUIbXj1rPjGIOWXmBlqMczQLqGSXjUZfOcGnxnAaya+AmIzyre5YmCWFJK5
JCSQY2env8oxzxFho0UCBLI2zGmdB2ImmKZNjqkM6C+G+W2W9OZpYIV0fwERZpZcDKvYgFrpid7O
tnXGMuRTY6uNTpSIOV4Du73GWvRs62T/csZ0JQYlz8pLSstYT+/qjJ3jsYD2Fg/ajwCTOwBsxfeq
HZn30CEKtew5LsSBuNX33mn5vLroWlcoYJtSFt7cMpVBpnkYRfQ+G916WBAD+vyEUai9JthEG1WJ
7vOi8pLMXJN9Fbox+pJVa3PJ/n3p678RfBqNKOpIvBzMRwU+RmvB3v/P0JLH8OfnryD9//YJ/skK
MHCW4O9z6FQsMtj/lMfiY1QXf6ODeVCnUSQQzv5hPFlwABrltAQyjQ4WbICO//A/BbLi/6JfMTGm
2IANNN2U1t8yn+jG4lX8l/nkHy+eI9CikDUtlYe/KmQRBPaVFnVXP7NgkAzOOjTlr3xyjJU2QLsq
1fq9c2TK4pZFFF3KBWQ27jJH0CWmBlVL1ATNuJWipbLqt7VubCRK9xgs9DIImfT50ITJFrsmIwf/
lhcD5MrpybSq5yWTtaK3gP4ldEdolYAUPxC67fAFEndjie0UIdZMFiewEDESHvFVMDjqmuIrh5Cp
j+oXk6YroQkDDNGWRHuAm2kRfKE4XIsW/M/kMcE4oUI+geb05sjZ90I+jxHiS/KLIoHv2Z6ORTa7
ZEB6kVZ4YH+8pot2qhOsGDoelFDskoz1WGSeM14UhbJPKA+Sl1viscwafYOJgcW4/vSdYjvbz9qk
e7HEH8iEeih+9Rz6wVx6djh4dhavTS3ejOLFCFOgSNYhJpHe7Ktnc7FUmDSIU+cNdjQl3nxcKr+m
Ku/8lrAMgXO+AU2mdnToUoM4VdrMM90lZ673fodxG30HJ8D8ZNFR79LalT3bP1nvo8ba7qCpY85R
sw7DPFiXofR6RZtWVVKMR83gf3WW8YgIN0TKSBddEf42MhPPV1TOcXikWeY+jElTV1HsPKh5ezZ7
DvA1mmJUYSsOBusRe4NngnOQYB3Y/3YjmIdmiDnH2MO+UulY5IXzIgFDIMAnsI8WRxjXknlS/qUA
kUgwpuq+ehSh9pWjY3d1mAgrWnieDf0ktMd3xEGQBcpTyjbvL6QKQYekypuLKuwnItdOOs6SCrRF
BuLCL9q3WpOfSkj4Vuy7GSiMYKnfF+d2Zr8MmAxtDN2YSzxTmCeB0RuHKOb0ejdhAJeLEzxUzEMU
KJcW4TPBoWtNaltr+mJE5lmKwQCrv2pzcqxkevMd/OV6bt6444/qZNzSLl9ntb11UuXTj5V1Yuev
XV7RkJHohJplaG8cspoRgmUfgLAdJge35GDc8664AaaEwQHDbmAKbpJ7kLmcW0BFs/qPCVHzXfTJ
EaBHPSC3pSi5UhgD9BMnM8g+nJ5Wou7OzjyusyxDOQHSNLCoYfLmWhsBAuV2gFHRvRqontUARaYx
RK9tOQ+r1CnuAVHDbBj9bSkHzwRPG3fWPlpMVPRnNlasb43BuDSo1sdUji5nPPJd2k2pZk/8UevC
Lnao2Q3bOEPup1RvgpuP4ZZ5wtkJsu9AoE7XceFn1OgcXT2A2tc21a4DwcsxM/Mire+VlK6jAhYu
Jj9CK2xKJcrxqfcIesSa1kZoMdKdEzJP7ZL3IHT2bdxs6M5uGRhfDS08Qs4hot0B3IXdLOVi7+0j
+aGAEGzKIQJSZX/qRKetIymLJS75Osl0lyDJDJrXWuQJIiwIDRkH7oyPg1nOMfIH+nL9LpyNQ523
GynGgbPqdMlxGs2VD74UWkbqoNzRCe0STna0OnGkWYO6nXd6SvfgFzOPM4sKvRMiEe6XzdwYu06x
T1lCdNqMCObv78m7fxvg9+/dUnJwJ87dtv53iNiqa6K/uFPo+vzXn/9jO15w32zHv3dQvCl/YYjB
CVNVCcYAsqZjswv+sR3jD8V+AEoIi6aKmUT9U348mzgJlLhV2KcXCqeu/q3N2PoNDvjXZvz7pdtC
JYuS30jAxFKK/NmuMtX2PKoVcrI8ZMH1uZtZh8lkmCTrfxCd6Ynf0ec7iwkN5zCy276keLb1aK0Q
fx4aiDfFmpk6Y+JXDdyAUl0a8Y5KHe3btHVQxRTwAksYzer0FSs3ayQwAv5vWVdu3MkNvN5cPfnx
ryx+JWWAfBntoZPQxkBad/HEiA1dcQ4FLAQkAsYghrYPvmHFeH1jTdmJIwlGf+zMBBVU/ZdtzW43
7ePwqdNoSBe3MrySRgyMi+xm47WaznVw0+N2pakXPb9V4/sUPsX+ly/vs5wDrUrU3aMPLTQsvrRZ
uI685fFTo7c0dvEZviUaxxJnQYTS/ckPaXDvIFtM2QBhU9u02pjc4Z3DXLD2wfikjwInWGcfFxO7
us9hHvf6VnIOshBFiEdfs1cR9zwatpUuRmqOdJ3SNoqzrzr9UJNybU+PQ/VcN6g7oYJVv1kKT3kC
yN+ij8KPK4z1yjpxqxGxdseBbVzjjJ87GkvJ91Q9Rg0Bm/nrQpvWONpGvP/ZjLY3QoJ8LnrJdBME
wjiuGjS9UcEQTbxAbCSE+Kq2D0b0qdY0zbVvhwJnHrN7R3nNom8zedZhOdj5AxMZtn1UCsp70p5i
HEom5wQyM9X5ZRppkEGKUXhrI0AJenu2UDsmzHqRAK6czvSS0N4O/LcoKrc1f/r+dfYfzPwdgKsL
k2fVES5Y6W+orI10dlvBH6qfVcI8VEJyinNmv5nWR8E7P02MlsOnHtMBIt4EFnRW/JQk89Tmz5yJ
tUAW1BKvG0U0WPFmJp8WwoYwvDfDu8Cf7xz9OCQfVc/M9OTjZJa32b7M2edQvAzogICLEk/y1A6H
1t+rJUk8ATYZ+5Zbd4u6EuU/HVkbzQiek1isqH3duf/lF3c1U8xiU/vvJT8kimtfPYWwxHsKXN2G
V3S2p9fBOBciAsm5m4urGT+P9cVIfxm0rPybjgq1Tfp7AK2khquerYY0j/sFoI3OJtyEEfsxbspV
vYQIRXrzJSFjIz9lx94HyNsc0tFWTJr3JZFATdYS9pns7Sw50bnfBQIF1hifQkQBapffV8URN+06
DbPnfNCIGco2+Bgv2XyWjBBrHDV9hUEk0zZmMv9i6HkMpfOhzBXhVGmtufpkkd3R6vtlEKGq81Xa
014Mxq6woZcH8sOaibNKhNdj6u3tfe/U25RbKJFvZZuyO8Ubab4BscI1WRHpqo7gL+tI7IQi0pue
0g0jMnJIvtoGXduM4Me0Vkb6mbQPIUpo5KubpryJ6oFWIUPQCasFrYGYayhmM3eytWPDA5q3c/JK
t5WLUtsAuV7PSKl143kQMLvgYhXmSZ2uhv9cK2+tWuIJmPYToXU9Uw3+OVfNJcljF6HWuhEWQacA
kTC+Y7bzWk7JhCJsUvjZZvYTzQGd/Zbocu3OsbWHnk9TCiIlhuUK2AIKhTDUryou0IwbOa8/euKn
Iu1TcEf6xIbaDhSt/LEcENlO/iEpQdRjMxY4dsGaWibSV/NnyGm/p/tauUf+kJBi3SAjEEzF56Y/
KvGAB++xzd7K8er3WyowAnCeUZ8iZg9XBhQZohK8nBqubq599iZVBdoJpn0Cb5THqXlt/JuYXpT0
V6Z7Iz9dZQvMq0S3fbF7esY9t7H9o3KHyCrZ2AbDtGYJ+3yZ7GdrIIHeZppJcnha3jUKlkKDkq46
ONRhA+CNcIksYDQQ/DTlQzgcepgzU8CbjLvOti6W+uhAhDWVd8lSoMePun1eSrhcOcrstRneZfTa
1K9m/9waz7NOT3tRJj6W9rXS72bn4EhcQzs9kkjPyaSgAxqEh5F01/w7QSPS0A8b7HQzgMVVQGRV
stmIimDiJvbsZl4XwfTTKepXPtgCF7r6hon8kCDUfSxyfI15DTwfr9Nge34P5k3zyr6FBZ+/6vPE
LPwradqNKu9xH7t5b79rI83+2Oe6NLNnO54ufs5SmcbWDx/L3myao6UNrw3mslVRO2+hmHaFaqOu
sM+lTM5zYjwomnZi5cQe1Yu7DGmoSBJ3UD4l2QADU+qOahHXglWXJDDUu4oxIwHpV1WtH1LFf2Ii
sNYdLrKBEANs/cqpzX1nXxTyA1XfcbCcu9T36zV0sL3WDi9RIraK6L5Dm/0bCIwxWHeTalyqxuak
qzAtqBzamv5X043HFh2URdnadjYg6/l71Nvneah+0TTe5858Vy0lQqqHbwwqvChrj3HJFYyM+xKg
vupz66emIzrX7S2JpgdIQuwbSvSWoeZbDREkLs7N3C1EHkFpDr8cA6d4mRbPmhE+Tz6palxttpK8
zelwL1qj3iatODcooKAC2GP4+v9VjUsP579LY/1fvdf/r+7+Utsq9H0sxwK2xY/9s8W0cHHpEjkG
9Hnb/DPZxKFLhM/a1mlqaX/CUeq4tinLyBsg5JG54NL0+aPBxLfAoyDkgVNp8u2/GWHzu2L9c0UL
9cLWHRoXgkfMqvS5/lzRYvbN+7mTz7rAnyN+aIxC86g9BZih9BA3TJeBFsijdZ5pDjDpz+/5ooxO
jnaAVp2hqSPhHFV5Z2xD6ppJP+MZTjeZcweKpKq/ZHEpx+PMbhCtrPaUw+POPG3e6fKmJxtLeFa/
5t9XIclV6+LFGDFAXRSuanRwB5Ss3WVQyJfZD8kRuMSQb/sxJC3WQ9/wFE+P8ZNw3Kz+6l7QyBA8
tRqbXcEss2EjXinayv82TBw8K3yTifPCKiXNQ6Pso34XULU/GD9x7bWam3ihc+g8MfCvvIIZTr3F
3PrTJF5pXrIKUdixb9x6bBg5cOuuk3KD89lY++u4yN0MDb5nhVcWyFw+pvhtDJ16ESDKqeX3JDDy
2DluCOs52kM/IPtYbKP8HnARygF+11zsUp47bo/9dGLrUfxjL2Y3SlbzqyUYkiG07JVjWKluMW0x
gXwkzsmxJ3c8phfmHhpmvqY8QdJfmfIJ1Ds1cXOnF16+EwRUicOSLb6PGcdw8gdyVpx5D/J8T4hc
xVviIq58R0odrwmZqyKvt+ngr+W20EhD1B4iNm9lWE/6CXWywWVC5VG54IAnj4bOPHmMh/C/awc/
/gBZHn9wlMEP+IkDEfVf+7xgLunZsN2BiF/7qptskrfu1bnicq8l8qaVGXvls2hXoMxJGthU3wEk
MzqMw4sTb5ZvCOypin0xtvMXExD68zwRifB2znnJHTc2vQrPDPYFDqjKRatFnZJvg2Yn3pj992fN
fyiI+K7ulO66iOWqK+qn9Fk17uZuPaaeeDU+zfsUHeeH8Sle82e6mkz6OAvMjhd/qJhXPbZui0OV
RW9nO8YeeMrWZiy8Kp7UFFSAmzEPfOW4hW9e/YVByDyIDbYsi1PRMplb9c1mSYfr4QO7Aanw9BU0
JGwuudirBWID5viT3NT0SiQ4Y90ek/G+1jaAYsDu8Nt4Fp1QKc+SW9LaGTQl6ioJ1hz8mnKNEWMu
XCZwgNYRhOuuZCJzxMaFHZcAwm8jvEzTp2Nv/v6S/m80SuD8LqwFf+7okJxYd02a7f/zKOE4/QQ/
wfCXFf6/fYo/VnqIVMDKoVjotsoXgif/I5JkGQrwGx3WdFBSS4v/n80LuiggboDc2tAKGSr8a5RA
84K1GYqV1MkxA1oM0vxvUBHpfLCU/3mpJ/KEl0Y7z9QsIoR/Txq+btcoD4gwUf9P7usqafbqlbhW
dZ0EM2eJ1HjIm+mt6Yy9PveIHSPGh/XYtXup9eB5zEn7bgP9nh7Ej8Hs02tbPfKqyTJcPLTzm42P
b29HS1DDVOXXAtcvDVlOKE3f/2iocg56pxKAIfDqdU2zUwbcKArZXDCUcrfvwXr2OPtWWVv+oHd8
b4WTsAw4pknxlmuXQsFYPQZwjpN+RUzBvNGiZtwrmtGfqfVR/5bKcFdMQ3A3FiNMZFntG6QDq84S
v7IS6p8cqWZif0ZlinjTw6+pb/u8YOAxFz/R5NuAlUu5V0NzOCboKq7lgp0ZUUo8pZpdrCK/hfaz
wGnMoeeEBa8mMDUyhSTsKlvcpzlxVEN4VQws/UFqvte5fJ8W9M28QHBoFcDD6SDjaFH9In+zcgTU
HPqw6uxqJCvR8C6uIVydaNSewgW0o9X0IRm51GczqgiZNDnahU0/AO5xSs+YlXQ3jjowjo6k0TmE
btX4WIQYcGeO/ox8NqeLaae7PDe7Fz+Kb8SuheuoomYffANR7eTTHFEIlRHFBIu1TKFwOaMHt6NZ
Q4XeT639U6APW42G8yBbu/PQ9MuPgTcJQ4s6nxolr0+Wbw5bqbP1qPoQnWD9aqdycirPLK1+l8Sz
ATG6I2DDYPwgmhJxg4mfm1DObEOxhFmpS0kUZkjFwZ3jFRxPDoiIlbbQOB5DulmpHkHbhw3I+q/f
BivAG19+xyGk7KZs5UY1kjsrXBrVhIkUanxvZKiJQ6tCSTva56EwQbwrGo3qWoIuM/vIjX2LZI/5
BqUL3jw0QFwx9aui2Vsai6e0d3ZDbV2kLZ78iI/CmLvXsFpcQVX7VfY1gWAVxOKyYaetiSbjWKA+
jpFgE3E5xlDi+DkRXO1IS4xUNzymr+VYzR9/f9n99+kWA7RB6mdRqhJbbmqsSv/LkntrfpqfP1fi
y4L7X57gn6U1eRNQY8GDWVDdl6bwPxZc4EaUzUxv+YXyD4LRP1dcELP2Ag5ksRbga51/rbhMdvmU
dYbNTIJNSdEu/la/WNP+GgO1DG8dkIFsNPweXpG+fP9PS26RIBmexuqhMJGWHn0MO7qT4Akuo2dn
QieSDN1rHBdI0eq8pjSbhwfIQzpG6uTYA7GnkWv8jtN501ut3apN+yEms1yzoaQfGj4x1DeAaT/H
tCXWr+xaZL32038wd65NbWNJGP4v+91ZWXd/2KkCkuwS28BAJpnki0sGI8uWLKMLRv71+7SMCNZx
Mgw6VUOlpmpmIG6fW1/efrt7C0P3bG57jMXFR13Nt6f0q/BAga0khvQeh3i54W257tE0hWpVRsRZ
f8b5IKBYjdJsF3L/duKf02ge0GY7+Eq7JPrTz91i8zXM7h7gl3iT2w1DFE7mpsMomK30AZVsGibw
xHcG5F7ihFFrk97VxHHmw7hH8BsXg1v3ofedsunsLOtbybmZzKsL38vGbgFY4CzM7GPe94eTzeS7
UeQ5zA/jgjJESuuqOaUlNCo8KQbM5Cmr4uvGYPRVyrS2ifmhsnGxSuqTGe69ptvHcS/vY8RS6xyC
bXJWUEAIgYQSgl42HSyAmos+rJC7OzxHy7kb0e16GiYr+mQwEnNpUUS5WN9dJIshNRz0SqNlw7GV
0DokY4zjR6hddE9yH76nLkQ3N4mHUFIf3ntQC082D3QfzLbpp7RymRAf/e6Z1vx0vp4ko7CS+XEh
Cea4MibgOOv1SfkgvZl6azr5OSgSK4GxN6cx+vF9ubWp4pjcVvTXy5Jq8xGc2T9ememstGC8QDj5
UtE86r2XGjDEI/r4Mo3u271Xks4uJy4gDD5gld5/cg3UVEKhCGQX04CYCOfGNO3trcWCzzdLh4Kw
Td0KeLM6W+QxtXumE67HgwVI5rHVI1XNFIV5cUlzgMmXnlPQF+KOWZwe4HA5T79CR/oWrqtxviCZ
5tzRKDJODOiVuM49u5qfypQGCASrc9vDCIel/cX3JlduNaACOErXH/LV/R/RJKFgB6/DM41R7pLw
dnhJxwzw+bQJ43N5oh8YvniRQ46giMu/nDs0KTTvTnux8Z3ulVe+TGWa2x83dMkMQZkHlUmyZfAh
2fr0RmGMKd1pqPsxKDAv4t6XMId3Qz2BRSXYYFtcgMM9nBgr6Km5tSUEW7p/zqt8ZGwfxrS0Jcvf
u8gmfcaurU8m8cN0cJ//saKJfnk/+OQ49wRo2YI+8pU/spfZaJv26AhV0Ly9N7nMJQt5t40XJwYc
SeYT+iFpWKhcRrSKqjP6vof58T9uGP69G3r3PiiCD6siKsCRZll1OcvLuHgaeiE/rWfhfSakfM0v
NX7t4Q96BGY+V+vZf/4V3CTR6j15mCy6Ln4C2rQZQvV3q7/4Lz+KarioKG8QYuLK46gbdLw1bMuy
sCxxCqNh91PLfOdTC0gVlkkeEDY1Xe2wac+26meb8et17nb117/zywUcALBcTM6evf3be0HLPyyi
GEYDypNJ8PJ8K/pMWybFyutj4KFEGG9uK3YeBLgcayD26+MzdN0SGgxT4wYvzYMiRetEELT9XcGR
oI19nxaJ/BKR1u4Q3uIFYUxm193AbZKgum/K9G+DRo48jPZ2uI5LUGzV07IJwt/cJfmB3KJSur0X
6IH12E+BaQnqTdtBPTx/MtY7k77U+KbQCB65DG9Ue3CmXXejz8h1ho/ZNeACgdNvbQaUD5iSrgnP
st6P3dt8iy+FA+u6GeY7wfshpIABcTNMg9U+vxmYHRlby2uiC7pMw3jD76Sz2iCTQTqEm2GjRF3H
at8M4x29YbEsdBKQBrYSW/0jz+T65Y15f2JbW5/ww80AMeRCeBhQ7j42VtC//ftgYWN4NDajwgQL
fPkWvOAFPblvJ3Oq7mvHLZrlh/y7n/1C46qoP390U05v8KVs4wm3rH9R/Lid7J2/Iv/9255bV7tS
z37YuFbP//rjAlXRB79U8z//F82yILueU/0kfurj1zwLEpy+F8/Aqf/qAW/0mXr4lZxhOk2X6T7I
IRAvCC+upg884Vgohh/rbzm9LxTzrUymLSgFKQzmdOkR3reoRBAz3VXKOK2UpTiw9BnbjYNkoNg1
CGnnWT2LztNA5gbuKP2phQDYfSVHN4syCVZR80lyd2tBHgcClx+oCaPNE+y6ZUdJmZXNxzxJgc8i
WhBjacGqbH78+ls2CujY0HxMIwXwf8Awdro+cDCS/ei6lpeNbO/4YC6Cm1nWfNdmKZ7B/HdGJwrO
x7tpfvz6DRtGBbVpzef8EIM3S0EzBhkkUsfph0GonAsTumgS1me+Cm33dZzL9zSZKlJo2u36sFcp
eHP4l2apr9+ysyLNFFVGEIipQgDcBZi+Miam6y2jadkNw4jDtqpBlG3hLfWlzAYKhYbjGb4Qge54
pYfBNMhSdT6OyYg09o4sIVlKHdeNJOaKav3WXWDj4G7TrZfhcGDUQuHuekZD9M1sFbYsDoIGBiU8
kv8EcRdCdVdBZ7PptKWkGZpr0hpGxs5BsoFUo0HKJq2C5mN2ygAptmc5cL89ZGlZC80EoyhX5ZDg
pLdDjaswS7v5Gq9/qLTA2S+KE1CECMOjWSZuJecjQ426nswwyiqGUQCUKdfNRgghIF6+ZaEeussa
B3mEUmg+qDkhmRnu+wB3gBCuDqtwXgUtm8D4C6IS3DQqH7jcws3qvHEHNAFXDUDFpu87voeOBzqK
MuWiUSROE3a0J1ZBixY4pz+sogJgL7AKcDLcDt5P9/06imdTpgSHzSc1p+9wNPDibAo9YE1ouGVH
6+BaEUKKBMTCx17r2bOjJCUkDFoejm0AEsAgIH2Jp8ZtaL7H67XAe2x1rDxNJqRJPQvmhpvgavAK
xL9Van5gloN6oWg8vByMXPfVXOF7FIoCAGckQUR/LQMlrcWABlNCxiSIbtSdcwcshRE2AtfouNdX
s4w/zdY83WqWA2rELFPGeenYuRfP5uvq5GANlptgtVVOieFBwF9kxOFD2TL+vLMGjaZpqKg3KFPC
twJ8ZKagDjt6FizxD1UNB6TnGR4aGxAH26NhPS/mnnU8o3E5na1ulDsHWs8rwqsCKACQ6L6gq3yW
TINpqbq8RCJ4VYQLsC6Q110UXfe5eMplEM8avw32GzGDjsvwX2IsVQqTjSGAC4yLVdWwccdlESAn
ViWZQuSDPE4470jngq5vaLyOQuWlMlvYwE9k5CDK2x10l1I/IXERD62ILAC4UX9gC1Wou6xRuZll
itqWxgxk7EDcvD4MoO5ihkFVrlTtA2rkQrMkh8ySdJgHqC2H3irv1BP2E+bOsnREWMMgjg5sG6W+
HsGVC8kRiKr7tl1QuHUg+PFgZ1GKYNMZlXyihhdEZEqY1Xzfxqoypp4UjEtMh4HQc9nKpfpIQUI9
NA9sYBBXDZsGVF0WILuqJJJKhkDI4K5abN1XqoZy5fEQ9nCrgamos9YSYHE66wPaDaMAtwKYV3BR
T8Mjpd3CcjNr3wIKXrgEfp98HLdOw/mMy2W6UneNWh7YgShRkDEdquATRRfKFaB0HpASMX3a2ejw
Qk6ZLanqNT4fF55MAmGJFnh/GARTNZrDk5cwqy+V++ATGuKfIfGC4sU7no0ATsfB5GiBEI+mURsy
wN8Aqob9zxhrQFEN1/ksWAfL1m0Gj+D5c/4mYkgcNj9+fcQ4lhirfZvJUtgoTtox2QL06jgYwt/l
pq2iOQ4blhX5URPARQuoF6YKBkJSB0eNdDsoBXCyhqMZlom6lIGYGkFBQF5lCmpXZw3kELdQtWt0
DjZs22Lr+NPXgYGIw7aOskj+KZov/mhFkQayKzK5DGxj8+PX3zjAg5tAFUPzDsT0LR4p6avuYoab
2Wxvyi5utFgCeo54qDbUpw7w8Ji1KD4BgbywofCr4YcTN3ZfDD38ZjezoPmg5mwADIhHoQ4YHo1R
NLjuw2B9PafttSppQBsnoGR0jh4P9Ar/k4abyookMCCDjdpBnWrYOZCQclmqYoTPJjcCQ6fDNZQY
Lp4pBpvUNXkr4l5CRdBRDYr0M/pa8dxpHQdgSSYG3w30TcNFGBOPtl0ppAi/jyY73Gst3gevh/fT
Phxx2ymopvS5TwJDgyoYgxXcqncaxwNzCsHXtH1NuZ5lOyEv6Vjybw7XmcCX9Eiz2Nfrz+MyRE83
n9OoAkrFJeVPqpy8kh4xL2rr1BGcuiynLGYfPqyLanzGZIsxhX9LXqlZbZddy+mcVO3tmwgSjwAW
i4WiRsFpOB6wqTTdT8Xt5ODpcP7kejAMGhZ0Om1Phd+JIQdn81Aha5Mw17Fv881sUTYfJNetlsNt
piOXEGfo261FTzNBp9z33WpBpoVpo3WnD9Krw61+afvQjhcbBQoNbU+31cuxCEPqiBeESgvSH6xA
ptTz4ekI9sHESZJ/GuzOJVaU8oh9xVOvCJyAt+oNcHq1aOshmMS+havFuNhrAmviBEqvNVxs4Wfs
m7haDOk4gEOfqiMUj4Z7fVYIcJjsOTq1IAAwWG2WocsDOSVbzvmoghAigTykIC6Dho0bAb2Tmt3P
KLAk3AIieR8chBtBXrNRGV109hJNusqjZJ8OshNGWSilhnVYp0MvjITb0t69AVQGkktCcMG/0kHa
A3k98F4F1kXN4fLCiNZi72BPtAKTetfIn1MkQ7RAJ0UdQeolQto2tUaqpSSGjI80nul+Edg0gan2
8wmyHo5E+kniJhrUWmpQc2OA/n2GUy0Gmis1ytJCmsVpudn3MFGbjXk0quAT4IdoBTJysGk0rAYo
OahQC61r3Xe4BHbdjELq2/56QYeY2E/VcCo/u6lyO/TX9snn8hvX8SzIfvs/AAAA//8=</cx:binary>
              </cx:geoCache>
            </cx:geography>
          </cx:layoutPr>
          <cx:valueColors>
            <cx:minColor>
              <a:srgbClr val="FF0000"/>
            </cx:minColor>
            <cx:maxColor>
              <a:srgbClr val="FF0000"/>
            </cx:maxColor>
          </cx:valueColors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9525" cap="flat" cmpd="sng" algn="ctr">
        <a:solidFill>
          <a:schemeClr val="phClr">
            <a:alpha val="75000"/>
          </a:schemeClr>
        </a:solidFill>
      </a:ln>
      <a:effectLst>
        <a:innerShdw blurRad="114300">
          <a:schemeClr val="phClr">
            <a:alpha val="70000"/>
          </a:schemeClr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9525" cap="flat" cmpd="sng" algn="ctr">
        <a:solidFill>
          <a:schemeClr val="phClr">
            <a:alpha val="75000"/>
          </a:schemeClr>
        </a:solidFill>
      </a:ln>
      <a:effectLst>
        <a:innerShdw blurRad="114300">
          <a:schemeClr val="phClr">
            <a:alpha val="70000"/>
          </a:schemeClr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0.6292</cdr:x>
      <cdr:y>0.07663</cdr:y>
    </cdr:from>
    <cdr:to>
      <cdr:x>0.97198</cdr:x>
      <cdr:y>0.1615</cdr:y>
    </cdr:to>
    <cdr:sp macro="" textlink="">
      <cdr:nvSpPr>
        <cdr:cNvPr id="2" name="TextBox 10">
          <a:extLst xmlns:a="http://schemas.openxmlformats.org/drawingml/2006/main">
            <a:ext uri="{FF2B5EF4-FFF2-40B4-BE49-F238E27FC236}">
              <a16:creationId xmlns:a16="http://schemas.microsoft.com/office/drawing/2014/main" id="{3BC8A44B-F9A9-4BB6-BE55-A2051B4F86EF}"/>
            </a:ext>
          </a:extLst>
        </cdr:cNvPr>
        <cdr:cNvSpPr txBox="1"/>
      </cdr:nvSpPr>
      <cdr:spPr>
        <a:xfrm xmlns:a="http://schemas.openxmlformats.org/drawingml/2006/main">
          <a:off x="6616372" y="333428"/>
          <a:ext cx="3604588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dirty="0">
              <a:solidFill>
                <a:schemeClr val="accent1"/>
              </a:solidFill>
            </a:rPr>
            <a:t>Kampala Satellite Municipalities</a:t>
          </a:r>
        </a:p>
      </cdr:txBody>
    </cdr:sp>
  </cdr:relSizeAnchor>
  <cdr:relSizeAnchor xmlns:cdr="http://schemas.openxmlformats.org/drawingml/2006/chartDrawing">
    <cdr:from>
      <cdr:x>0.62223</cdr:x>
      <cdr:y>0.0869</cdr:y>
    </cdr:from>
    <cdr:to>
      <cdr:x>0.65134</cdr:x>
      <cdr:y>0.15438</cdr:y>
    </cdr:to>
    <cdr:sp macro="" textlink="">
      <cdr:nvSpPr>
        <cdr:cNvPr id="3" name="Flowchart: Connector 2">
          <a:extLst xmlns:a="http://schemas.openxmlformats.org/drawingml/2006/main">
            <a:ext uri="{FF2B5EF4-FFF2-40B4-BE49-F238E27FC236}">
              <a16:creationId xmlns:a16="http://schemas.microsoft.com/office/drawing/2014/main" id="{CA27507B-84B4-4FBB-9FC8-DBE2BE4F60A8}"/>
            </a:ext>
          </a:extLst>
        </cdr:cNvPr>
        <cdr:cNvSpPr/>
      </cdr:nvSpPr>
      <cdr:spPr>
        <a:xfrm xmlns:a="http://schemas.openxmlformats.org/drawingml/2006/main">
          <a:off x="6543090" y="378133"/>
          <a:ext cx="306110" cy="293637"/>
        </a:xfrm>
        <a:prstGeom xmlns:a="http://schemas.openxmlformats.org/drawingml/2006/main" prst="flowChartConnector">
          <a:avLst/>
        </a:prstGeom>
        <a:solidFill xmlns:a="http://schemas.openxmlformats.org/drawingml/2006/main">
          <a:srgbClr val="0070C0"/>
        </a:solidFill>
        <a:ln xmlns:a="http://schemas.openxmlformats.org/drawingml/2006/main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GB"/>
        </a:p>
      </cdr:txBody>
    </cdr:sp>
  </cdr:relSizeAnchor>
  <cdr:relSizeAnchor xmlns:cdr="http://schemas.openxmlformats.org/drawingml/2006/chartDrawing">
    <cdr:from>
      <cdr:x>0.62313</cdr:x>
      <cdr:y>0.1729</cdr:y>
    </cdr:from>
    <cdr:to>
      <cdr:x>0.65224</cdr:x>
      <cdr:y>0.24039</cdr:y>
    </cdr:to>
    <cdr:sp macro="" textlink="">
      <cdr:nvSpPr>
        <cdr:cNvPr id="4" name="Flowchart: Connector 3">
          <a:extLst xmlns:a="http://schemas.openxmlformats.org/drawingml/2006/main">
            <a:ext uri="{FF2B5EF4-FFF2-40B4-BE49-F238E27FC236}">
              <a16:creationId xmlns:a16="http://schemas.microsoft.com/office/drawing/2014/main" id="{35FEA558-B34C-4AEC-8B36-D5AF1D24EEB3}"/>
            </a:ext>
          </a:extLst>
        </cdr:cNvPr>
        <cdr:cNvSpPr/>
      </cdr:nvSpPr>
      <cdr:spPr>
        <a:xfrm xmlns:a="http://schemas.openxmlformats.org/drawingml/2006/main">
          <a:off x="6552595" y="752364"/>
          <a:ext cx="306110" cy="293637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 w="28575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GB"/>
        </a:p>
      </cdr:txBody>
    </cdr:sp>
  </cdr:relSizeAnchor>
  <cdr:relSizeAnchor xmlns:cdr="http://schemas.openxmlformats.org/drawingml/2006/chartDrawing">
    <cdr:from>
      <cdr:x>0.65045</cdr:x>
      <cdr:y>0.16452</cdr:y>
    </cdr:from>
    <cdr:to>
      <cdr:x>0.99324</cdr:x>
      <cdr:y>0.2494</cdr:y>
    </cdr:to>
    <cdr:sp macro="" textlink="">
      <cdr:nvSpPr>
        <cdr:cNvPr id="5" name="TextBox 13">
          <a:extLst xmlns:a="http://schemas.openxmlformats.org/drawingml/2006/main">
            <a:ext uri="{FF2B5EF4-FFF2-40B4-BE49-F238E27FC236}">
              <a16:creationId xmlns:a16="http://schemas.microsoft.com/office/drawing/2014/main" id="{D9549937-DE27-4703-A176-FAA6473E178E}"/>
            </a:ext>
          </a:extLst>
        </cdr:cNvPr>
        <cdr:cNvSpPr txBox="1"/>
      </cdr:nvSpPr>
      <cdr:spPr>
        <a:xfrm xmlns:a="http://schemas.openxmlformats.org/drawingml/2006/main">
          <a:off x="6839892" y="715883"/>
          <a:ext cx="3604588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>
              <a:solidFill>
                <a:srgbClr val="FF0000"/>
              </a:solidFill>
            </a:rPr>
            <a:t>Planned New Cities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0E02E-5A3C-454D-824B-1EAFFCAABE22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779C9-423B-46F7-8E12-BBCD11512C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326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8425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065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0843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173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004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550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3312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586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293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281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3157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903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825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779C9-423B-46F7-8E12-BBCD11512C0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6223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15C4C-7235-4675-B0B7-FEBFD7BF5A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D32976-2881-4317-80CD-BE2F7D523A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B83E8-8B42-4B10-B76C-B2F9DC6A6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AA5E6-66C5-4888-8E0A-41C65622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7EEF0-ACF4-4A41-B645-4C2C95487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407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17D8B-6B99-4621-9BE2-6366FD6AA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FF9C4D-CB0E-4704-9E26-02324FF280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A41FC-81B6-4288-AD3B-A7813054F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04948-4648-4567-9FF6-AFCD2016F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801C3-65F0-426A-8C36-EC77E5630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0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369CAE-075B-40E2-91AC-B74A30AC9F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381FF9-48DB-40C4-B861-96A5DFFDD6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A702B-8AEA-4CC9-BB8A-19EE3233A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B12AB7-642B-4C12-809B-2E0BABFE2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F498D1-EA94-47DA-9363-26C4AE133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436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2F89B-1116-450F-A087-E5737182C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CE799D-1D83-4F8C-BC8C-BC5AFCEFA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34557-571E-41B5-A3F9-C4B2166E0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61015-E71C-4F4E-9096-F67D5AE09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9F06A-4DE8-4470-A9D4-4E1E81A46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12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8D7F6-ED31-4300-AA52-F613F7C3B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5D484A-35E6-4902-9A45-63A33BC6B5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036394-BFC5-4970-A191-4EBDDDF20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2BC06-34C2-47D1-BEED-D2946C974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E2B703-B87A-4ED2-91BE-C13013E43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252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0FDD3-2E34-4468-A37B-AB18F9509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E0706-E2D4-457B-B557-6C77509456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FE91B3-8101-409E-A527-EC62C0403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8D9F86-B77B-404B-88D6-AA4DA887D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5EE1C-2DA1-490A-A352-96A1018F4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3F0F0B-C6CD-477C-A33D-92B5F44C6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4218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53E2A-26F9-4FA7-AAAB-6AFD464E4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66FA54-F6E1-40F6-A113-F169EFC84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10D342-6310-467C-9C5C-649F5A8351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BC627E-1170-4BE5-B178-429A3C37C0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102450-D9E7-42C5-BA79-195B1AB23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08F180-CA09-4394-AA41-8B4103C93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3B8891-3C1C-4325-A324-63B816DE1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6577E9-DE19-403F-9431-89D4C0926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27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3C6B7-6837-4132-B5DC-294038C0D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8910D4-3686-4F62-A759-2766744FF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D1FD04-2CF7-4330-8A30-F9AE47E79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806BF7-1C28-46DC-86BE-E33CCEC0D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760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1AAD14-24F9-4CC1-9766-56FBB8A5E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14FC90-5D04-4688-9013-FB337B95A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7B4E8-336D-445D-AF4F-9CECA294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5398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CEF46-FC1F-4FCB-9BEA-6E230FE4C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AFF73-CE9C-45A5-8A5A-D08BB90F6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2335E4-860A-493C-8221-39C5959E24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79F79A-BA67-42AE-9F93-755A1C951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766BEF-AB77-4CDC-AA01-52E1779D8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2F8C6A-3337-4DC5-9EC3-3507F195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20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4AA55-EBDF-4A2A-9356-50B6E93A6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91B27C-E7B6-43AA-9685-EE681EBFE6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F078C6-86A9-450D-B1ED-9C69D1F593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AD7E6E-E980-4062-AC9C-25C785D6C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E69558-713A-45C2-B439-53D4D1D66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A4B67A-8339-4CED-BFEC-772D393E3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159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0F65F8-8D2D-4AEE-BFCD-289AEE0CD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D6028B-27A0-48DE-AE50-5B8C16204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48669-B90C-41C9-B57E-F32F24FAC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80B56-D5D6-4DB4-9551-BB45973CABC5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56F40-875C-48CA-886E-0EEE8C1084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A14FD-04FB-467C-B6B2-11ACCDAB14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822A5-CC63-4A82-8B11-2C3A0CD6A0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36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F1B584-EADD-403E-9C5A-4061896F4E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6627" y="1300357"/>
            <a:ext cx="4645250" cy="2889114"/>
          </a:xfrm>
        </p:spPr>
        <p:txBody>
          <a:bodyPr anchor="b">
            <a:normAutofit/>
          </a:bodyPr>
          <a:lstStyle/>
          <a:p>
            <a:pPr algn="l"/>
            <a:r>
              <a:rPr lang="en-GB" sz="4700" dirty="0">
                <a:solidFill>
                  <a:schemeClr val="bg1"/>
                </a:solidFill>
              </a:rPr>
              <a:t>Transforming Secondary Cities for Job Creation: A Study of Uganda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91EA29-196F-41B1-AD2D-F484BE252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4526" y="4750893"/>
            <a:ext cx="5857351" cy="1056349"/>
          </a:xfrm>
        </p:spPr>
        <p:txBody>
          <a:bodyPr anchor="t">
            <a:noAutofit/>
          </a:bodyPr>
          <a:lstStyle/>
          <a:p>
            <a:pPr algn="l"/>
            <a:r>
              <a:rPr lang="en-GB" sz="1800" dirty="0">
                <a:solidFill>
                  <a:schemeClr val="bg1"/>
                </a:solidFill>
              </a:rPr>
              <a:t>Miljan Sladoje, </a:t>
            </a:r>
            <a:r>
              <a:rPr lang="en-GB" sz="1800" dirty="0" err="1">
                <a:solidFill>
                  <a:schemeClr val="bg1"/>
                </a:solidFill>
              </a:rPr>
              <a:t>JustJobs</a:t>
            </a:r>
            <a:r>
              <a:rPr lang="en-GB" sz="1800" dirty="0">
                <a:solidFill>
                  <a:schemeClr val="bg1"/>
                </a:solidFill>
              </a:rPr>
              <a:t> Network</a:t>
            </a:r>
          </a:p>
          <a:p>
            <a:pPr algn="l"/>
            <a:r>
              <a:rPr lang="en-GB" sz="1800" dirty="0">
                <a:solidFill>
                  <a:schemeClr val="bg1"/>
                </a:solidFill>
              </a:rPr>
              <a:t>22</a:t>
            </a:r>
            <a:r>
              <a:rPr lang="en-GB" sz="1800" baseline="30000" dirty="0">
                <a:solidFill>
                  <a:schemeClr val="bg1"/>
                </a:solidFill>
              </a:rPr>
              <a:t>nd </a:t>
            </a:r>
            <a:r>
              <a:rPr lang="en-GB" sz="1800" dirty="0">
                <a:solidFill>
                  <a:schemeClr val="bg1"/>
                </a:solidFill>
              </a:rPr>
              <a:t>August 2019</a:t>
            </a:r>
          </a:p>
          <a:p>
            <a:pPr algn="l"/>
            <a:r>
              <a:rPr lang="en-GB" sz="1800" dirty="0">
                <a:solidFill>
                  <a:schemeClr val="bg1"/>
                </a:solidFill>
              </a:rPr>
              <a:t>Uganda Economic Growth Forum III</a:t>
            </a:r>
          </a:p>
          <a:p>
            <a:pPr algn="l"/>
            <a:r>
              <a:rPr lang="en-GB" sz="1800" dirty="0">
                <a:solidFill>
                  <a:schemeClr val="bg1"/>
                </a:solidFill>
              </a:rPr>
              <a:t>*Sladoje, M.; Khan; L. and Randolph, Greg. (2019) Transforming Secondary Cities for Job Creation: A Study of Uganda. </a:t>
            </a:r>
            <a:r>
              <a:rPr lang="en-GB" sz="1800" dirty="0" err="1">
                <a:solidFill>
                  <a:schemeClr val="bg1"/>
                </a:solidFill>
              </a:rPr>
              <a:t>JustJobs</a:t>
            </a:r>
            <a:r>
              <a:rPr lang="en-GB" sz="1800" dirty="0">
                <a:solidFill>
                  <a:schemeClr val="bg1"/>
                </a:solidFill>
              </a:rPr>
              <a:t> Network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4154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8125AC-D1F1-4909-9CED-A2DD4A85AE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82" y="1985944"/>
            <a:ext cx="4047843" cy="151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55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C260D-7E99-4081-92FA-AE70F0DAF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>
                <a:solidFill>
                  <a:srgbClr val="1CA34E"/>
                </a:solidFill>
              </a:rPr>
              <a:t>Most workers (at least 75 percent) across small urban settlement and rural areas remain in more vulnerable forms of employment, such as self-employment or unpaid labor. </a:t>
            </a:r>
            <a:r>
              <a:rPr lang="en-GB" sz="2800" b="1" dirty="0">
                <a:solidFill>
                  <a:srgbClr val="1CA34E"/>
                </a:solidFill>
              </a:rPr>
              <a:t/>
            </a:r>
            <a:br>
              <a:rPr lang="en-GB" sz="2800" b="1" dirty="0">
                <a:solidFill>
                  <a:srgbClr val="1CA34E"/>
                </a:solidFill>
              </a:rPr>
            </a:br>
            <a:endParaRPr lang="en-GB" sz="2800" b="1" dirty="0">
              <a:solidFill>
                <a:srgbClr val="1CA34E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D763C98-F62E-654F-93EF-622A586E08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2154963"/>
              </p:ext>
            </p:extLst>
          </p:nvPr>
        </p:nvGraphicFramePr>
        <p:xfrm>
          <a:off x="838200" y="1441003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B729007-A8FD-486C-BBF9-B827DCA75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64934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80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0F054-F49C-4C53-90B9-5B38D843C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1CA34E"/>
                </a:solidFill>
              </a:rPr>
              <a:t>Job Creation Initiatives in Secondary Cities are controlled by central government and are often not adapted to the local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524FE-CC34-4601-9DFC-E5A69B23F2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2091"/>
            <a:ext cx="10515600" cy="3994872"/>
          </a:xfrm>
        </p:spPr>
        <p:txBody>
          <a:bodyPr>
            <a:normAutofit/>
          </a:bodyPr>
          <a:lstStyle/>
          <a:p>
            <a:r>
              <a:rPr lang="en-GB" dirty="0"/>
              <a:t>Current initiatives to promote job creation in secondary cities span across central and local government. </a:t>
            </a:r>
          </a:p>
          <a:p>
            <a:r>
              <a:rPr lang="en-GB" dirty="0"/>
              <a:t>These include Youth Livelihood Programme, Uganda Women Entrepreneurship Programme, Operation Wealth Creation, Industrial Park Initiative and initiatives under PSFU.</a:t>
            </a:r>
          </a:p>
          <a:p>
            <a:r>
              <a:rPr lang="en-US" dirty="0"/>
              <a:t>However, the most relevant and effective job creation initiatives are controlled by the central government, with local governments having limited ability to adapt initiatives to local needs.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82299-2C03-4E55-9145-3A1F6BE856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54715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89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0F054-F49C-4C53-90B9-5B38D843C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1CA34E"/>
                </a:solidFill>
              </a:rPr>
              <a:t>Job Creation Initiatives in Secondary Cities are controlled by central government and are often not adapted to the local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524FE-CC34-4601-9DFC-E5A69B23F2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2091"/>
            <a:ext cx="10515600" cy="3994872"/>
          </a:xfrm>
        </p:spPr>
        <p:txBody>
          <a:bodyPr>
            <a:normAutofit/>
          </a:bodyPr>
          <a:lstStyle/>
          <a:p>
            <a:r>
              <a:rPr lang="en-US" dirty="0"/>
              <a:t>These initiatives are divided across multiple Ministries (</a:t>
            </a:r>
            <a:r>
              <a:rPr lang="en-US" dirty="0" err="1"/>
              <a:t>MoFPED</a:t>
            </a:r>
            <a:r>
              <a:rPr lang="en-US" dirty="0"/>
              <a:t>, MTIC, MGLSD)</a:t>
            </a:r>
          </a:p>
          <a:p>
            <a:r>
              <a:rPr lang="en-US" dirty="0"/>
              <a:t>Current efforts by the national government to support job creation focus on promoting self-employment through entrepreneurship, as opposed to more vigorous support for SMEs. </a:t>
            </a:r>
          </a:p>
          <a:p>
            <a:r>
              <a:rPr lang="en-US" dirty="0"/>
              <a:t>Uganda has also established industrial parks to encourage foreign investment in local economies, though there has been limited impact outside of Kampala and limited attention to local content.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82299-2C03-4E55-9145-3A1F6BE856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54715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66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C5733-570F-474C-BB2C-76A793698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1CA34E"/>
                </a:solidFill>
              </a:rPr>
              <a:t>Short-term Policy Options to support job creation in secondary cities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C1926-85F8-4B82-BA2B-069EA293D2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Adopt an integrated strategy for supporting the growth of existing SMEs in strategic sectors for secondary urban centers</a:t>
            </a:r>
            <a:r>
              <a:rPr lang="en-US" dirty="0"/>
              <a:t>. </a:t>
            </a:r>
            <a:endParaRPr lang="en-GB" dirty="0"/>
          </a:p>
          <a:p>
            <a:pPr lvl="1" fontAlgn="base"/>
            <a:r>
              <a:rPr lang="en-US" dirty="0"/>
              <a:t>Support industries in which secondary and tertiary cities have a locational advantage, such as tourism and agribusiness.</a:t>
            </a:r>
            <a:endParaRPr lang="en-GB" dirty="0"/>
          </a:p>
          <a:p>
            <a:pPr lvl="1"/>
            <a:r>
              <a:rPr lang="en-US" dirty="0"/>
              <a:t>Bolster existing initiatives under the Buy Uganda, Build Uganda Policy to encourage local content and linkages to industrial parks, for instance through establishing a local content unit to identify existing capacities and </a:t>
            </a:r>
          </a:p>
          <a:p>
            <a:pPr lvl="1" fontAlgn="base"/>
            <a:r>
              <a:rPr lang="en-US" dirty="0"/>
              <a:t>Establish regional and sector-specific public entities to coordinate regional/cross-district and sector-specific job creation initiatives. These entities would include representatives from relevant local governments and could enable the pooling of resources and exchange of ideas to leverage cross-district synergies. </a:t>
            </a:r>
            <a:endParaRPr lang="en-GB" sz="2800" dirty="0"/>
          </a:p>
          <a:p>
            <a:pPr marL="0" indent="0" fontAlgn="base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34A246-4ECC-4237-95CF-C24E0CAA0B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54715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452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AB99E-17C2-4C4E-8D9F-2A22BD1C5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1CA34E"/>
                </a:solidFill>
              </a:rPr>
              <a:t>Long-term Policy Options to support job creation in secondary cities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4D371-66F6-43B7-8CEA-E0628AA09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r>
              <a:rPr lang="en-US" b="1" dirty="0"/>
              <a:t>Strengthen existing infrastructure, business clusters, and local government capacities</a:t>
            </a:r>
            <a:r>
              <a:rPr lang="en-US" dirty="0"/>
              <a:t>.</a:t>
            </a:r>
            <a:endParaRPr lang="en-GB" dirty="0"/>
          </a:p>
          <a:p>
            <a:pPr lvl="1" fontAlgn="base"/>
            <a:r>
              <a:rPr lang="en-US" dirty="0"/>
              <a:t>Place-sensitive policies that leverage existing infrastructure and business clusters instead of constructing new ones.</a:t>
            </a:r>
            <a:endParaRPr lang="en-GB" dirty="0"/>
          </a:p>
          <a:p>
            <a:pPr lvl="1" fontAlgn="base"/>
            <a:r>
              <a:rPr lang="en-US" dirty="0"/>
              <a:t>Reinvigorate the push towards decentralization by taking advantage of the political support for the declaration of new cities, to promote added policy autonomy and funding for local governments.   </a:t>
            </a:r>
            <a:endParaRPr lang="en-GB" dirty="0"/>
          </a:p>
          <a:p>
            <a:pPr lvl="2"/>
            <a:r>
              <a:rPr lang="en-US" dirty="0"/>
              <a:t>Strengthen the local economic development function of local governments, by resourcing and staffing local commercial offices to serve as a coordinating entity for job creation initiatives at the local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D62F6B-89A8-4FB0-BE24-D4C1EB4238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54715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52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65D05-5BF7-4895-9C0A-6AECE2918A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pPr marL="0" indent="0" algn="ctr">
              <a:buNone/>
            </a:pPr>
            <a:endParaRPr lang="en-GB" dirty="0"/>
          </a:p>
          <a:p>
            <a:endParaRPr lang="en-GB" dirty="0"/>
          </a:p>
          <a:p>
            <a:pPr marL="0" indent="0" algn="ctr">
              <a:buNone/>
            </a:pPr>
            <a:r>
              <a:rPr lang="en-GB" b="1" dirty="0"/>
              <a:t>Miljan Sladoje</a:t>
            </a:r>
          </a:p>
          <a:p>
            <a:pPr marL="0" indent="0" algn="ctr">
              <a:buNone/>
            </a:pPr>
            <a:r>
              <a:rPr lang="en-GB" dirty="0"/>
              <a:t>miljan.sladoje@gmail.com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15557C-5CBB-453A-98DA-F46561FD8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691299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25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82CFB-159B-415C-A9FC-BCD73B1FF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>
                <a:solidFill>
                  <a:srgbClr val="1CA34E"/>
                </a:solidFill>
              </a:rPr>
              <a:t>Kampala is the only settlement with city status and dominates Uganda’s urban system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E5E51F29-C31B-4C69-B461-E3EF87C84F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624445"/>
              </p:ext>
            </p:extLst>
          </p:nvPr>
        </p:nvGraphicFramePr>
        <p:xfrm>
          <a:off x="838200" y="1549804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8DB6C53C-304C-4045-872B-831D5D34AB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54715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107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4="http://schemas.microsoft.com/office/drawing/2016/5/10/chartex" xmlns="" Requires="cx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18A32D49-794A-4092-9D04-50FE51936A19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701261976"/>
                  </p:ext>
                </p:extLst>
              </p:nvPr>
            </p:nvGraphicFramePr>
            <p:xfrm>
              <a:off x="197224" y="665199"/>
              <a:ext cx="10515600" cy="435133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4" name="Content Placeholder 3">
                <a:extLst>
                  <a:ext uri="{FF2B5EF4-FFF2-40B4-BE49-F238E27FC236}">
                    <a16:creationId xmlns:a16="http://schemas.microsoft.com/office/drawing/2014/main" id="{18A32D49-794A-4092-9D04-50FE51936A1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7224" y="665199"/>
                <a:ext cx="10515600" cy="4351338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FE0E9EB6-1332-458E-9533-ED47A0D40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693" y="651996"/>
            <a:ext cx="11031071" cy="355636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1CA34E"/>
                </a:solidFill>
              </a:rPr>
              <a:t>New cities to be declared in Uganda</a:t>
            </a:r>
            <a:br>
              <a:rPr lang="en-GB" b="1" dirty="0">
                <a:solidFill>
                  <a:srgbClr val="1CA34E"/>
                </a:solidFill>
              </a:rPr>
            </a:br>
            <a:endParaRPr lang="en-GB" b="1" dirty="0">
              <a:solidFill>
                <a:srgbClr val="1CA34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6E62F1-FA94-4DD7-B88D-10021B1F4667}"/>
              </a:ext>
            </a:extLst>
          </p:cNvPr>
          <p:cNvSpPr txBox="1"/>
          <p:nvPr/>
        </p:nvSpPr>
        <p:spPr>
          <a:xfrm>
            <a:off x="5055213" y="1857864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69F948-5A73-46DD-ABE0-E0F9B1F6DB71}"/>
              </a:ext>
            </a:extLst>
          </p:cNvPr>
          <p:cNvGrpSpPr/>
          <p:nvPr/>
        </p:nvGrpSpPr>
        <p:grpSpPr>
          <a:xfrm>
            <a:off x="3378141" y="1226036"/>
            <a:ext cx="1152498" cy="504531"/>
            <a:chOff x="3961728" y="2340612"/>
            <a:chExt cx="1152498" cy="504531"/>
          </a:xfrm>
        </p:grpSpPr>
        <p:sp>
          <p:nvSpPr>
            <p:cNvPr id="7" name="Callout: Double Bent Line with No Border 6">
              <a:extLst>
                <a:ext uri="{FF2B5EF4-FFF2-40B4-BE49-F238E27FC236}">
                  <a16:creationId xmlns:a16="http://schemas.microsoft.com/office/drawing/2014/main" id="{9C5E92E3-2364-4F30-90C1-118D88147F2D}"/>
                </a:ext>
              </a:extLst>
            </p:cNvPr>
            <p:cNvSpPr/>
            <p:nvPr/>
          </p:nvSpPr>
          <p:spPr>
            <a:xfrm>
              <a:off x="3961728" y="2340612"/>
              <a:ext cx="1130441" cy="504531"/>
            </a:xfrm>
            <a:custGeom>
              <a:avLst/>
              <a:gdLst>
                <a:gd name="connsiteX0" fmla="*/ 0 w 656595"/>
                <a:gd name="connsiteY0" fmla="*/ 0 h 504531"/>
                <a:gd name="connsiteX1" fmla="*/ 656595 w 656595"/>
                <a:gd name="connsiteY1" fmla="*/ 0 h 504531"/>
                <a:gd name="connsiteX2" fmla="*/ 656595 w 656595"/>
                <a:gd name="connsiteY2" fmla="*/ 504531 h 504531"/>
                <a:gd name="connsiteX3" fmla="*/ 0 w 656595"/>
                <a:gd name="connsiteY3" fmla="*/ 504531 h 504531"/>
                <a:gd name="connsiteX4" fmla="*/ 0 w 656595"/>
                <a:gd name="connsiteY4" fmla="*/ 0 h 504531"/>
                <a:gd name="connsiteX0" fmla="*/ 650226 w 656595"/>
                <a:gd name="connsiteY0" fmla="*/ 279899 h 504531"/>
                <a:gd name="connsiteX1" fmla="*/ 916633 w 656595"/>
                <a:gd name="connsiteY1" fmla="*/ 393660 h 504531"/>
                <a:gd name="connsiteX2" fmla="*/ 940809 w 656595"/>
                <a:gd name="connsiteY2" fmla="*/ 403968 h 504531"/>
                <a:gd name="connsiteX3" fmla="*/ 1143388 w 656595"/>
                <a:gd name="connsiteY3" fmla="*/ 437666 h 504531"/>
                <a:gd name="connsiteX0" fmla="*/ 0 w 1143388"/>
                <a:gd name="connsiteY0" fmla="*/ 0 h 504531"/>
                <a:gd name="connsiteX1" fmla="*/ 656595 w 1143388"/>
                <a:gd name="connsiteY1" fmla="*/ 0 h 504531"/>
                <a:gd name="connsiteX2" fmla="*/ 656595 w 1143388"/>
                <a:gd name="connsiteY2" fmla="*/ 504531 h 504531"/>
                <a:gd name="connsiteX3" fmla="*/ 0 w 1143388"/>
                <a:gd name="connsiteY3" fmla="*/ 504531 h 504531"/>
                <a:gd name="connsiteX4" fmla="*/ 0 w 1143388"/>
                <a:gd name="connsiteY4" fmla="*/ 0 h 504531"/>
                <a:gd name="connsiteX0" fmla="*/ 650226 w 1143388"/>
                <a:gd name="connsiteY0" fmla="*/ 279899 h 504531"/>
                <a:gd name="connsiteX1" fmla="*/ 940809 w 1143388"/>
                <a:gd name="connsiteY1" fmla="*/ 403968 h 504531"/>
                <a:gd name="connsiteX2" fmla="*/ 1143388 w 1143388"/>
                <a:gd name="connsiteY2" fmla="*/ 437666 h 504531"/>
                <a:gd name="connsiteX0" fmla="*/ 0 w 1143388"/>
                <a:gd name="connsiteY0" fmla="*/ 0 h 504531"/>
                <a:gd name="connsiteX1" fmla="*/ 656595 w 1143388"/>
                <a:gd name="connsiteY1" fmla="*/ 0 h 504531"/>
                <a:gd name="connsiteX2" fmla="*/ 656595 w 1143388"/>
                <a:gd name="connsiteY2" fmla="*/ 504531 h 504531"/>
                <a:gd name="connsiteX3" fmla="*/ 0 w 1143388"/>
                <a:gd name="connsiteY3" fmla="*/ 504531 h 504531"/>
                <a:gd name="connsiteX4" fmla="*/ 0 w 1143388"/>
                <a:gd name="connsiteY4" fmla="*/ 0 h 504531"/>
                <a:gd name="connsiteX0" fmla="*/ 650226 w 1143388"/>
                <a:gd name="connsiteY0" fmla="*/ 279899 h 504531"/>
                <a:gd name="connsiteX1" fmla="*/ 1143388 w 1143388"/>
                <a:gd name="connsiteY1" fmla="*/ 437666 h 504531"/>
                <a:gd name="connsiteX0" fmla="*/ 0 w 1143388"/>
                <a:gd name="connsiteY0" fmla="*/ 0 h 504531"/>
                <a:gd name="connsiteX1" fmla="*/ 656595 w 1143388"/>
                <a:gd name="connsiteY1" fmla="*/ 0 h 504531"/>
                <a:gd name="connsiteX2" fmla="*/ 656595 w 1143388"/>
                <a:gd name="connsiteY2" fmla="*/ 504531 h 504531"/>
                <a:gd name="connsiteX3" fmla="*/ 0 w 1143388"/>
                <a:gd name="connsiteY3" fmla="*/ 504531 h 504531"/>
                <a:gd name="connsiteX4" fmla="*/ 0 w 1143388"/>
                <a:gd name="connsiteY4" fmla="*/ 0 h 504531"/>
                <a:gd name="connsiteX0" fmla="*/ 897843 w 1143388"/>
                <a:gd name="connsiteY0" fmla="*/ 355964 h 504531"/>
                <a:gd name="connsiteX1" fmla="*/ 1143388 w 1143388"/>
                <a:gd name="connsiteY1" fmla="*/ 437666 h 504531"/>
                <a:gd name="connsiteX0" fmla="*/ 0 w 1143388"/>
                <a:gd name="connsiteY0" fmla="*/ 0 h 504531"/>
                <a:gd name="connsiteX1" fmla="*/ 656595 w 1143388"/>
                <a:gd name="connsiteY1" fmla="*/ 0 h 504531"/>
                <a:gd name="connsiteX2" fmla="*/ 656595 w 1143388"/>
                <a:gd name="connsiteY2" fmla="*/ 504531 h 504531"/>
                <a:gd name="connsiteX3" fmla="*/ 0 w 1143388"/>
                <a:gd name="connsiteY3" fmla="*/ 504531 h 504531"/>
                <a:gd name="connsiteX4" fmla="*/ 0 w 1143388"/>
                <a:gd name="connsiteY4" fmla="*/ 0 h 504531"/>
                <a:gd name="connsiteX0" fmla="*/ 803975 w 1143388"/>
                <a:gd name="connsiteY0" fmla="*/ 323595 h 504531"/>
                <a:gd name="connsiteX1" fmla="*/ 1143388 w 1143388"/>
                <a:gd name="connsiteY1" fmla="*/ 437666 h 504531"/>
                <a:gd name="connsiteX0" fmla="*/ 0 w 1130441"/>
                <a:gd name="connsiteY0" fmla="*/ 0 h 504531"/>
                <a:gd name="connsiteX1" fmla="*/ 656595 w 1130441"/>
                <a:gd name="connsiteY1" fmla="*/ 0 h 504531"/>
                <a:gd name="connsiteX2" fmla="*/ 656595 w 1130441"/>
                <a:gd name="connsiteY2" fmla="*/ 504531 h 504531"/>
                <a:gd name="connsiteX3" fmla="*/ 0 w 1130441"/>
                <a:gd name="connsiteY3" fmla="*/ 504531 h 504531"/>
                <a:gd name="connsiteX4" fmla="*/ 0 w 1130441"/>
                <a:gd name="connsiteY4" fmla="*/ 0 h 504531"/>
                <a:gd name="connsiteX0" fmla="*/ 803975 w 1130441"/>
                <a:gd name="connsiteY0" fmla="*/ 323595 h 504531"/>
                <a:gd name="connsiteX1" fmla="*/ 1130441 w 1130441"/>
                <a:gd name="connsiteY1" fmla="*/ 448995 h 50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0441" h="504531" stroke="0" extrusionOk="0">
                  <a:moveTo>
                    <a:pt x="0" y="0"/>
                  </a:moveTo>
                  <a:lnTo>
                    <a:pt x="656595" y="0"/>
                  </a:lnTo>
                  <a:lnTo>
                    <a:pt x="656595" y="504531"/>
                  </a:lnTo>
                  <a:lnTo>
                    <a:pt x="0" y="504531"/>
                  </a:lnTo>
                  <a:lnTo>
                    <a:pt x="0" y="0"/>
                  </a:lnTo>
                  <a:close/>
                </a:path>
                <a:path w="1130441" h="504531" fill="none" extrusionOk="0">
                  <a:moveTo>
                    <a:pt x="803975" y="323595"/>
                  </a:moveTo>
                  <a:lnTo>
                    <a:pt x="1130441" y="448995"/>
                  </a:lnTo>
                </a:path>
              </a:pathLst>
            </a:cu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Arua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DACCBDE-6E78-4F5D-934F-8F18D171BFE5}"/>
                </a:ext>
              </a:extLst>
            </p:cNvPr>
            <p:cNvSpPr/>
            <p:nvPr/>
          </p:nvSpPr>
          <p:spPr>
            <a:xfrm>
              <a:off x="5068507" y="2768025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Callout: Double Bent Line with No Border 6">
            <a:extLst>
              <a:ext uri="{FF2B5EF4-FFF2-40B4-BE49-F238E27FC236}">
                <a16:creationId xmlns:a16="http://schemas.microsoft.com/office/drawing/2014/main" id="{9751F26A-0FE9-45D5-929F-B4389E5A1B9B}"/>
              </a:ext>
            </a:extLst>
          </p:cNvPr>
          <p:cNvSpPr/>
          <p:nvPr/>
        </p:nvSpPr>
        <p:spPr>
          <a:xfrm>
            <a:off x="3332287" y="2263228"/>
            <a:ext cx="1406602" cy="510364"/>
          </a:xfrm>
          <a:custGeom>
            <a:avLst/>
            <a:gdLst>
              <a:gd name="connsiteX0" fmla="*/ 0 w 656595"/>
              <a:gd name="connsiteY0" fmla="*/ 0 h 504531"/>
              <a:gd name="connsiteX1" fmla="*/ 656595 w 656595"/>
              <a:gd name="connsiteY1" fmla="*/ 0 h 504531"/>
              <a:gd name="connsiteX2" fmla="*/ 656595 w 656595"/>
              <a:gd name="connsiteY2" fmla="*/ 504531 h 504531"/>
              <a:gd name="connsiteX3" fmla="*/ 0 w 656595"/>
              <a:gd name="connsiteY3" fmla="*/ 504531 h 504531"/>
              <a:gd name="connsiteX4" fmla="*/ 0 w 656595"/>
              <a:gd name="connsiteY4" fmla="*/ 0 h 504531"/>
              <a:gd name="connsiteX0" fmla="*/ 650226 w 656595"/>
              <a:gd name="connsiteY0" fmla="*/ 279899 h 504531"/>
              <a:gd name="connsiteX1" fmla="*/ 916633 w 656595"/>
              <a:gd name="connsiteY1" fmla="*/ 393660 h 504531"/>
              <a:gd name="connsiteX2" fmla="*/ 940809 w 656595"/>
              <a:gd name="connsiteY2" fmla="*/ 403968 h 504531"/>
              <a:gd name="connsiteX3" fmla="*/ 1143388 w 656595"/>
              <a:gd name="connsiteY3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940809 w 1143388"/>
              <a:gd name="connsiteY1" fmla="*/ 403968 h 504531"/>
              <a:gd name="connsiteX2" fmla="*/ 1143388 w 1143388"/>
              <a:gd name="connsiteY2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97843 w 1143388"/>
              <a:gd name="connsiteY0" fmla="*/ 355964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03975 w 1143388"/>
              <a:gd name="connsiteY0" fmla="*/ 323595 h 504531"/>
              <a:gd name="connsiteX1" fmla="*/ 1143388 w 1143388"/>
              <a:gd name="connsiteY1" fmla="*/ 437666 h 504531"/>
              <a:gd name="connsiteX0" fmla="*/ 0 w 1130441"/>
              <a:gd name="connsiteY0" fmla="*/ 0 h 504531"/>
              <a:gd name="connsiteX1" fmla="*/ 656595 w 1130441"/>
              <a:gd name="connsiteY1" fmla="*/ 0 h 504531"/>
              <a:gd name="connsiteX2" fmla="*/ 656595 w 1130441"/>
              <a:gd name="connsiteY2" fmla="*/ 504531 h 504531"/>
              <a:gd name="connsiteX3" fmla="*/ 0 w 1130441"/>
              <a:gd name="connsiteY3" fmla="*/ 504531 h 504531"/>
              <a:gd name="connsiteX4" fmla="*/ 0 w 1130441"/>
              <a:gd name="connsiteY4" fmla="*/ 0 h 504531"/>
              <a:gd name="connsiteX0" fmla="*/ 803975 w 1130441"/>
              <a:gd name="connsiteY0" fmla="*/ 323595 h 504531"/>
              <a:gd name="connsiteX1" fmla="*/ 1130441 w 1130441"/>
              <a:gd name="connsiteY1" fmla="*/ 448995 h 504531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803975 w 1406602"/>
              <a:gd name="connsiteY0" fmla="*/ 323595 h 510364"/>
              <a:gd name="connsiteX1" fmla="*/ 1406602 w 1406602"/>
              <a:gd name="connsiteY1" fmla="*/ 510364 h 510364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1080136 w 1406602"/>
              <a:gd name="connsiteY0" fmla="*/ 360417 h 510364"/>
              <a:gd name="connsiteX1" fmla="*/ 1406602 w 1406602"/>
              <a:gd name="connsiteY1" fmla="*/ 510364 h 51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06602" h="510364" stroke="0" extrusionOk="0">
                <a:moveTo>
                  <a:pt x="0" y="0"/>
                </a:moveTo>
                <a:lnTo>
                  <a:pt x="656595" y="0"/>
                </a:lnTo>
                <a:lnTo>
                  <a:pt x="656595" y="504531"/>
                </a:lnTo>
                <a:lnTo>
                  <a:pt x="0" y="504531"/>
                </a:lnTo>
                <a:lnTo>
                  <a:pt x="0" y="0"/>
                </a:lnTo>
                <a:close/>
              </a:path>
              <a:path w="1406602" h="510364" fill="none" extrusionOk="0">
                <a:moveTo>
                  <a:pt x="1080136" y="360417"/>
                </a:moveTo>
                <a:lnTo>
                  <a:pt x="1406602" y="510364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Hoima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A189B85-0C0A-4FCC-B57F-B4108B687F11}"/>
              </a:ext>
            </a:extLst>
          </p:cNvPr>
          <p:cNvSpPr/>
          <p:nvPr/>
        </p:nvSpPr>
        <p:spPr>
          <a:xfrm>
            <a:off x="4697917" y="2714622"/>
            <a:ext cx="122106" cy="1262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1AA16C-3996-428D-9173-9DFAA8101F28}"/>
              </a:ext>
            </a:extLst>
          </p:cNvPr>
          <p:cNvSpPr/>
          <p:nvPr/>
        </p:nvSpPr>
        <p:spPr>
          <a:xfrm>
            <a:off x="4423867" y="1590326"/>
            <a:ext cx="122106" cy="1262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A1856E8-DB87-499C-A70C-816F165E2B14}"/>
              </a:ext>
            </a:extLst>
          </p:cNvPr>
          <p:cNvSpPr/>
          <p:nvPr/>
        </p:nvSpPr>
        <p:spPr>
          <a:xfrm>
            <a:off x="5393971" y="1731618"/>
            <a:ext cx="122106" cy="1262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82BA611-0098-43D8-9E9F-50295C87B56A}"/>
              </a:ext>
            </a:extLst>
          </p:cNvPr>
          <p:cNvSpPr/>
          <p:nvPr/>
        </p:nvSpPr>
        <p:spPr>
          <a:xfrm>
            <a:off x="5813951" y="2136981"/>
            <a:ext cx="122106" cy="1262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5C9BC27-C109-4A18-BEA6-0C0B4077FE93}"/>
              </a:ext>
            </a:extLst>
          </p:cNvPr>
          <p:cNvSpPr/>
          <p:nvPr/>
        </p:nvSpPr>
        <p:spPr>
          <a:xfrm>
            <a:off x="6799349" y="3001074"/>
            <a:ext cx="122106" cy="1262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CB79363-BE08-4B78-85AF-E6C31CE25889}"/>
              </a:ext>
            </a:extLst>
          </p:cNvPr>
          <p:cNvSpPr/>
          <p:nvPr/>
        </p:nvSpPr>
        <p:spPr>
          <a:xfrm>
            <a:off x="6103063" y="3454080"/>
            <a:ext cx="122106" cy="1262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75EDFFF-B885-4DA2-803C-23CCE4A7FA52}"/>
              </a:ext>
            </a:extLst>
          </p:cNvPr>
          <p:cNvSpPr/>
          <p:nvPr/>
        </p:nvSpPr>
        <p:spPr>
          <a:xfrm>
            <a:off x="3897506" y="3314528"/>
            <a:ext cx="122106" cy="1262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6074AD8-0BBD-4C29-B884-D69013A22772}"/>
              </a:ext>
            </a:extLst>
          </p:cNvPr>
          <p:cNvSpPr/>
          <p:nvPr/>
        </p:nvSpPr>
        <p:spPr>
          <a:xfrm>
            <a:off x="4181026" y="4234901"/>
            <a:ext cx="122106" cy="1262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allout: Double Bent Line with No Border 6">
            <a:extLst>
              <a:ext uri="{FF2B5EF4-FFF2-40B4-BE49-F238E27FC236}">
                <a16:creationId xmlns:a16="http://schemas.microsoft.com/office/drawing/2014/main" id="{38430580-CC52-410C-9951-E2550E2DBD2D}"/>
              </a:ext>
            </a:extLst>
          </p:cNvPr>
          <p:cNvSpPr/>
          <p:nvPr/>
        </p:nvSpPr>
        <p:spPr>
          <a:xfrm>
            <a:off x="2551957" y="2862679"/>
            <a:ext cx="1406602" cy="510364"/>
          </a:xfrm>
          <a:custGeom>
            <a:avLst/>
            <a:gdLst>
              <a:gd name="connsiteX0" fmla="*/ 0 w 656595"/>
              <a:gd name="connsiteY0" fmla="*/ 0 h 504531"/>
              <a:gd name="connsiteX1" fmla="*/ 656595 w 656595"/>
              <a:gd name="connsiteY1" fmla="*/ 0 h 504531"/>
              <a:gd name="connsiteX2" fmla="*/ 656595 w 656595"/>
              <a:gd name="connsiteY2" fmla="*/ 504531 h 504531"/>
              <a:gd name="connsiteX3" fmla="*/ 0 w 656595"/>
              <a:gd name="connsiteY3" fmla="*/ 504531 h 504531"/>
              <a:gd name="connsiteX4" fmla="*/ 0 w 656595"/>
              <a:gd name="connsiteY4" fmla="*/ 0 h 504531"/>
              <a:gd name="connsiteX0" fmla="*/ 650226 w 656595"/>
              <a:gd name="connsiteY0" fmla="*/ 279899 h 504531"/>
              <a:gd name="connsiteX1" fmla="*/ 916633 w 656595"/>
              <a:gd name="connsiteY1" fmla="*/ 393660 h 504531"/>
              <a:gd name="connsiteX2" fmla="*/ 940809 w 656595"/>
              <a:gd name="connsiteY2" fmla="*/ 403968 h 504531"/>
              <a:gd name="connsiteX3" fmla="*/ 1143388 w 656595"/>
              <a:gd name="connsiteY3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940809 w 1143388"/>
              <a:gd name="connsiteY1" fmla="*/ 403968 h 504531"/>
              <a:gd name="connsiteX2" fmla="*/ 1143388 w 1143388"/>
              <a:gd name="connsiteY2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97843 w 1143388"/>
              <a:gd name="connsiteY0" fmla="*/ 355964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03975 w 1143388"/>
              <a:gd name="connsiteY0" fmla="*/ 323595 h 504531"/>
              <a:gd name="connsiteX1" fmla="*/ 1143388 w 1143388"/>
              <a:gd name="connsiteY1" fmla="*/ 437666 h 504531"/>
              <a:gd name="connsiteX0" fmla="*/ 0 w 1130441"/>
              <a:gd name="connsiteY0" fmla="*/ 0 h 504531"/>
              <a:gd name="connsiteX1" fmla="*/ 656595 w 1130441"/>
              <a:gd name="connsiteY1" fmla="*/ 0 h 504531"/>
              <a:gd name="connsiteX2" fmla="*/ 656595 w 1130441"/>
              <a:gd name="connsiteY2" fmla="*/ 504531 h 504531"/>
              <a:gd name="connsiteX3" fmla="*/ 0 w 1130441"/>
              <a:gd name="connsiteY3" fmla="*/ 504531 h 504531"/>
              <a:gd name="connsiteX4" fmla="*/ 0 w 1130441"/>
              <a:gd name="connsiteY4" fmla="*/ 0 h 504531"/>
              <a:gd name="connsiteX0" fmla="*/ 803975 w 1130441"/>
              <a:gd name="connsiteY0" fmla="*/ 323595 h 504531"/>
              <a:gd name="connsiteX1" fmla="*/ 1130441 w 1130441"/>
              <a:gd name="connsiteY1" fmla="*/ 448995 h 504531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803975 w 1406602"/>
              <a:gd name="connsiteY0" fmla="*/ 323595 h 510364"/>
              <a:gd name="connsiteX1" fmla="*/ 1406602 w 1406602"/>
              <a:gd name="connsiteY1" fmla="*/ 510364 h 510364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1080136 w 1406602"/>
              <a:gd name="connsiteY0" fmla="*/ 360417 h 510364"/>
              <a:gd name="connsiteX1" fmla="*/ 1406602 w 1406602"/>
              <a:gd name="connsiteY1" fmla="*/ 510364 h 51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06602" h="510364" stroke="0" extrusionOk="0">
                <a:moveTo>
                  <a:pt x="0" y="0"/>
                </a:moveTo>
                <a:lnTo>
                  <a:pt x="656595" y="0"/>
                </a:lnTo>
                <a:lnTo>
                  <a:pt x="656595" y="504531"/>
                </a:lnTo>
                <a:lnTo>
                  <a:pt x="0" y="504531"/>
                </a:lnTo>
                <a:lnTo>
                  <a:pt x="0" y="0"/>
                </a:lnTo>
                <a:close/>
              </a:path>
              <a:path w="1406602" h="510364" fill="none" extrusionOk="0">
                <a:moveTo>
                  <a:pt x="1080136" y="360417"/>
                </a:moveTo>
                <a:lnTo>
                  <a:pt x="1406602" y="510364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Fort Portal</a:t>
            </a:r>
          </a:p>
        </p:txBody>
      </p:sp>
      <p:sp>
        <p:nvSpPr>
          <p:cNvPr id="24" name="Callout: Double Bent Line with No Border 6">
            <a:extLst>
              <a:ext uri="{FF2B5EF4-FFF2-40B4-BE49-F238E27FC236}">
                <a16:creationId xmlns:a16="http://schemas.microsoft.com/office/drawing/2014/main" id="{6E71D672-84EA-43B0-AD5B-57484245FAED}"/>
              </a:ext>
            </a:extLst>
          </p:cNvPr>
          <p:cNvSpPr/>
          <p:nvPr/>
        </p:nvSpPr>
        <p:spPr>
          <a:xfrm>
            <a:off x="4972090" y="278000"/>
            <a:ext cx="656595" cy="1489609"/>
          </a:xfrm>
          <a:custGeom>
            <a:avLst/>
            <a:gdLst>
              <a:gd name="connsiteX0" fmla="*/ 0 w 656595"/>
              <a:gd name="connsiteY0" fmla="*/ 0 h 504531"/>
              <a:gd name="connsiteX1" fmla="*/ 656595 w 656595"/>
              <a:gd name="connsiteY1" fmla="*/ 0 h 504531"/>
              <a:gd name="connsiteX2" fmla="*/ 656595 w 656595"/>
              <a:gd name="connsiteY2" fmla="*/ 504531 h 504531"/>
              <a:gd name="connsiteX3" fmla="*/ 0 w 656595"/>
              <a:gd name="connsiteY3" fmla="*/ 504531 h 504531"/>
              <a:gd name="connsiteX4" fmla="*/ 0 w 656595"/>
              <a:gd name="connsiteY4" fmla="*/ 0 h 504531"/>
              <a:gd name="connsiteX0" fmla="*/ 650226 w 656595"/>
              <a:gd name="connsiteY0" fmla="*/ 279899 h 504531"/>
              <a:gd name="connsiteX1" fmla="*/ 916633 w 656595"/>
              <a:gd name="connsiteY1" fmla="*/ 393660 h 504531"/>
              <a:gd name="connsiteX2" fmla="*/ 940809 w 656595"/>
              <a:gd name="connsiteY2" fmla="*/ 403968 h 504531"/>
              <a:gd name="connsiteX3" fmla="*/ 1143388 w 656595"/>
              <a:gd name="connsiteY3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940809 w 1143388"/>
              <a:gd name="connsiteY1" fmla="*/ 403968 h 504531"/>
              <a:gd name="connsiteX2" fmla="*/ 1143388 w 1143388"/>
              <a:gd name="connsiteY2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97843 w 1143388"/>
              <a:gd name="connsiteY0" fmla="*/ 355964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03975 w 1143388"/>
              <a:gd name="connsiteY0" fmla="*/ 323595 h 504531"/>
              <a:gd name="connsiteX1" fmla="*/ 1143388 w 1143388"/>
              <a:gd name="connsiteY1" fmla="*/ 437666 h 504531"/>
              <a:gd name="connsiteX0" fmla="*/ 0 w 1130441"/>
              <a:gd name="connsiteY0" fmla="*/ 0 h 504531"/>
              <a:gd name="connsiteX1" fmla="*/ 656595 w 1130441"/>
              <a:gd name="connsiteY1" fmla="*/ 0 h 504531"/>
              <a:gd name="connsiteX2" fmla="*/ 656595 w 1130441"/>
              <a:gd name="connsiteY2" fmla="*/ 504531 h 504531"/>
              <a:gd name="connsiteX3" fmla="*/ 0 w 1130441"/>
              <a:gd name="connsiteY3" fmla="*/ 504531 h 504531"/>
              <a:gd name="connsiteX4" fmla="*/ 0 w 1130441"/>
              <a:gd name="connsiteY4" fmla="*/ 0 h 504531"/>
              <a:gd name="connsiteX0" fmla="*/ 803975 w 1130441"/>
              <a:gd name="connsiteY0" fmla="*/ 323595 h 504531"/>
              <a:gd name="connsiteX1" fmla="*/ 1130441 w 1130441"/>
              <a:gd name="connsiteY1" fmla="*/ 448995 h 504531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803975 w 1406602"/>
              <a:gd name="connsiteY0" fmla="*/ 323595 h 510364"/>
              <a:gd name="connsiteX1" fmla="*/ 1406602 w 1406602"/>
              <a:gd name="connsiteY1" fmla="*/ 510364 h 510364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1080136 w 1406602"/>
              <a:gd name="connsiteY0" fmla="*/ 360417 h 510364"/>
              <a:gd name="connsiteX1" fmla="*/ 1406602 w 1406602"/>
              <a:gd name="connsiteY1" fmla="*/ 510364 h 510364"/>
              <a:gd name="connsiteX0" fmla="*/ 0 w 1406602"/>
              <a:gd name="connsiteY0" fmla="*/ 0 h 1078436"/>
              <a:gd name="connsiteX1" fmla="*/ 656595 w 1406602"/>
              <a:gd name="connsiteY1" fmla="*/ 0 h 1078436"/>
              <a:gd name="connsiteX2" fmla="*/ 656595 w 1406602"/>
              <a:gd name="connsiteY2" fmla="*/ 504531 h 1078436"/>
              <a:gd name="connsiteX3" fmla="*/ 0 w 1406602"/>
              <a:gd name="connsiteY3" fmla="*/ 504531 h 1078436"/>
              <a:gd name="connsiteX4" fmla="*/ 0 w 1406602"/>
              <a:gd name="connsiteY4" fmla="*/ 0 h 1078436"/>
              <a:gd name="connsiteX0" fmla="*/ 748743 w 1406602"/>
              <a:gd name="connsiteY0" fmla="*/ 1078436 h 1078436"/>
              <a:gd name="connsiteX1" fmla="*/ 1406602 w 1406602"/>
              <a:gd name="connsiteY1" fmla="*/ 510364 h 1078436"/>
              <a:gd name="connsiteX0" fmla="*/ 0 w 748743"/>
              <a:gd name="connsiteY0" fmla="*/ 0 h 1078436"/>
              <a:gd name="connsiteX1" fmla="*/ 656595 w 748743"/>
              <a:gd name="connsiteY1" fmla="*/ 0 h 1078436"/>
              <a:gd name="connsiteX2" fmla="*/ 656595 w 748743"/>
              <a:gd name="connsiteY2" fmla="*/ 504531 h 1078436"/>
              <a:gd name="connsiteX3" fmla="*/ 0 w 748743"/>
              <a:gd name="connsiteY3" fmla="*/ 504531 h 1078436"/>
              <a:gd name="connsiteX4" fmla="*/ 0 w 748743"/>
              <a:gd name="connsiteY4" fmla="*/ 0 h 1078436"/>
              <a:gd name="connsiteX0" fmla="*/ 748743 w 748743"/>
              <a:gd name="connsiteY0" fmla="*/ 1078436 h 1078436"/>
              <a:gd name="connsiteX1" fmla="*/ 731541 w 748743"/>
              <a:gd name="connsiteY1" fmla="*/ 682198 h 1078436"/>
              <a:gd name="connsiteX0" fmla="*/ 0 w 748743"/>
              <a:gd name="connsiteY0" fmla="*/ 0 h 1078436"/>
              <a:gd name="connsiteX1" fmla="*/ 656595 w 748743"/>
              <a:gd name="connsiteY1" fmla="*/ 0 h 1078436"/>
              <a:gd name="connsiteX2" fmla="*/ 656595 w 748743"/>
              <a:gd name="connsiteY2" fmla="*/ 504531 h 1078436"/>
              <a:gd name="connsiteX3" fmla="*/ 0 w 748743"/>
              <a:gd name="connsiteY3" fmla="*/ 504531 h 1078436"/>
              <a:gd name="connsiteX4" fmla="*/ 0 w 748743"/>
              <a:gd name="connsiteY4" fmla="*/ 0 h 1078436"/>
              <a:gd name="connsiteX0" fmla="*/ 748743 w 748743"/>
              <a:gd name="connsiteY0" fmla="*/ 1078436 h 1078436"/>
              <a:gd name="connsiteX1" fmla="*/ 504475 w 748743"/>
              <a:gd name="connsiteY1" fmla="*/ 608555 h 1078436"/>
              <a:gd name="connsiteX0" fmla="*/ 0 w 656595"/>
              <a:gd name="connsiteY0" fmla="*/ 0 h 1489609"/>
              <a:gd name="connsiteX1" fmla="*/ 656595 w 656595"/>
              <a:gd name="connsiteY1" fmla="*/ 0 h 1489609"/>
              <a:gd name="connsiteX2" fmla="*/ 656595 w 656595"/>
              <a:gd name="connsiteY2" fmla="*/ 504531 h 1489609"/>
              <a:gd name="connsiteX3" fmla="*/ 0 w 656595"/>
              <a:gd name="connsiteY3" fmla="*/ 504531 h 1489609"/>
              <a:gd name="connsiteX4" fmla="*/ 0 w 656595"/>
              <a:gd name="connsiteY4" fmla="*/ 0 h 1489609"/>
              <a:gd name="connsiteX0" fmla="*/ 484856 w 656595"/>
              <a:gd name="connsiteY0" fmla="*/ 1489609 h 1489609"/>
              <a:gd name="connsiteX1" fmla="*/ 504475 w 656595"/>
              <a:gd name="connsiteY1" fmla="*/ 608555 h 1489609"/>
              <a:gd name="connsiteX0" fmla="*/ 0 w 656595"/>
              <a:gd name="connsiteY0" fmla="*/ 0 h 1489609"/>
              <a:gd name="connsiteX1" fmla="*/ 656595 w 656595"/>
              <a:gd name="connsiteY1" fmla="*/ 0 h 1489609"/>
              <a:gd name="connsiteX2" fmla="*/ 656595 w 656595"/>
              <a:gd name="connsiteY2" fmla="*/ 504531 h 1489609"/>
              <a:gd name="connsiteX3" fmla="*/ 0 w 656595"/>
              <a:gd name="connsiteY3" fmla="*/ 504531 h 1489609"/>
              <a:gd name="connsiteX4" fmla="*/ 0 w 656595"/>
              <a:gd name="connsiteY4" fmla="*/ 0 h 1489609"/>
              <a:gd name="connsiteX0" fmla="*/ 484856 w 656595"/>
              <a:gd name="connsiteY0" fmla="*/ 1489609 h 1489609"/>
              <a:gd name="connsiteX1" fmla="*/ 451002 w 656595"/>
              <a:gd name="connsiteY1" fmla="*/ 881270 h 148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56595" h="1489609" stroke="0" extrusionOk="0">
                <a:moveTo>
                  <a:pt x="0" y="0"/>
                </a:moveTo>
                <a:lnTo>
                  <a:pt x="656595" y="0"/>
                </a:lnTo>
                <a:lnTo>
                  <a:pt x="656595" y="504531"/>
                </a:lnTo>
                <a:lnTo>
                  <a:pt x="0" y="504531"/>
                </a:lnTo>
                <a:lnTo>
                  <a:pt x="0" y="0"/>
                </a:lnTo>
                <a:close/>
              </a:path>
              <a:path w="656595" h="1489609" fill="none" extrusionOk="0">
                <a:moveTo>
                  <a:pt x="484856" y="1489609"/>
                </a:moveTo>
                <a:lnTo>
                  <a:pt x="451002" y="88127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Gulu</a:t>
            </a:r>
          </a:p>
        </p:txBody>
      </p:sp>
      <p:sp>
        <p:nvSpPr>
          <p:cNvPr id="25" name="Callout: Double Bent Line with No Border 6">
            <a:extLst>
              <a:ext uri="{FF2B5EF4-FFF2-40B4-BE49-F238E27FC236}">
                <a16:creationId xmlns:a16="http://schemas.microsoft.com/office/drawing/2014/main" id="{8A01AD2A-288A-4DE5-A2A2-33B1EBACED19}"/>
              </a:ext>
            </a:extLst>
          </p:cNvPr>
          <p:cNvSpPr/>
          <p:nvPr/>
        </p:nvSpPr>
        <p:spPr>
          <a:xfrm>
            <a:off x="5929464" y="912568"/>
            <a:ext cx="2916220" cy="1260862"/>
          </a:xfrm>
          <a:custGeom>
            <a:avLst/>
            <a:gdLst>
              <a:gd name="connsiteX0" fmla="*/ 0 w 656595"/>
              <a:gd name="connsiteY0" fmla="*/ 0 h 504531"/>
              <a:gd name="connsiteX1" fmla="*/ 656595 w 656595"/>
              <a:gd name="connsiteY1" fmla="*/ 0 h 504531"/>
              <a:gd name="connsiteX2" fmla="*/ 656595 w 656595"/>
              <a:gd name="connsiteY2" fmla="*/ 504531 h 504531"/>
              <a:gd name="connsiteX3" fmla="*/ 0 w 656595"/>
              <a:gd name="connsiteY3" fmla="*/ 504531 h 504531"/>
              <a:gd name="connsiteX4" fmla="*/ 0 w 656595"/>
              <a:gd name="connsiteY4" fmla="*/ 0 h 504531"/>
              <a:gd name="connsiteX0" fmla="*/ 650226 w 656595"/>
              <a:gd name="connsiteY0" fmla="*/ 279899 h 504531"/>
              <a:gd name="connsiteX1" fmla="*/ 916633 w 656595"/>
              <a:gd name="connsiteY1" fmla="*/ 393660 h 504531"/>
              <a:gd name="connsiteX2" fmla="*/ 940809 w 656595"/>
              <a:gd name="connsiteY2" fmla="*/ 403968 h 504531"/>
              <a:gd name="connsiteX3" fmla="*/ 1143388 w 656595"/>
              <a:gd name="connsiteY3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940809 w 1143388"/>
              <a:gd name="connsiteY1" fmla="*/ 403968 h 504531"/>
              <a:gd name="connsiteX2" fmla="*/ 1143388 w 1143388"/>
              <a:gd name="connsiteY2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97843 w 1143388"/>
              <a:gd name="connsiteY0" fmla="*/ 355964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03975 w 1143388"/>
              <a:gd name="connsiteY0" fmla="*/ 323595 h 504531"/>
              <a:gd name="connsiteX1" fmla="*/ 1143388 w 1143388"/>
              <a:gd name="connsiteY1" fmla="*/ 437666 h 504531"/>
              <a:gd name="connsiteX0" fmla="*/ 0 w 1130441"/>
              <a:gd name="connsiteY0" fmla="*/ 0 h 504531"/>
              <a:gd name="connsiteX1" fmla="*/ 656595 w 1130441"/>
              <a:gd name="connsiteY1" fmla="*/ 0 h 504531"/>
              <a:gd name="connsiteX2" fmla="*/ 656595 w 1130441"/>
              <a:gd name="connsiteY2" fmla="*/ 504531 h 504531"/>
              <a:gd name="connsiteX3" fmla="*/ 0 w 1130441"/>
              <a:gd name="connsiteY3" fmla="*/ 504531 h 504531"/>
              <a:gd name="connsiteX4" fmla="*/ 0 w 1130441"/>
              <a:gd name="connsiteY4" fmla="*/ 0 h 504531"/>
              <a:gd name="connsiteX0" fmla="*/ 803975 w 1130441"/>
              <a:gd name="connsiteY0" fmla="*/ 323595 h 504531"/>
              <a:gd name="connsiteX1" fmla="*/ 1130441 w 1130441"/>
              <a:gd name="connsiteY1" fmla="*/ 448995 h 504531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803975 w 1406602"/>
              <a:gd name="connsiteY0" fmla="*/ 323595 h 510364"/>
              <a:gd name="connsiteX1" fmla="*/ 1406602 w 1406602"/>
              <a:gd name="connsiteY1" fmla="*/ 510364 h 510364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1080136 w 1406602"/>
              <a:gd name="connsiteY0" fmla="*/ 360417 h 510364"/>
              <a:gd name="connsiteX1" fmla="*/ 1406602 w 1406602"/>
              <a:gd name="connsiteY1" fmla="*/ 510364 h 510364"/>
              <a:gd name="connsiteX0" fmla="*/ 974289 w 2054425"/>
              <a:gd name="connsiteY0" fmla="*/ 0 h 941685"/>
              <a:gd name="connsiteX1" fmla="*/ 1630884 w 2054425"/>
              <a:gd name="connsiteY1" fmla="*/ 0 h 941685"/>
              <a:gd name="connsiteX2" fmla="*/ 1630884 w 2054425"/>
              <a:gd name="connsiteY2" fmla="*/ 504531 h 941685"/>
              <a:gd name="connsiteX3" fmla="*/ 974289 w 2054425"/>
              <a:gd name="connsiteY3" fmla="*/ 504531 h 941685"/>
              <a:gd name="connsiteX4" fmla="*/ 974289 w 2054425"/>
              <a:gd name="connsiteY4" fmla="*/ 0 h 941685"/>
              <a:gd name="connsiteX0" fmla="*/ 2054425 w 2054425"/>
              <a:gd name="connsiteY0" fmla="*/ 360417 h 941685"/>
              <a:gd name="connsiteX1" fmla="*/ 0 w 2054425"/>
              <a:gd name="connsiteY1" fmla="*/ 941685 h 941685"/>
              <a:gd name="connsiteX0" fmla="*/ 974289 w 1630884"/>
              <a:gd name="connsiteY0" fmla="*/ 0 h 941685"/>
              <a:gd name="connsiteX1" fmla="*/ 1630884 w 1630884"/>
              <a:gd name="connsiteY1" fmla="*/ 0 h 941685"/>
              <a:gd name="connsiteX2" fmla="*/ 1630884 w 1630884"/>
              <a:gd name="connsiteY2" fmla="*/ 504531 h 941685"/>
              <a:gd name="connsiteX3" fmla="*/ 974289 w 1630884"/>
              <a:gd name="connsiteY3" fmla="*/ 504531 h 941685"/>
              <a:gd name="connsiteX4" fmla="*/ 974289 w 1630884"/>
              <a:gd name="connsiteY4" fmla="*/ 0 h 941685"/>
              <a:gd name="connsiteX0" fmla="*/ 941618 w 1630884"/>
              <a:gd name="connsiteY0" fmla="*/ 515692 h 941685"/>
              <a:gd name="connsiteX1" fmla="*/ 0 w 1630884"/>
              <a:gd name="connsiteY1" fmla="*/ 941685 h 941685"/>
              <a:gd name="connsiteX0" fmla="*/ 974289 w 1630884"/>
              <a:gd name="connsiteY0" fmla="*/ 0 h 941685"/>
              <a:gd name="connsiteX1" fmla="*/ 1630884 w 1630884"/>
              <a:gd name="connsiteY1" fmla="*/ 0 h 941685"/>
              <a:gd name="connsiteX2" fmla="*/ 1630884 w 1630884"/>
              <a:gd name="connsiteY2" fmla="*/ 504531 h 941685"/>
              <a:gd name="connsiteX3" fmla="*/ 974289 w 1630884"/>
              <a:gd name="connsiteY3" fmla="*/ 504531 h 941685"/>
              <a:gd name="connsiteX4" fmla="*/ 974289 w 1630884"/>
              <a:gd name="connsiteY4" fmla="*/ 0 h 941685"/>
              <a:gd name="connsiteX0" fmla="*/ 613814 w 1630884"/>
              <a:gd name="connsiteY0" fmla="*/ 558824 h 941685"/>
              <a:gd name="connsiteX1" fmla="*/ 0 w 1630884"/>
              <a:gd name="connsiteY1" fmla="*/ 941685 h 941685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1899150 w 2916220"/>
              <a:gd name="connsiteY0" fmla="*/ 558824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1234916 w 2916220"/>
              <a:gd name="connsiteY0" fmla="*/ 731352 h 1260862"/>
              <a:gd name="connsiteX1" fmla="*/ 0 w 2916220"/>
              <a:gd name="connsiteY1" fmla="*/ 1260862 h 126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16220" h="1260862" stroke="0" extrusionOk="0">
                <a:moveTo>
                  <a:pt x="2259625" y="0"/>
                </a:moveTo>
                <a:lnTo>
                  <a:pt x="2916220" y="0"/>
                </a:lnTo>
                <a:lnTo>
                  <a:pt x="2916220" y="504531"/>
                </a:lnTo>
                <a:lnTo>
                  <a:pt x="2259625" y="504531"/>
                </a:lnTo>
                <a:lnTo>
                  <a:pt x="2259625" y="0"/>
                </a:lnTo>
                <a:close/>
              </a:path>
              <a:path w="2916220" h="1260862" fill="none" extrusionOk="0">
                <a:moveTo>
                  <a:pt x="1234916" y="731352"/>
                </a:moveTo>
                <a:cubicBezTo>
                  <a:pt x="803149" y="922233"/>
                  <a:pt x="733691" y="949211"/>
                  <a:pt x="0" y="126086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Lira</a:t>
            </a:r>
          </a:p>
        </p:txBody>
      </p:sp>
      <p:sp>
        <p:nvSpPr>
          <p:cNvPr id="27" name="Callout: Double Bent Line with No Border 6">
            <a:extLst>
              <a:ext uri="{FF2B5EF4-FFF2-40B4-BE49-F238E27FC236}">
                <a16:creationId xmlns:a16="http://schemas.microsoft.com/office/drawing/2014/main" id="{F920D174-6011-45BD-A0CD-F14729AD856F}"/>
              </a:ext>
            </a:extLst>
          </p:cNvPr>
          <p:cNvSpPr/>
          <p:nvPr/>
        </p:nvSpPr>
        <p:spPr>
          <a:xfrm>
            <a:off x="6860402" y="2314424"/>
            <a:ext cx="1760396" cy="718359"/>
          </a:xfrm>
          <a:custGeom>
            <a:avLst/>
            <a:gdLst>
              <a:gd name="connsiteX0" fmla="*/ 0 w 656595"/>
              <a:gd name="connsiteY0" fmla="*/ 0 h 504531"/>
              <a:gd name="connsiteX1" fmla="*/ 656595 w 656595"/>
              <a:gd name="connsiteY1" fmla="*/ 0 h 504531"/>
              <a:gd name="connsiteX2" fmla="*/ 656595 w 656595"/>
              <a:gd name="connsiteY2" fmla="*/ 504531 h 504531"/>
              <a:gd name="connsiteX3" fmla="*/ 0 w 656595"/>
              <a:gd name="connsiteY3" fmla="*/ 504531 h 504531"/>
              <a:gd name="connsiteX4" fmla="*/ 0 w 656595"/>
              <a:gd name="connsiteY4" fmla="*/ 0 h 504531"/>
              <a:gd name="connsiteX0" fmla="*/ 650226 w 656595"/>
              <a:gd name="connsiteY0" fmla="*/ 279899 h 504531"/>
              <a:gd name="connsiteX1" fmla="*/ 916633 w 656595"/>
              <a:gd name="connsiteY1" fmla="*/ 393660 h 504531"/>
              <a:gd name="connsiteX2" fmla="*/ 940809 w 656595"/>
              <a:gd name="connsiteY2" fmla="*/ 403968 h 504531"/>
              <a:gd name="connsiteX3" fmla="*/ 1143388 w 656595"/>
              <a:gd name="connsiteY3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940809 w 1143388"/>
              <a:gd name="connsiteY1" fmla="*/ 403968 h 504531"/>
              <a:gd name="connsiteX2" fmla="*/ 1143388 w 1143388"/>
              <a:gd name="connsiteY2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97843 w 1143388"/>
              <a:gd name="connsiteY0" fmla="*/ 355964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03975 w 1143388"/>
              <a:gd name="connsiteY0" fmla="*/ 323595 h 504531"/>
              <a:gd name="connsiteX1" fmla="*/ 1143388 w 1143388"/>
              <a:gd name="connsiteY1" fmla="*/ 437666 h 504531"/>
              <a:gd name="connsiteX0" fmla="*/ 0 w 1130441"/>
              <a:gd name="connsiteY0" fmla="*/ 0 h 504531"/>
              <a:gd name="connsiteX1" fmla="*/ 656595 w 1130441"/>
              <a:gd name="connsiteY1" fmla="*/ 0 h 504531"/>
              <a:gd name="connsiteX2" fmla="*/ 656595 w 1130441"/>
              <a:gd name="connsiteY2" fmla="*/ 504531 h 504531"/>
              <a:gd name="connsiteX3" fmla="*/ 0 w 1130441"/>
              <a:gd name="connsiteY3" fmla="*/ 504531 h 504531"/>
              <a:gd name="connsiteX4" fmla="*/ 0 w 1130441"/>
              <a:gd name="connsiteY4" fmla="*/ 0 h 504531"/>
              <a:gd name="connsiteX0" fmla="*/ 803975 w 1130441"/>
              <a:gd name="connsiteY0" fmla="*/ 323595 h 504531"/>
              <a:gd name="connsiteX1" fmla="*/ 1130441 w 1130441"/>
              <a:gd name="connsiteY1" fmla="*/ 448995 h 504531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803975 w 1406602"/>
              <a:gd name="connsiteY0" fmla="*/ 323595 h 510364"/>
              <a:gd name="connsiteX1" fmla="*/ 1406602 w 1406602"/>
              <a:gd name="connsiteY1" fmla="*/ 510364 h 510364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1080136 w 1406602"/>
              <a:gd name="connsiteY0" fmla="*/ 360417 h 510364"/>
              <a:gd name="connsiteX1" fmla="*/ 1406602 w 1406602"/>
              <a:gd name="connsiteY1" fmla="*/ 510364 h 510364"/>
              <a:gd name="connsiteX0" fmla="*/ 974289 w 2054425"/>
              <a:gd name="connsiteY0" fmla="*/ 0 h 941685"/>
              <a:gd name="connsiteX1" fmla="*/ 1630884 w 2054425"/>
              <a:gd name="connsiteY1" fmla="*/ 0 h 941685"/>
              <a:gd name="connsiteX2" fmla="*/ 1630884 w 2054425"/>
              <a:gd name="connsiteY2" fmla="*/ 504531 h 941685"/>
              <a:gd name="connsiteX3" fmla="*/ 974289 w 2054425"/>
              <a:gd name="connsiteY3" fmla="*/ 504531 h 941685"/>
              <a:gd name="connsiteX4" fmla="*/ 974289 w 2054425"/>
              <a:gd name="connsiteY4" fmla="*/ 0 h 941685"/>
              <a:gd name="connsiteX0" fmla="*/ 2054425 w 2054425"/>
              <a:gd name="connsiteY0" fmla="*/ 360417 h 941685"/>
              <a:gd name="connsiteX1" fmla="*/ 0 w 2054425"/>
              <a:gd name="connsiteY1" fmla="*/ 941685 h 941685"/>
              <a:gd name="connsiteX0" fmla="*/ 974289 w 1630884"/>
              <a:gd name="connsiteY0" fmla="*/ 0 h 941685"/>
              <a:gd name="connsiteX1" fmla="*/ 1630884 w 1630884"/>
              <a:gd name="connsiteY1" fmla="*/ 0 h 941685"/>
              <a:gd name="connsiteX2" fmla="*/ 1630884 w 1630884"/>
              <a:gd name="connsiteY2" fmla="*/ 504531 h 941685"/>
              <a:gd name="connsiteX3" fmla="*/ 974289 w 1630884"/>
              <a:gd name="connsiteY3" fmla="*/ 504531 h 941685"/>
              <a:gd name="connsiteX4" fmla="*/ 974289 w 1630884"/>
              <a:gd name="connsiteY4" fmla="*/ 0 h 941685"/>
              <a:gd name="connsiteX0" fmla="*/ 941618 w 1630884"/>
              <a:gd name="connsiteY0" fmla="*/ 515692 h 941685"/>
              <a:gd name="connsiteX1" fmla="*/ 0 w 1630884"/>
              <a:gd name="connsiteY1" fmla="*/ 941685 h 941685"/>
              <a:gd name="connsiteX0" fmla="*/ 974289 w 1630884"/>
              <a:gd name="connsiteY0" fmla="*/ 0 h 941685"/>
              <a:gd name="connsiteX1" fmla="*/ 1630884 w 1630884"/>
              <a:gd name="connsiteY1" fmla="*/ 0 h 941685"/>
              <a:gd name="connsiteX2" fmla="*/ 1630884 w 1630884"/>
              <a:gd name="connsiteY2" fmla="*/ 504531 h 941685"/>
              <a:gd name="connsiteX3" fmla="*/ 974289 w 1630884"/>
              <a:gd name="connsiteY3" fmla="*/ 504531 h 941685"/>
              <a:gd name="connsiteX4" fmla="*/ 974289 w 1630884"/>
              <a:gd name="connsiteY4" fmla="*/ 0 h 941685"/>
              <a:gd name="connsiteX0" fmla="*/ 613814 w 1630884"/>
              <a:gd name="connsiteY0" fmla="*/ 558824 h 941685"/>
              <a:gd name="connsiteX1" fmla="*/ 0 w 1630884"/>
              <a:gd name="connsiteY1" fmla="*/ 941685 h 941685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1899150 w 2916220"/>
              <a:gd name="connsiteY0" fmla="*/ 558824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1234916 w 2916220"/>
              <a:gd name="connsiteY0" fmla="*/ 731352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613814 w 2916220"/>
              <a:gd name="connsiteY0" fmla="*/ 990144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942491 w 2916220"/>
              <a:gd name="connsiteY0" fmla="*/ 808451 h 1260862"/>
              <a:gd name="connsiteX1" fmla="*/ 0 w 2916220"/>
              <a:gd name="connsiteY1" fmla="*/ 1260862 h 126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16220" h="1260862" stroke="0" extrusionOk="0">
                <a:moveTo>
                  <a:pt x="2259625" y="0"/>
                </a:moveTo>
                <a:lnTo>
                  <a:pt x="2916220" y="0"/>
                </a:lnTo>
                <a:lnTo>
                  <a:pt x="2916220" y="504531"/>
                </a:lnTo>
                <a:lnTo>
                  <a:pt x="2259625" y="504531"/>
                </a:lnTo>
                <a:lnTo>
                  <a:pt x="2259625" y="0"/>
                </a:lnTo>
                <a:close/>
              </a:path>
              <a:path w="2916220" h="1260862" fill="none" extrusionOk="0">
                <a:moveTo>
                  <a:pt x="942491" y="808451"/>
                </a:moveTo>
                <a:cubicBezTo>
                  <a:pt x="510724" y="999332"/>
                  <a:pt x="733691" y="949211"/>
                  <a:pt x="0" y="126086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Mbale</a:t>
            </a:r>
          </a:p>
        </p:txBody>
      </p:sp>
      <p:sp>
        <p:nvSpPr>
          <p:cNvPr id="29" name="Callout: Double Bent Line with No Border 6">
            <a:extLst>
              <a:ext uri="{FF2B5EF4-FFF2-40B4-BE49-F238E27FC236}">
                <a16:creationId xmlns:a16="http://schemas.microsoft.com/office/drawing/2014/main" id="{9472071F-99EE-439B-8E5C-A1A169C15930}"/>
              </a:ext>
            </a:extLst>
          </p:cNvPr>
          <p:cNvSpPr/>
          <p:nvPr/>
        </p:nvSpPr>
        <p:spPr>
          <a:xfrm>
            <a:off x="6191014" y="3121869"/>
            <a:ext cx="2748960" cy="370683"/>
          </a:xfrm>
          <a:custGeom>
            <a:avLst/>
            <a:gdLst>
              <a:gd name="connsiteX0" fmla="*/ 0 w 656595"/>
              <a:gd name="connsiteY0" fmla="*/ 0 h 504531"/>
              <a:gd name="connsiteX1" fmla="*/ 656595 w 656595"/>
              <a:gd name="connsiteY1" fmla="*/ 0 h 504531"/>
              <a:gd name="connsiteX2" fmla="*/ 656595 w 656595"/>
              <a:gd name="connsiteY2" fmla="*/ 504531 h 504531"/>
              <a:gd name="connsiteX3" fmla="*/ 0 w 656595"/>
              <a:gd name="connsiteY3" fmla="*/ 504531 h 504531"/>
              <a:gd name="connsiteX4" fmla="*/ 0 w 656595"/>
              <a:gd name="connsiteY4" fmla="*/ 0 h 504531"/>
              <a:gd name="connsiteX0" fmla="*/ 650226 w 656595"/>
              <a:gd name="connsiteY0" fmla="*/ 279899 h 504531"/>
              <a:gd name="connsiteX1" fmla="*/ 916633 w 656595"/>
              <a:gd name="connsiteY1" fmla="*/ 393660 h 504531"/>
              <a:gd name="connsiteX2" fmla="*/ 940809 w 656595"/>
              <a:gd name="connsiteY2" fmla="*/ 403968 h 504531"/>
              <a:gd name="connsiteX3" fmla="*/ 1143388 w 656595"/>
              <a:gd name="connsiteY3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940809 w 1143388"/>
              <a:gd name="connsiteY1" fmla="*/ 403968 h 504531"/>
              <a:gd name="connsiteX2" fmla="*/ 1143388 w 1143388"/>
              <a:gd name="connsiteY2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97843 w 1143388"/>
              <a:gd name="connsiteY0" fmla="*/ 355964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03975 w 1143388"/>
              <a:gd name="connsiteY0" fmla="*/ 323595 h 504531"/>
              <a:gd name="connsiteX1" fmla="*/ 1143388 w 1143388"/>
              <a:gd name="connsiteY1" fmla="*/ 437666 h 504531"/>
              <a:gd name="connsiteX0" fmla="*/ 0 w 1130441"/>
              <a:gd name="connsiteY0" fmla="*/ 0 h 504531"/>
              <a:gd name="connsiteX1" fmla="*/ 656595 w 1130441"/>
              <a:gd name="connsiteY1" fmla="*/ 0 h 504531"/>
              <a:gd name="connsiteX2" fmla="*/ 656595 w 1130441"/>
              <a:gd name="connsiteY2" fmla="*/ 504531 h 504531"/>
              <a:gd name="connsiteX3" fmla="*/ 0 w 1130441"/>
              <a:gd name="connsiteY3" fmla="*/ 504531 h 504531"/>
              <a:gd name="connsiteX4" fmla="*/ 0 w 1130441"/>
              <a:gd name="connsiteY4" fmla="*/ 0 h 504531"/>
              <a:gd name="connsiteX0" fmla="*/ 803975 w 1130441"/>
              <a:gd name="connsiteY0" fmla="*/ 323595 h 504531"/>
              <a:gd name="connsiteX1" fmla="*/ 1130441 w 1130441"/>
              <a:gd name="connsiteY1" fmla="*/ 448995 h 504531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803975 w 1406602"/>
              <a:gd name="connsiteY0" fmla="*/ 323595 h 510364"/>
              <a:gd name="connsiteX1" fmla="*/ 1406602 w 1406602"/>
              <a:gd name="connsiteY1" fmla="*/ 510364 h 510364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1080136 w 1406602"/>
              <a:gd name="connsiteY0" fmla="*/ 360417 h 510364"/>
              <a:gd name="connsiteX1" fmla="*/ 1406602 w 1406602"/>
              <a:gd name="connsiteY1" fmla="*/ 510364 h 510364"/>
              <a:gd name="connsiteX0" fmla="*/ 974289 w 2054425"/>
              <a:gd name="connsiteY0" fmla="*/ 0 h 941685"/>
              <a:gd name="connsiteX1" fmla="*/ 1630884 w 2054425"/>
              <a:gd name="connsiteY1" fmla="*/ 0 h 941685"/>
              <a:gd name="connsiteX2" fmla="*/ 1630884 w 2054425"/>
              <a:gd name="connsiteY2" fmla="*/ 504531 h 941685"/>
              <a:gd name="connsiteX3" fmla="*/ 974289 w 2054425"/>
              <a:gd name="connsiteY3" fmla="*/ 504531 h 941685"/>
              <a:gd name="connsiteX4" fmla="*/ 974289 w 2054425"/>
              <a:gd name="connsiteY4" fmla="*/ 0 h 941685"/>
              <a:gd name="connsiteX0" fmla="*/ 2054425 w 2054425"/>
              <a:gd name="connsiteY0" fmla="*/ 360417 h 941685"/>
              <a:gd name="connsiteX1" fmla="*/ 0 w 2054425"/>
              <a:gd name="connsiteY1" fmla="*/ 941685 h 941685"/>
              <a:gd name="connsiteX0" fmla="*/ 974289 w 1630884"/>
              <a:gd name="connsiteY0" fmla="*/ 0 h 941685"/>
              <a:gd name="connsiteX1" fmla="*/ 1630884 w 1630884"/>
              <a:gd name="connsiteY1" fmla="*/ 0 h 941685"/>
              <a:gd name="connsiteX2" fmla="*/ 1630884 w 1630884"/>
              <a:gd name="connsiteY2" fmla="*/ 504531 h 941685"/>
              <a:gd name="connsiteX3" fmla="*/ 974289 w 1630884"/>
              <a:gd name="connsiteY3" fmla="*/ 504531 h 941685"/>
              <a:gd name="connsiteX4" fmla="*/ 974289 w 1630884"/>
              <a:gd name="connsiteY4" fmla="*/ 0 h 941685"/>
              <a:gd name="connsiteX0" fmla="*/ 941618 w 1630884"/>
              <a:gd name="connsiteY0" fmla="*/ 515692 h 941685"/>
              <a:gd name="connsiteX1" fmla="*/ 0 w 1630884"/>
              <a:gd name="connsiteY1" fmla="*/ 941685 h 941685"/>
              <a:gd name="connsiteX0" fmla="*/ 974289 w 1630884"/>
              <a:gd name="connsiteY0" fmla="*/ 0 h 941685"/>
              <a:gd name="connsiteX1" fmla="*/ 1630884 w 1630884"/>
              <a:gd name="connsiteY1" fmla="*/ 0 h 941685"/>
              <a:gd name="connsiteX2" fmla="*/ 1630884 w 1630884"/>
              <a:gd name="connsiteY2" fmla="*/ 504531 h 941685"/>
              <a:gd name="connsiteX3" fmla="*/ 974289 w 1630884"/>
              <a:gd name="connsiteY3" fmla="*/ 504531 h 941685"/>
              <a:gd name="connsiteX4" fmla="*/ 974289 w 1630884"/>
              <a:gd name="connsiteY4" fmla="*/ 0 h 941685"/>
              <a:gd name="connsiteX0" fmla="*/ 613814 w 1630884"/>
              <a:gd name="connsiteY0" fmla="*/ 558824 h 941685"/>
              <a:gd name="connsiteX1" fmla="*/ 0 w 1630884"/>
              <a:gd name="connsiteY1" fmla="*/ 941685 h 941685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1899150 w 2916220"/>
              <a:gd name="connsiteY0" fmla="*/ 558824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1234916 w 2916220"/>
              <a:gd name="connsiteY0" fmla="*/ 731352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613814 w 2916220"/>
              <a:gd name="connsiteY0" fmla="*/ 990144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942491 w 2916220"/>
              <a:gd name="connsiteY0" fmla="*/ 808451 h 1260862"/>
              <a:gd name="connsiteX1" fmla="*/ 0 w 2916220"/>
              <a:gd name="connsiteY1" fmla="*/ 1260862 h 1260862"/>
              <a:gd name="connsiteX0" fmla="*/ 2445398 w 3101993"/>
              <a:gd name="connsiteY0" fmla="*/ 0 h 852952"/>
              <a:gd name="connsiteX1" fmla="*/ 3101993 w 3101993"/>
              <a:gd name="connsiteY1" fmla="*/ 0 h 852952"/>
              <a:gd name="connsiteX2" fmla="*/ 3101993 w 3101993"/>
              <a:gd name="connsiteY2" fmla="*/ 504531 h 852952"/>
              <a:gd name="connsiteX3" fmla="*/ 2445398 w 3101993"/>
              <a:gd name="connsiteY3" fmla="*/ 504531 h 852952"/>
              <a:gd name="connsiteX4" fmla="*/ 2445398 w 3101993"/>
              <a:gd name="connsiteY4" fmla="*/ 0 h 852952"/>
              <a:gd name="connsiteX0" fmla="*/ 1128264 w 3101993"/>
              <a:gd name="connsiteY0" fmla="*/ 808451 h 852952"/>
              <a:gd name="connsiteX1" fmla="*/ 0 w 3101993"/>
              <a:gd name="connsiteY1" fmla="*/ 806629 h 852952"/>
              <a:gd name="connsiteX0" fmla="*/ 2445398 w 3101993"/>
              <a:gd name="connsiteY0" fmla="*/ 0 h 806629"/>
              <a:gd name="connsiteX1" fmla="*/ 3101993 w 3101993"/>
              <a:gd name="connsiteY1" fmla="*/ 0 h 806629"/>
              <a:gd name="connsiteX2" fmla="*/ 3101993 w 3101993"/>
              <a:gd name="connsiteY2" fmla="*/ 504531 h 806629"/>
              <a:gd name="connsiteX3" fmla="*/ 2445398 w 3101993"/>
              <a:gd name="connsiteY3" fmla="*/ 504531 h 806629"/>
              <a:gd name="connsiteX4" fmla="*/ 2445398 w 3101993"/>
              <a:gd name="connsiteY4" fmla="*/ 0 h 806629"/>
              <a:gd name="connsiteX0" fmla="*/ 1056811 w 3101993"/>
              <a:gd name="connsiteY0" fmla="*/ 445065 h 806629"/>
              <a:gd name="connsiteX1" fmla="*/ 0 w 3101993"/>
              <a:gd name="connsiteY1" fmla="*/ 806629 h 806629"/>
              <a:gd name="connsiteX0" fmla="*/ 2816945 w 3473540"/>
              <a:gd name="connsiteY0" fmla="*/ 0 h 746066"/>
              <a:gd name="connsiteX1" fmla="*/ 3473540 w 3473540"/>
              <a:gd name="connsiteY1" fmla="*/ 0 h 746066"/>
              <a:gd name="connsiteX2" fmla="*/ 3473540 w 3473540"/>
              <a:gd name="connsiteY2" fmla="*/ 504531 h 746066"/>
              <a:gd name="connsiteX3" fmla="*/ 2816945 w 3473540"/>
              <a:gd name="connsiteY3" fmla="*/ 504531 h 746066"/>
              <a:gd name="connsiteX4" fmla="*/ 2816945 w 3473540"/>
              <a:gd name="connsiteY4" fmla="*/ 0 h 746066"/>
              <a:gd name="connsiteX0" fmla="*/ 1428358 w 3473540"/>
              <a:gd name="connsiteY0" fmla="*/ 445065 h 746066"/>
              <a:gd name="connsiteX1" fmla="*/ 0 w 3473540"/>
              <a:gd name="connsiteY1" fmla="*/ 746066 h 746066"/>
              <a:gd name="connsiteX0" fmla="*/ 2816945 w 3473540"/>
              <a:gd name="connsiteY0" fmla="*/ 0 h 746066"/>
              <a:gd name="connsiteX1" fmla="*/ 3473540 w 3473540"/>
              <a:gd name="connsiteY1" fmla="*/ 0 h 746066"/>
              <a:gd name="connsiteX2" fmla="*/ 3473540 w 3473540"/>
              <a:gd name="connsiteY2" fmla="*/ 504531 h 746066"/>
              <a:gd name="connsiteX3" fmla="*/ 2816945 w 3473540"/>
              <a:gd name="connsiteY3" fmla="*/ 504531 h 746066"/>
              <a:gd name="connsiteX4" fmla="*/ 2816945 w 3473540"/>
              <a:gd name="connsiteY4" fmla="*/ 0 h 746066"/>
              <a:gd name="connsiteX0" fmla="*/ 1214004 w 3473540"/>
              <a:gd name="connsiteY0" fmla="*/ 445065 h 746066"/>
              <a:gd name="connsiteX1" fmla="*/ 0 w 3473540"/>
              <a:gd name="connsiteY1" fmla="*/ 746066 h 746066"/>
              <a:gd name="connsiteX0" fmla="*/ 3061998 w 3718593"/>
              <a:gd name="connsiteY0" fmla="*/ 0 h 682533"/>
              <a:gd name="connsiteX1" fmla="*/ 3718593 w 3718593"/>
              <a:gd name="connsiteY1" fmla="*/ 0 h 682533"/>
              <a:gd name="connsiteX2" fmla="*/ 3718593 w 3718593"/>
              <a:gd name="connsiteY2" fmla="*/ 504531 h 682533"/>
              <a:gd name="connsiteX3" fmla="*/ 3061998 w 3718593"/>
              <a:gd name="connsiteY3" fmla="*/ 504531 h 682533"/>
              <a:gd name="connsiteX4" fmla="*/ 3061998 w 3718593"/>
              <a:gd name="connsiteY4" fmla="*/ 0 h 682533"/>
              <a:gd name="connsiteX0" fmla="*/ 1459057 w 3718593"/>
              <a:gd name="connsiteY0" fmla="*/ 445065 h 682533"/>
              <a:gd name="connsiteX1" fmla="*/ 0 w 3718593"/>
              <a:gd name="connsiteY1" fmla="*/ 682533 h 682533"/>
              <a:gd name="connsiteX0" fmla="*/ 3061998 w 3718593"/>
              <a:gd name="connsiteY0" fmla="*/ 0 h 682533"/>
              <a:gd name="connsiteX1" fmla="*/ 3718593 w 3718593"/>
              <a:gd name="connsiteY1" fmla="*/ 0 h 682533"/>
              <a:gd name="connsiteX2" fmla="*/ 3718593 w 3718593"/>
              <a:gd name="connsiteY2" fmla="*/ 504531 h 682533"/>
              <a:gd name="connsiteX3" fmla="*/ 3061998 w 3718593"/>
              <a:gd name="connsiteY3" fmla="*/ 504531 h 682533"/>
              <a:gd name="connsiteX4" fmla="*/ 3061998 w 3718593"/>
              <a:gd name="connsiteY4" fmla="*/ 0 h 682533"/>
              <a:gd name="connsiteX0" fmla="*/ 1459057 w 3718593"/>
              <a:gd name="connsiteY0" fmla="*/ 445065 h 682533"/>
              <a:gd name="connsiteX1" fmla="*/ 0 w 3718593"/>
              <a:gd name="connsiteY1" fmla="*/ 682533 h 682533"/>
              <a:gd name="connsiteX0" fmla="*/ 3061998 w 3718593"/>
              <a:gd name="connsiteY0" fmla="*/ 0 h 682533"/>
              <a:gd name="connsiteX1" fmla="*/ 3718593 w 3718593"/>
              <a:gd name="connsiteY1" fmla="*/ 0 h 682533"/>
              <a:gd name="connsiteX2" fmla="*/ 3718593 w 3718593"/>
              <a:gd name="connsiteY2" fmla="*/ 504531 h 682533"/>
              <a:gd name="connsiteX3" fmla="*/ 3061998 w 3718593"/>
              <a:gd name="connsiteY3" fmla="*/ 504531 h 682533"/>
              <a:gd name="connsiteX4" fmla="*/ 3061998 w 3718593"/>
              <a:gd name="connsiteY4" fmla="*/ 0 h 682533"/>
              <a:gd name="connsiteX0" fmla="*/ 1272351 w 3718593"/>
              <a:gd name="connsiteY0" fmla="*/ 429181 h 682533"/>
              <a:gd name="connsiteX1" fmla="*/ 0 w 3718593"/>
              <a:gd name="connsiteY1" fmla="*/ 682533 h 68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18593" h="682533" stroke="0" extrusionOk="0">
                <a:moveTo>
                  <a:pt x="3061998" y="0"/>
                </a:moveTo>
                <a:lnTo>
                  <a:pt x="3718593" y="0"/>
                </a:lnTo>
                <a:lnTo>
                  <a:pt x="3718593" y="504531"/>
                </a:lnTo>
                <a:lnTo>
                  <a:pt x="3061998" y="504531"/>
                </a:lnTo>
                <a:lnTo>
                  <a:pt x="3061998" y="0"/>
                </a:lnTo>
                <a:close/>
              </a:path>
              <a:path w="3718593" h="682533" fill="none" extrusionOk="0">
                <a:moveTo>
                  <a:pt x="1272351" y="429181"/>
                </a:moveTo>
                <a:cubicBezTo>
                  <a:pt x="840584" y="620062"/>
                  <a:pt x="616999" y="545602"/>
                  <a:pt x="0" y="682533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Jinja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6245A0A-9867-4A19-B9F8-8D654182FB7F}"/>
              </a:ext>
            </a:extLst>
          </p:cNvPr>
          <p:cNvSpPr/>
          <p:nvPr/>
        </p:nvSpPr>
        <p:spPr>
          <a:xfrm>
            <a:off x="5520746" y="3831277"/>
            <a:ext cx="122106" cy="1262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Callout: Double Bent Line with No Border 6">
            <a:extLst>
              <a:ext uri="{FF2B5EF4-FFF2-40B4-BE49-F238E27FC236}">
                <a16:creationId xmlns:a16="http://schemas.microsoft.com/office/drawing/2014/main" id="{87EDB2B9-8FEF-4A54-AB87-B492C157DD20}"/>
              </a:ext>
            </a:extLst>
          </p:cNvPr>
          <p:cNvSpPr/>
          <p:nvPr/>
        </p:nvSpPr>
        <p:spPr>
          <a:xfrm>
            <a:off x="5628685" y="3532218"/>
            <a:ext cx="2748960" cy="370683"/>
          </a:xfrm>
          <a:custGeom>
            <a:avLst/>
            <a:gdLst>
              <a:gd name="connsiteX0" fmla="*/ 0 w 656595"/>
              <a:gd name="connsiteY0" fmla="*/ 0 h 504531"/>
              <a:gd name="connsiteX1" fmla="*/ 656595 w 656595"/>
              <a:gd name="connsiteY1" fmla="*/ 0 h 504531"/>
              <a:gd name="connsiteX2" fmla="*/ 656595 w 656595"/>
              <a:gd name="connsiteY2" fmla="*/ 504531 h 504531"/>
              <a:gd name="connsiteX3" fmla="*/ 0 w 656595"/>
              <a:gd name="connsiteY3" fmla="*/ 504531 h 504531"/>
              <a:gd name="connsiteX4" fmla="*/ 0 w 656595"/>
              <a:gd name="connsiteY4" fmla="*/ 0 h 504531"/>
              <a:gd name="connsiteX0" fmla="*/ 650226 w 656595"/>
              <a:gd name="connsiteY0" fmla="*/ 279899 h 504531"/>
              <a:gd name="connsiteX1" fmla="*/ 916633 w 656595"/>
              <a:gd name="connsiteY1" fmla="*/ 393660 h 504531"/>
              <a:gd name="connsiteX2" fmla="*/ 940809 w 656595"/>
              <a:gd name="connsiteY2" fmla="*/ 403968 h 504531"/>
              <a:gd name="connsiteX3" fmla="*/ 1143388 w 656595"/>
              <a:gd name="connsiteY3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940809 w 1143388"/>
              <a:gd name="connsiteY1" fmla="*/ 403968 h 504531"/>
              <a:gd name="connsiteX2" fmla="*/ 1143388 w 1143388"/>
              <a:gd name="connsiteY2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650226 w 1143388"/>
              <a:gd name="connsiteY0" fmla="*/ 279899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97843 w 1143388"/>
              <a:gd name="connsiteY0" fmla="*/ 355964 h 504531"/>
              <a:gd name="connsiteX1" fmla="*/ 1143388 w 1143388"/>
              <a:gd name="connsiteY1" fmla="*/ 437666 h 504531"/>
              <a:gd name="connsiteX0" fmla="*/ 0 w 1143388"/>
              <a:gd name="connsiteY0" fmla="*/ 0 h 504531"/>
              <a:gd name="connsiteX1" fmla="*/ 656595 w 1143388"/>
              <a:gd name="connsiteY1" fmla="*/ 0 h 504531"/>
              <a:gd name="connsiteX2" fmla="*/ 656595 w 1143388"/>
              <a:gd name="connsiteY2" fmla="*/ 504531 h 504531"/>
              <a:gd name="connsiteX3" fmla="*/ 0 w 1143388"/>
              <a:gd name="connsiteY3" fmla="*/ 504531 h 504531"/>
              <a:gd name="connsiteX4" fmla="*/ 0 w 1143388"/>
              <a:gd name="connsiteY4" fmla="*/ 0 h 504531"/>
              <a:gd name="connsiteX0" fmla="*/ 803975 w 1143388"/>
              <a:gd name="connsiteY0" fmla="*/ 323595 h 504531"/>
              <a:gd name="connsiteX1" fmla="*/ 1143388 w 1143388"/>
              <a:gd name="connsiteY1" fmla="*/ 437666 h 504531"/>
              <a:gd name="connsiteX0" fmla="*/ 0 w 1130441"/>
              <a:gd name="connsiteY0" fmla="*/ 0 h 504531"/>
              <a:gd name="connsiteX1" fmla="*/ 656595 w 1130441"/>
              <a:gd name="connsiteY1" fmla="*/ 0 h 504531"/>
              <a:gd name="connsiteX2" fmla="*/ 656595 w 1130441"/>
              <a:gd name="connsiteY2" fmla="*/ 504531 h 504531"/>
              <a:gd name="connsiteX3" fmla="*/ 0 w 1130441"/>
              <a:gd name="connsiteY3" fmla="*/ 504531 h 504531"/>
              <a:gd name="connsiteX4" fmla="*/ 0 w 1130441"/>
              <a:gd name="connsiteY4" fmla="*/ 0 h 504531"/>
              <a:gd name="connsiteX0" fmla="*/ 803975 w 1130441"/>
              <a:gd name="connsiteY0" fmla="*/ 323595 h 504531"/>
              <a:gd name="connsiteX1" fmla="*/ 1130441 w 1130441"/>
              <a:gd name="connsiteY1" fmla="*/ 448995 h 504531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803975 w 1406602"/>
              <a:gd name="connsiteY0" fmla="*/ 323595 h 510364"/>
              <a:gd name="connsiteX1" fmla="*/ 1406602 w 1406602"/>
              <a:gd name="connsiteY1" fmla="*/ 510364 h 510364"/>
              <a:gd name="connsiteX0" fmla="*/ 0 w 1406602"/>
              <a:gd name="connsiteY0" fmla="*/ 0 h 510364"/>
              <a:gd name="connsiteX1" fmla="*/ 656595 w 1406602"/>
              <a:gd name="connsiteY1" fmla="*/ 0 h 510364"/>
              <a:gd name="connsiteX2" fmla="*/ 656595 w 1406602"/>
              <a:gd name="connsiteY2" fmla="*/ 504531 h 510364"/>
              <a:gd name="connsiteX3" fmla="*/ 0 w 1406602"/>
              <a:gd name="connsiteY3" fmla="*/ 504531 h 510364"/>
              <a:gd name="connsiteX4" fmla="*/ 0 w 1406602"/>
              <a:gd name="connsiteY4" fmla="*/ 0 h 510364"/>
              <a:gd name="connsiteX0" fmla="*/ 1080136 w 1406602"/>
              <a:gd name="connsiteY0" fmla="*/ 360417 h 510364"/>
              <a:gd name="connsiteX1" fmla="*/ 1406602 w 1406602"/>
              <a:gd name="connsiteY1" fmla="*/ 510364 h 510364"/>
              <a:gd name="connsiteX0" fmla="*/ 974289 w 2054425"/>
              <a:gd name="connsiteY0" fmla="*/ 0 h 941685"/>
              <a:gd name="connsiteX1" fmla="*/ 1630884 w 2054425"/>
              <a:gd name="connsiteY1" fmla="*/ 0 h 941685"/>
              <a:gd name="connsiteX2" fmla="*/ 1630884 w 2054425"/>
              <a:gd name="connsiteY2" fmla="*/ 504531 h 941685"/>
              <a:gd name="connsiteX3" fmla="*/ 974289 w 2054425"/>
              <a:gd name="connsiteY3" fmla="*/ 504531 h 941685"/>
              <a:gd name="connsiteX4" fmla="*/ 974289 w 2054425"/>
              <a:gd name="connsiteY4" fmla="*/ 0 h 941685"/>
              <a:gd name="connsiteX0" fmla="*/ 2054425 w 2054425"/>
              <a:gd name="connsiteY0" fmla="*/ 360417 h 941685"/>
              <a:gd name="connsiteX1" fmla="*/ 0 w 2054425"/>
              <a:gd name="connsiteY1" fmla="*/ 941685 h 941685"/>
              <a:gd name="connsiteX0" fmla="*/ 974289 w 1630884"/>
              <a:gd name="connsiteY0" fmla="*/ 0 h 941685"/>
              <a:gd name="connsiteX1" fmla="*/ 1630884 w 1630884"/>
              <a:gd name="connsiteY1" fmla="*/ 0 h 941685"/>
              <a:gd name="connsiteX2" fmla="*/ 1630884 w 1630884"/>
              <a:gd name="connsiteY2" fmla="*/ 504531 h 941685"/>
              <a:gd name="connsiteX3" fmla="*/ 974289 w 1630884"/>
              <a:gd name="connsiteY3" fmla="*/ 504531 h 941685"/>
              <a:gd name="connsiteX4" fmla="*/ 974289 w 1630884"/>
              <a:gd name="connsiteY4" fmla="*/ 0 h 941685"/>
              <a:gd name="connsiteX0" fmla="*/ 941618 w 1630884"/>
              <a:gd name="connsiteY0" fmla="*/ 515692 h 941685"/>
              <a:gd name="connsiteX1" fmla="*/ 0 w 1630884"/>
              <a:gd name="connsiteY1" fmla="*/ 941685 h 941685"/>
              <a:gd name="connsiteX0" fmla="*/ 974289 w 1630884"/>
              <a:gd name="connsiteY0" fmla="*/ 0 h 941685"/>
              <a:gd name="connsiteX1" fmla="*/ 1630884 w 1630884"/>
              <a:gd name="connsiteY1" fmla="*/ 0 h 941685"/>
              <a:gd name="connsiteX2" fmla="*/ 1630884 w 1630884"/>
              <a:gd name="connsiteY2" fmla="*/ 504531 h 941685"/>
              <a:gd name="connsiteX3" fmla="*/ 974289 w 1630884"/>
              <a:gd name="connsiteY3" fmla="*/ 504531 h 941685"/>
              <a:gd name="connsiteX4" fmla="*/ 974289 w 1630884"/>
              <a:gd name="connsiteY4" fmla="*/ 0 h 941685"/>
              <a:gd name="connsiteX0" fmla="*/ 613814 w 1630884"/>
              <a:gd name="connsiteY0" fmla="*/ 558824 h 941685"/>
              <a:gd name="connsiteX1" fmla="*/ 0 w 1630884"/>
              <a:gd name="connsiteY1" fmla="*/ 941685 h 941685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1655776 w 2312371"/>
              <a:gd name="connsiteY0" fmla="*/ 0 h 1131466"/>
              <a:gd name="connsiteX1" fmla="*/ 2312371 w 2312371"/>
              <a:gd name="connsiteY1" fmla="*/ 0 h 1131466"/>
              <a:gd name="connsiteX2" fmla="*/ 2312371 w 2312371"/>
              <a:gd name="connsiteY2" fmla="*/ 504531 h 1131466"/>
              <a:gd name="connsiteX3" fmla="*/ 1655776 w 2312371"/>
              <a:gd name="connsiteY3" fmla="*/ 504531 h 1131466"/>
              <a:gd name="connsiteX4" fmla="*/ 1655776 w 2312371"/>
              <a:gd name="connsiteY4" fmla="*/ 0 h 1131466"/>
              <a:gd name="connsiteX0" fmla="*/ 1295301 w 2312371"/>
              <a:gd name="connsiteY0" fmla="*/ 558824 h 1131466"/>
              <a:gd name="connsiteX1" fmla="*/ 0 w 2312371"/>
              <a:gd name="connsiteY1" fmla="*/ 1131466 h 1131466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1899150 w 2916220"/>
              <a:gd name="connsiteY0" fmla="*/ 558824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1234916 w 2916220"/>
              <a:gd name="connsiteY0" fmla="*/ 731352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613814 w 2916220"/>
              <a:gd name="connsiteY0" fmla="*/ 990144 h 1260862"/>
              <a:gd name="connsiteX1" fmla="*/ 0 w 2916220"/>
              <a:gd name="connsiteY1" fmla="*/ 1260862 h 1260862"/>
              <a:gd name="connsiteX0" fmla="*/ 2259625 w 2916220"/>
              <a:gd name="connsiteY0" fmla="*/ 0 h 1260862"/>
              <a:gd name="connsiteX1" fmla="*/ 2916220 w 2916220"/>
              <a:gd name="connsiteY1" fmla="*/ 0 h 1260862"/>
              <a:gd name="connsiteX2" fmla="*/ 2916220 w 2916220"/>
              <a:gd name="connsiteY2" fmla="*/ 504531 h 1260862"/>
              <a:gd name="connsiteX3" fmla="*/ 2259625 w 2916220"/>
              <a:gd name="connsiteY3" fmla="*/ 504531 h 1260862"/>
              <a:gd name="connsiteX4" fmla="*/ 2259625 w 2916220"/>
              <a:gd name="connsiteY4" fmla="*/ 0 h 1260862"/>
              <a:gd name="connsiteX0" fmla="*/ 942491 w 2916220"/>
              <a:gd name="connsiteY0" fmla="*/ 808451 h 1260862"/>
              <a:gd name="connsiteX1" fmla="*/ 0 w 2916220"/>
              <a:gd name="connsiteY1" fmla="*/ 1260862 h 1260862"/>
              <a:gd name="connsiteX0" fmla="*/ 2445398 w 3101993"/>
              <a:gd name="connsiteY0" fmla="*/ 0 h 852952"/>
              <a:gd name="connsiteX1" fmla="*/ 3101993 w 3101993"/>
              <a:gd name="connsiteY1" fmla="*/ 0 h 852952"/>
              <a:gd name="connsiteX2" fmla="*/ 3101993 w 3101993"/>
              <a:gd name="connsiteY2" fmla="*/ 504531 h 852952"/>
              <a:gd name="connsiteX3" fmla="*/ 2445398 w 3101993"/>
              <a:gd name="connsiteY3" fmla="*/ 504531 h 852952"/>
              <a:gd name="connsiteX4" fmla="*/ 2445398 w 3101993"/>
              <a:gd name="connsiteY4" fmla="*/ 0 h 852952"/>
              <a:gd name="connsiteX0" fmla="*/ 1128264 w 3101993"/>
              <a:gd name="connsiteY0" fmla="*/ 808451 h 852952"/>
              <a:gd name="connsiteX1" fmla="*/ 0 w 3101993"/>
              <a:gd name="connsiteY1" fmla="*/ 806629 h 852952"/>
              <a:gd name="connsiteX0" fmla="*/ 2445398 w 3101993"/>
              <a:gd name="connsiteY0" fmla="*/ 0 h 806629"/>
              <a:gd name="connsiteX1" fmla="*/ 3101993 w 3101993"/>
              <a:gd name="connsiteY1" fmla="*/ 0 h 806629"/>
              <a:gd name="connsiteX2" fmla="*/ 3101993 w 3101993"/>
              <a:gd name="connsiteY2" fmla="*/ 504531 h 806629"/>
              <a:gd name="connsiteX3" fmla="*/ 2445398 w 3101993"/>
              <a:gd name="connsiteY3" fmla="*/ 504531 h 806629"/>
              <a:gd name="connsiteX4" fmla="*/ 2445398 w 3101993"/>
              <a:gd name="connsiteY4" fmla="*/ 0 h 806629"/>
              <a:gd name="connsiteX0" fmla="*/ 1056811 w 3101993"/>
              <a:gd name="connsiteY0" fmla="*/ 445065 h 806629"/>
              <a:gd name="connsiteX1" fmla="*/ 0 w 3101993"/>
              <a:gd name="connsiteY1" fmla="*/ 806629 h 806629"/>
              <a:gd name="connsiteX0" fmla="*/ 2816945 w 3473540"/>
              <a:gd name="connsiteY0" fmla="*/ 0 h 746066"/>
              <a:gd name="connsiteX1" fmla="*/ 3473540 w 3473540"/>
              <a:gd name="connsiteY1" fmla="*/ 0 h 746066"/>
              <a:gd name="connsiteX2" fmla="*/ 3473540 w 3473540"/>
              <a:gd name="connsiteY2" fmla="*/ 504531 h 746066"/>
              <a:gd name="connsiteX3" fmla="*/ 2816945 w 3473540"/>
              <a:gd name="connsiteY3" fmla="*/ 504531 h 746066"/>
              <a:gd name="connsiteX4" fmla="*/ 2816945 w 3473540"/>
              <a:gd name="connsiteY4" fmla="*/ 0 h 746066"/>
              <a:gd name="connsiteX0" fmla="*/ 1428358 w 3473540"/>
              <a:gd name="connsiteY0" fmla="*/ 445065 h 746066"/>
              <a:gd name="connsiteX1" fmla="*/ 0 w 3473540"/>
              <a:gd name="connsiteY1" fmla="*/ 746066 h 746066"/>
              <a:gd name="connsiteX0" fmla="*/ 2816945 w 3473540"/>
              <a:gd name="connsiteY0" fmla="*/ 0 h 746066"/>
              <a:gd name="connsiteX1" fmla="*/ 3473540 w 3473540"/>
              <a:gd name="connsiteY1" fmla="*/ 0 h 746066"/>
              <a:gd name="connsiteX2" fmla="*/ 3473540 w 3473540"/>
              <a:gd name="connsiteY2" fmla="*/ 504531 h 746066"/>
              <a:gd name="connsiteX3" fmla="*/ 2816945 w 3473540"/>
              <a:gd name="connsiteY3" fmla="*/ 504531 h 746066"/>
              <a:gd name="connsiteX4" fmla="*/ 2816945 w 3473540"/>
              <a:gd name="connsiteY4" fmla="*/ 0 h 746066"/>
              <a:gd name="connsiteX0" fmla="*/ 1214004 w 3473540"/>
              <a:gd name="connsiteY0" fmla="*/ 445065 h 746066"/>
              <a:gd name="connsiteX1" fmla="*/ 0 w 3473540"/>
              <a:gd name="connsiteY1" fmla="*/ 746066 h 746066"/>
              <a:gd name="connsiteX0" fmla="*/ 3061998 w 3718593"/>
              <a:gd name="connsiteY0" fmla="*/ 0 h 682533"/>
              <a:gd name="connsiteX1" fmla="*/ 3718593 w 3718593"/>
              <a:gd name="connsiteY1" fmla="*/ 0 h 682533"/>
              <a:gd name="connsiteX2" fmla="*/ 3718593 w 3718593"/>
              <a:gd name="connsiteY2" fmla="*/ 504531 h 682533"/>
              <a:gd name="connsiteX3" fmla="*/ 3061998 w 3718593"/>
              <a:gd name="connsiteY3" fmla="*/ 504531 h 682533"/>
              <a:gd name="connsiteX4" fmla="*/ 3061998 w 3718593"/>
              <a:gd name="connsiteY4" fmla="*/ 0 h 682533"/>
              <a:gd name="connsiteX0" fmla="*/ 1459057 w 3718593"/>
              <a:gd name="connsiteY0" fmla="*/ 445065 h 682533"/>
              <a:gd name="connsiteX1" fmla="*/ 0 w 3718593"/>
              <a:gd name="connsiteY1" fmla="*/ 682533 h 682533"/>
              <a:gd name="connsiteX0" fmla="*/ 3061998 w 3718593"/>
              <a:gd name="connsiteY0" fmla="*/ 0 h 682533"/>
              <a:gd name="connsiteX1" fmla="*/ 3718593 w 3718593"/>
              <a:gd name="connsiteY1" fmla="*/ 0 h 682533"/>
              <a:gd name="connsiteX2" fmla="*/ 3718593 w 3718593"/>
              <a:gd name="connsiteY2" fmla="*/ 504531 h 682533"/>
              <a:gd name="connsiteX3" fmla="*/ 3061998 w 3718593"/>
              <a:gd name="connsiteY3" fmla="*/ 504531 h 682533"/>
              <a:gd name="connsiteX4" fmla="*/ 3061998 w 3718593"/>
              <a:gd name="connsiteY4" fmla="*/ 0 h 682533"/>
              <a:gd name="connsiteX0" fmla="*/ 1459057 w 3718593"/>
              <a:gd name="connsiteY0" fmla="*/ 445065 h 682533"/>
              <a:gd name="connsiteX1" fmla="*/ 0 w 3718593"/>
              <a:gd name="connsiteY1" fmla="*/ 682533 h 682533"/>
              <a:gd name="connsiteX0" fmla="*/ 3061998 w 3718593"/>
              <a:gd name="connsiteY0" fmla="*/ 0 h 682533"/>
              <a:gd name="connsiteX1" fmla="*/ 3718593 w 3718593"/>
              <a:gd name="connsiteY1" fmla="*/ 0 h 682533"/>
              <a:gd name="connsiteX2" fmla="*/ 3718593 w 3718593"/>
              <a:gd name="connsiteY2" fmla="*/ 504531 h 682533"/>
              <a:gd name="connsiteX3" fmla="*/ 3061998 w 3718593"/>
              <a:gd name="connsiteY3" fmla="*/ 504531 h 682533"/>
              <a:gd name="connsiteX4" fmla="*/ 3061998 w 3718593"/>
              <a:gd name="connsiteY4" fmla="*/ 0 h 682533"/>
              <a:gd name="connsiteX0" fmla="*/ 1272351 w 3718593"/>
              <a:gd name="connsiteY0" fmla="*/ 429181 h 682533"/>
              <a:gd name="connsiteX1" fmla="*/ 0 w 3718593"/>
              <a:gd name="connsiteY1" fmla="*/ 682533 h 68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18593" h="682533" stroke="0" extrusionOk="0">
                <a:moveTo>
                  <a:pt x="3061998" y="0"/>
                </a:moveTo>
                <a:lnTo>
                  <a:pt x="3718593" y="0"/>
                </a:lnTo>
                <a:lnTo>
                  <a:pt x="3718593" y="504531"/>
                </a:lnTo>
                <a:lnTo>
                  <a:pt x="3061998" y="504531"/>
                </a:lnTo>
                <a:lnTo>
                  <a:pt x="3061998" y="0"/>
                </a:lnTo>
                <a:close/>
              </a:path>
              <a:path w="3718593" h="682533" fill="none" extrusionOk="0">
                <a:moveTo>
                  <a:pt x="1272351" y="429181"/>
                </a:moveTo>
                <a:cubicBezTo>
                  <a:pt x="840584" y="620062"/>
                  <a:pt x="616999" y="545602"/>
                  <a:pt x="0" y="682533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Entebbe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20A53C-BF74-45C3-A537-AA1C57805E6C}"/>
              </a:ext>
            </a:extLst>
          </p:cNvPr>
          <p:cNvGrpSpPr/>
          <p:nvPr/>
        </p:nvGrpSpPr>
        <p:grpSpPr>
          <a:xfrm>
            <a:off x="2213755" y="3824892"/>
            <a:ext cx="2048535" cy="504531"/>
            <a:chOff x="3961728" y="2340612"/>
            <a:chExt cx="1152498" cy="504531"/>
          </a:xfrm>
        </p:grpSpPr>
        <p:sp>
          <p:nvSpPr>
            <p:cNvPr id="33" name="Callout: Double Bent Line with No Border 6">
              <a:extLst>
                <a:ext uri="{FF2B5EF4-FFF2-40B4-BE49-F238E27FC236}">
                  <a16:creationId xmlns:a16="http://schemas.microsoft.com/office/drawing/2014/main" id="{96DB25CE-9146-45D4-9039-F89736830DD8}"/>
                </a:ext>
              </a:extLst>
            </p:cNvPr>
            <p:cNvSpPr/>
            <p:nvPr/>
          </p:nvSpPr>
          <p:spPr>
            <a:xfrm>
              <a:off x="3961728" y="2340612"/>
              <a:ext cx="1130441" cy="504531"/>
            </a:xfrm>
            <a:custGeom>
              <a:avLst/>
              <a:gdLst>
                <a:gd name="connsiteX0" fmla="*/ 0 w 656595"/>
                <a:gd name="connsiteY0" fmla="*/ 0 h 504531"/>
                <a:gd name="connsiteX1" fmla="*/ 656595 w 656595"/>
                <a:gd name="connsiteY1" fmla="*/ 0 h 504531"/>
                <a:gd name="connsiteX2" fmla="*/ 656595 w 656595"/>
                <a:gd name="connsiteY2" fmla="*/ 504531 h 504531"/>
                <a:gd name="connsiteX3" fmla="*/ 0 w 656595"/>
                <a:gd name="connsiteY3" fmla="*/ 504531 h 504531"/>
                <a:gd name="connsiteX4" fmla="*/ 0 w 656595"/>
                <a:gd name="connsiteY4" fmla="*/ 0 h 504531"/>
                <a:gd name="connsiteX0" fmla="*/ 650226 w 656595"/>
                <a:gd name="connsiteY0" fmla="*/ 279899 h 504531"/>
                <a:gd name="connsiteX1" fmla="*/ 916633 w 656595"/>
                <a:gd name="connsiteY1" fmla="*/ 393660 h 504531"/>
                <a:gd name="connsiteX2" fmla="*/ 940809 w 656595"/>
                <a:gd name="connsiteY2" fmla="*/ 403968 h 504531"/>
                <a:gd name="connsiteX3" fmla="*/ 1143388 w 656595"/>
                <a:gd name="connsiteY3" fmla="*/ 437666 h 504531"/>
                <a:gd name="connsiteX0" fmla="*/ 0 w 1143388"/>
                <a:gd name="connsiteY0" fmla="*/ 0 h 504531"/>
                <a:gd name="connsiteX1" fmla="*/ 656595 w 1143388"/>
                <a:gd name="connsiteY1" fmla="*/ 0 h 504531"/>
                <a:gd name="connsiteX2" fmla="*/ 656595 w 1143388"/>
                <a:gd name="connsiteY2" fmla="*/ 504531 h 504531"/>
                <a:gd name="connsiteX3" fmla="*/ 0 w 1143388"/>
                <a:gd name="connsiteY3" fmla="*/ 504531 h 504531"/>
                <a:gd name="connsiteX4" fmla="*/ 0 w 1143388"/>
                <a:gd name="connsiteY4" fmla="*/ 0 h 504531"/>
                <a:gd name="connsiteX0" fmla="*/ 650226 w 1143388"/>
                <a:gd name="connsiteY0" fmla="*/ 279899 h 504531"/>
                <a:gd name="connsiteX1" fmla="*/ 940809 w 1143388"/>
                <a:gd name="connsiteY1" fmla="*/ 403968 h 504531"/>
                <a:gd name="connsiteX2" fmla="*/ 1143388 w 1143388"/>
                <a:gd name="connsiteY2" fmla="*/ 437666 h 504531"/>
                <a:gd name="connsiteX0" fmla="*/ 0 w 1143388"/>
                <a:gd name="connsiteY0" fmla="*/ 0 h 504531"/>
                <a:gd name="connsiteX1" fmla="*/ 656595 w 1143388"/>
                <a:gd name="connsiteY1" fmla="*/ 0 h 504531"/>
                <a:gd name="connsiteX2" fmla="*/ 656595 w 1143388"/>
                <a:gd name="connsiteY2" fmla="*/ 504531 h 504531"/>
                <a:gd name="connsiteX3" fmla="*/ 0 w 1143388"/>
                <a:gd name="connsiteY3" fmla="*/ 504531 h 504531"/>
                <a:gd name="connsiteX4" fmla="*/ 0 w 1143388"/>
                <a:gd name="connsiteY4" fmla="*/ 0 h 504531"/>
                <a:gd name="connsiteX0" fmla="*/ 650226 w 1143388"/>
                <a:gd name="connsiteY0" fmla="*/ 279899 h 504531"/>
                <a:gd name="connsiteX1" fmla="*/ 1143388 w 1143388"/>
                <a:gd name="connsiteY1" fmla="*/ 437666 h 504531"/>
                <a:gd name="connsiteX0" fmla="*/ 0 w 1143388"/>
                <a:gd name="connsiteY0" fmla="*/ 0 h 504531"/>
                <a:gd name="connsiteX1" fmla="*/ 656595 w 1143388"/>
                <a:gd name="connsiteY1" fmla="*/ 0 h 504531"/>
                <a:gd name="connsiteX2" fmla="*/ 656595 w 1143388"/>
                <a:gd name="connsiteY2" fmla="*/ 504531 h 504531"/>
                <a:gd name="connsiteX3" fmla="*/ 0 w 1143388"/>
                <a:gd name="connsiteY3" fmla="*/ 504531 h 504531"/>
                <a:gd name="connsiteX4" fmla="*/ 0 w 1143388"/>
                <a:gd name="connsiteY4" fmla="*/ 0 h 504531"/>
                <a:gd name="connsiteX0" fmla="*/ 897843 w 1143388"/>
                <a:gd name="connsiteY0" fmla="*/ 355964 h 504531"/>
                <a:gd name="connsiteX1" fmla="*/ 1143388 w 1143388"/>
                <a:gd name="connsiteY1" fmla="*/ 437666 h 504531"/>
                <a:gd name="connsiteX0" fmla="*/ 0 w 1143388"/>
                <a:gd name="connsiteY0" fmla="*/ 0 h 504531"/>
                <a:gd name="connsiteX1" fmla="*/ 656595 w 1143388"/>
                <a:gd name="connsiteY1" fmla="*/ 0 h 504531"/>
                <a:gd name="connsiteX2" fmla="*/ 656595 w 1143388"/>
                <a:gd name="connsiteY2" fmla="*/ 504531 h 504531"/>
                <a:gd name="connsiteX3" fmla="*/ 0 w 1143388"/>
                <a:gd name="connsiteY3" fmla="*/ 504531 h 504531"/>
                <a:gd name="connsiteX4" fmla="*/ 0 w 1143388"/>
                <a:gd name="connsiteY4" fmla="*/ 0 h 504531"/>
                <a:gd name="connsiteX0" fmla="*/ 803975 w 1143388"/>
                <a:gd name="connsiteY0" fmla="*/ 323595 h 504531"/>
                <a:gd name="connsiteX1" fmla="*/ 1143388 w 1143388"/>
                <a:gd name="connsiteY1" fmla="*/ 437666 h 504531"/>
                <a:gd name="connsiteX0" fmla="*/ 0 w 1130441"/>
                <a:gd name="connsiteY0" fmla="*/ 0 h 504531"/>
                <a:gd name="connsiteX1" fmla="*/ 656595 w 1130441"/>
                <a:gd name="connsiteY1" fmla="*/ 0 h 504531"/>
                <a:gd name="connsiteX2" fmla="*/ 656595 w 1130441"/>
                <a:gd name="connsiteY2" fmla="*/ 504531 h 504531"/>
                <a:gd name="connsiteX3" fmla="*/ 0 w 1130441"/>
                <a:gd name="connsiteY3" fmla="*/ 504531 h 504531"/>
                <a:gd name="connsiteX4" fmla="*/ 0 w 1130441"/>
                <a:gd name="connsiteY4" fmla="*/ 0 h 504531"/>
                <a:gd name="connsiteX0" fmla="*/ 803975 w 1130441"/>
                <a:gd name="connsiteY0" fmla="*/ 323595 h 504531"/>
                <a:gd name="connsiteX1" fmla="*/ 1130441 w 1130441"/>
                <a:gd name="connsiteY1" fmla="*/ 448995 h 50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0441" h="504531" stroke="0" extrusionOk="0">
                  <a:moveTo>
                    <a:pt x="0" y="0"/>
                  </a:moveTo>
                  <a:lnTo>
                    <a:pt x="656595" y="0"/>
                  </a:lnTo>
                  <a:lnTo>
                    <a:pt x="656595" y="504531"/>
                  </a:lnTo>
                  <a:lnTo>
                    <a:pt x="0" y="504531"/>
                  </a:lnTo>
                  <a:lnTo>
                    <a:pt x="0" y="0"/>
                  </a:lnTo>
                  <a:close/>
                </a:path>
                <a:path w="1130441" h="504531" fill="none" extrusionOk="0">
                  <a:moveTo>
                    <a:pt x="803975" y="323595"/>
                  </a:moveTo>
                  <a:lnTo>
                    <a:pt x="1130441" y="448995"/>
                  </a:lnTo>
                </a:path>
              </a:pathLst>
            </a:cu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Arua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FD73FA4-1039-4F31-BCD5-11E414E8D6B8}"/>
                </a:ext>
              </a:extLst>
            </p:cNvPr>
            <p:cNvSpPr/>
            <p:nvPr/>
          </p:nvSpPr>
          <p:spPr>
            <a:xfrm>
              <a:off x="5068507" y="2768025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3DD759A-6AB7-40F9-A25D-79247E68C992}"/>
              </a:ext>
            </a:extLst>
          </p:cNvPr>
          <p:cNvSpPr/>
          <p:nvPr/>
        </p:nvSpPr>
        <p:spPr>
          <a:xfrm>
            <a:off x="828854" y="5327147"/>
            <a:ext cx="105155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Policy Challenge: How to ensure the new status will boost economic development and job creation?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5799266-E9C3-4AA2-9541-4CF4F3DD1B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54715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83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80F6F-F027-4EE2-AADB-B8F1CA708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1CA34E"/>
                </a:solidFill>
              </a:rPr>
              <a:t>Uganda’s job creation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C4524-9A44-477B-B43A-D6E5CB16A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Rapid population growth and a growing youth work force have created a policy imperative to create jobs on a large scale. </a:t>
            </a:r>
          </a:p>
          <a:p>
            <a:endParaRPr lang="en-GB" dirty="0"/>
          </a:p>
          <a:p>
            <a:r>
              <a:rPr lang="en-GB" dirty="0"/>
              <a:t>Capital cities alone are unable to sustain the large population in search of economic opportunities:</a:t>
            </a:r>
          </a:p>
          <a:p>
            <a:endParaRPr lang="en-GB" dirty="0"/>
          </a:p>
          <a:p>
            <a:pPr lvl="1"/>
            <a:r>
              <a:rPr lang="en-GB" dirty="0"/>
              <a:t>250,000 youth join the labour force in Uganda every year. </a:t>
            </a:r>
          </a:p>
          <a:p>
            <a:pPr lvl="1"/>
            <a:r>
              <a:rPr lang="en-GB" dirty="0"/>
              <a:t>42,000 new wage jobs created in Greater Kampala Metropolitan Area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AB96CE-4CDC-407B-B164-DF0C4E2F38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60257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98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32F68-6E43-4769-A53B-83B744574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1CA34E"/>
                </a:solidFill>
              </a:rPr>
              <a:t>Secondary cities are important drivers of job creation and economic development</a:t>
            </a:r>
            <a:endParaRPr lang="en-GB" b="1" dirty="0">
              <a:solidFill>
                <a:srgbClr val="1CA34E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C3D87-E6F7-4675-9B49-8FAD9C7C7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Smaller urban settlements act as service and market centres for rural hinterland, therefore more accessible for rural migrants</a:t>
            </a:r>
          </a:p>
          <a:p>
            <a:endParaRPr lang="en-GB" dirty="0"/>
          </a:p>
          <a:p>
            <a:pPr lvl="1"/>
            <a:r>
              <a:rPr lang="en-GB" dirty="0"/>
              <a:t>Potential to expand access to non-farm employment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Have larger aggregate impact on poverty reduction than capital cities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Specific locational advantages compared to large cities: lower land and labour costs, proximity to natural endowments, tourist sites and borders. 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1318D-2770-45F8-9925-991CC880F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60257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65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80C49-E40C-5F42-98AC-01965CA44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6432"/>
            <a:ext cx="5279033" cy="125761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1CA34E"/>
                </a:solidFill>
              </a:rPr>
              <a:t>We developed a typology of districts to examine sub-national demographic and economic trends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8C771F0-3600-D643-85A3-AEAA4E550B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79033" y="45440"/>
            <a:ext cx="6912967" cy="686358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E56E3FD-FEF9-4B78-A6DD-133B3A62BB78}"/>
              </a:ext>
            </a:extLst>
          </p:cNvPr>
          <p:cNvGrpSpPr/>
          <p:nvPr/>
        </p:nvGrpSpPr>
        <p:grpSpPr>
          <a:xfrm>
            <a:off x="1386647" y="1879503"/>
            <a:ext cx="2796733" cy="1731205"/>
            <a:chOff x="1386647" y="1879503"/>
            <a:chExt cx="2796733" cy="1731205"/>
          </a:xfrm>
        </p:grpSpPr>
        <p:pic>
          <p:nvPicPr>
            <p:cNvPr id="7" name="Content Placeholder 3">
              <a:extLst>
                <a:ext uri="{FF2B5EF4-FFF2-40B4-BE49-F238E27FC236}">
                  <a16:creationId xmlns:a16="http://schemas.microsoft.com/office/drawing/2014/main" id="{4501E30E-7BE1-4396-92D7-0612683E97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2519" t="74268" r="43128" b="21538"/>
            <a:stretch/>
          </p:blipFill>
          <p:spPr>
            <a:xfrm flipH="1" flipV="1">
              <a:off x="1413463" y="1904530"/>
              <a:ext cx="288099" cy="275574"/>
            </a:xfrm>
            <a:prstGeom prst="rect">
              <a:avLst/>
            </a:prstGeom>
          </p:spPr>
        </p:pic>
        <p:pic>
          <p:nvPicPr>
            <p:cNvPr id="8" name="Content Placeholder 3">
              <a:extLst>
                <a:ext uri="{FF2B5EF4-FFF2-40B4-BE49-F238E27FC236}">
                  <a16:creationId xmlns:a16="http://schemas.microsoft.com/office/drawing/2014/main" id="{3B810A1E-E50F-4C37-9273-F17C23114F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6866" t="84453" r="79537" b="12116"/>
            <a:stretch/>
          </p:blipFill>
          <p:spPr>
            <a:xfrm flipH="1" flipV="1">
              <a:off x="1416680" y="2271093"/>
              <a:ext cx="290881" cy="275573"/>
            </a:xfrm>
            <a:prstGeom prst="rect">
              <a:avLst/>
            </a:prstGeom>
          </p:spPr>
        </p:pic>
        <p:pic>
          <p:nvPicPr>
            <p:cNvPr id="9" name="Content Placeholder 3">
              <a:extLst>
                <a:ext uri="{FF2B5EF4-FFF2-40B4-BE49-F238E27FC236}">
                  <a16:creationId xmlns:a16="http://schemas.microsoft.com/office/drawing/2014/main" id="{66DDC835-1DBB-4A0E-AD8B-91D0EA23AB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448" t="43964" r="60577" b="52605"/>
            <a:stretch/>
          </p:blipFill>
          <p:spPr>
            <a:xfrm flipH="1" flipV="1">
              <a:off x="1410682" y="2633645"/>
              <a:ext cx="302875" cy="259605"/>
            </a:xfrm>
            <a:prstGeom prst="rect">
              <a:avLst/>
            </a:prstGeom>
          </p:spPr>
        </p:pic>
        <p:pic>
          <p:nvPicPr>
            <p:cNvPr id="10" name="Content Placeholder 3">
              <a:extLst>
                <a:ext uri="{FF2B5EF4-FFF2-40B4-BE49-F238E27FC236}">
                  <a16:creationId xmlns:a16="http://schemas.microsoft.com/office/drawing/2014/main" id="{25BB76AF-7EA6-4B7D-AF84-DC0B6F6486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871" t="52933" r="68458" b="43879"/>
            <a:stretch/>
          </p:blipFill>
          <p:spPr>
            <a:xfrm flipH="1" flipV="1">
              <a:off x="1410682" y="2980229"/>
              <a:ext cx="302875" cy="261147"/>
            </a:xfrm>
            <a:prstGeom prst="rect">
              <a:avLst/>
            </a:prstGeom>
          </p:spPr>
        </p:pic>
        <p:pic>
          <p:nvPicPr>
            <p:cNvPr id="11" name="Content Placeholder 3">
              <a:extLst>
                <a:ext uri="{FF2B5EF4-FFF2-40B4-BE49-F238E27FC236}">
                  <a16:creationId xmlns:a16="http://schemas.microsoft.com/office/drawing/2014/main" id="{8DE74056-D928-4BE8-A0EA-9207A25E38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4880" t="35579" r="41035" b="61154"/>
            <a:stretch/>
          </p:blipFill>
          <p:spPr>
            <a:xfrm flipH="1" flipV="1">
              <a:off x="1386647" y="3303101"/>
              <a:ext cx="326910" cy="259605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1E73E24-2AA1-450F-9C87-E89460B3C854}"/>
                </a:ext>
              </a:extLst>
            </p:cNvPr>
            <p:cNvSpPr txBox="1"/>
            <p:nvPr/>
          </p:nvSpPr>
          <p:spPr>
            <a:xfrm>
              <a:off x="1752581" y="1879503"/>
              <a:ext cx="2430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Primary Urban Areas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C141739-24DA-4C8A-BC80-C1D7B72B27A0}"/>
                </a:ext>
              </a:extLst>
            </p:cNvPr>
            <p:cNvSpPr txBox="1"/>
            <p:nvPr/>
          </p:nvSpPr>
          <p:spPr>
            <a:xfrm>
              <a:off x="1752580" y="2233721"/>
              <a:ext cx="2430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Secondary City District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872EF8D-1D5F-4D91-A75F-F917EB06E48F}"/>
                </a:ext>
              </a:extLst>
            </p:cNvPr>
            <p:cNvSpPr txBox="1"/>
            <p:nvPr/>
          </p:nvSpPr>
          <p:spPr>
            <a:xfrm>
              <a:off x="1752581" y="2546666"/>
              <a:ext cx="2430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Tertiary City District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484661E-2015-4142-9E0F-0DC8FD89C2C7}"/>
                </a:ext>
              </a:extLst>
            </p:cNvPr>
            <p:cNvSpPr txBox="1"/>
            <p:nvPr/>
          </p:nvSpPr>
          <p:spPr>
            <a:xfrm>
              <a:off x="1752581" y="2915998"/>
              <a:ext cx="2430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Small Town District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A426080-F474-4968-8EF0-282CE85ECDC8}"/>
                </a:ext>
              </a:extLst>
            </p:cNvPr>
            <p:cNvSpPr txBox="1"/>
            <p:nvPr/>
          </p:nvSpPr>
          <p:spPr>
            <a:xfrm>
              <a:off x="1752581" y="3241376"/>
              <a:ext cx="2430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Rural District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0F6BE0E2-3A0E-4F45-96FF-5345113AC861}"/>
              </a:ext>
            </a:extLst>
          </p:cNvPr>
          <p:cNvSpPr/>
          <p:nvPr/>
        </p:nvSpPr>
        <p:spPr>
          <a:xfrm>
            <a:off x="-1" y="3962980"/>
            <a:ext cx="52790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Districts were categorized based on the size of the largest city in the district in 2014:</a:t>
            </a:r>
          </a:p>
          <a:p>
            <a:endParaRPr lang="en-US" dirty="0"/>
          </a:p>
          <a:p>
            <a:r>
              <a:rPr lang="en-US" b="1" dirty="0"/>
              <a:t>Primary Urban Area</a:t>
            </a:r>
            <a:r>
              <a:rPr lang="en-US" dirty="0"/>
              <a:t>: Kampala and satellite municipalities</a:t>
            </a:r>
          </a:p>
          <a:p>
            <a:r>
              <a:rPr lang="en-US" b="1" dirty="0"/>
              <a:t>Secondary City District</a:t>
            </a:r>
            <a:r>
              <a:rPr lang="en-US" dirty="0"/>
              <a:t>: Settlement of 150,000-200,000</a:t>
            </a:r>
          </a:p>
          <a:p>
            <a:r>
              <a:rPr lang="en-US" b="1" dirty="0"/>
              <a:t>Tertiary City District</a:t>
            </a:r>
            <a:r>
              <a:rPr lang="en-US" dirty="0"/>
              <a:t>: Settlement of 50,000-150,000</a:t>
            </a:r>
          </a:p>
          <a:p>
            <a:r>
              <a:rPr lang="en-US" b="1" dirty="0"/>
              <a:t>Small Town District</a:t>
            </a:r>
            <a:r>
              <a:rPr lang="en-US" dirty="0"/>
              <a:t>: Settlement of 20,000-50,000</a:t>
            </a:r>
          </a:p>
          <a:p>
            <a:r>
              <a:rPr lang="en-US" b="1" dirty="0"/>
              <a:t>Rural</a:t>
            </a:r>
            <a:r>
              <a:rPr lang="en-US" dirty="0"/>
              <a:t>: No settlement of at least 20,000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5880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098BD-CD8A-4139-BEAF-55B31DA7E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1CA34E"/>
                </a:solidFill>
              </a:rPr>
              <a:t>Study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3DFF0-17A9-47EB-9B45-627CAA079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What </a:t>
            </a:r>
            <a:r>
              <a:rPr lang="en-GB" dirty="0"/>
              <a:t>is happening in labour markets across Uganda’s urban settlements?</a:t>
            </a:r>
          </a:p>
          <a:p>
            <a:pPr lvl="0"/>
            <a:endParaRPr lang="en-GB" dirty="0"/>
          </a:p>
          <a:p>
            <a:pPr lvl="0"/>
            <a:r>
              <a:rPr lang="en-US" dirty="0"/>
              <a:t>How effective is the current policy framework in promoting job creation in smaller urban settlements?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What can be done to boost job creation in secondary cities? 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0DDD98-A282-4048-AEC5-991D2A0DD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54715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568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9DD6D-3082-4510-A0B1-3F850C662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0443"/>
          </a:xfrm>
        </p:spPr>
        <p:txBody>
          <a:bodyPr>
            <a:normAutofit fontScale="90000"/>
          </a:bodyPr>
          <a:lstStyle/>
          <a:p>
            <a:r>
              <a:rPr lang="en-GB" sz="4000" b="1" dirty="0">
                <a:solidFill>
                  <a:srgbClr val="1CA34E"/>
                </a:solidFill>
              </a:rPr>
              <a:t>Dominance of Kampala in economic opportunities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E9AAEFD-521A-4F3B-9A03-59D0A34E59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4878973"/>
              </p:ext>
            </p:extLst>
          </p:nvPr>
        </p:nvGraphicFramePr>
        <p:xfrm>
          <a:off x="838200" y="1104105"/>
          <a:ext cx="10687051" cy="4649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3934">
                  <a:extLst>
                    <a:ext uri="{9D8B030D-6E8A-4147-A177-3AD203B41FA5}">
                      <a16:colId xmlns:a16="http://schemas.microsoft.com/office/drawing/2014/main" val="1642293185"/>
                    </a:ext>
                  </a:extLst>
                </a:gridCol>
                <a:gridCol w="1685702">
                  <a:extLst>
                    <a:ext uri="{9D8B030D-6E8A-4147-A177-3AD203B41FA5}">
                      <a16:colId xmlns:a16="http://schemas.microsoft.com/office/drawing/2014/main" val="2233820829"/>
                    </a:ext>
                  </a:extLst>
                </a:gridCol>
                <a:gridCol w="2819448">
                  <a:extLst>
                    <a:ext uri="{9D8B030D-6E8A-4147-A177-3AD203B41FA5}">
                      <a16:colId xmlns:a16="http://schemas.microsoft.com/office/drawing/2014/main" val="3379211173"/>
                    </a:ext>
                  </a:extLst>
                </a:gridCol>
                <a:gridCol w="3087967">
                  <a:extLst>
                    <a:ext uri="{9D8B030D-6E8A-4147-A177-3AD203B41FA5}">
                      <a16:colId xmlns:a16="http://schemas.microsoft.com/office/drawing/2014/main" val="4098433728"/>
                    </a:ext>
                  </a:extLst>
                </a:gridCol>
              </a:tblGrid>
              <a:tr h="774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Type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GDP Share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Population Share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GDP Per Capita (USD)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1421769"/>
                  </a:ext>
                </a:extLst>
              </a:tr>
              <a:tr h="774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Primary City Districts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50.0%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12.0%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2,440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1752346"/>
                  </a:ext>
                </a:extLst>
              </a:tr>
              <a:tr h="774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Secondary City Districts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4.8%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4.0%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719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7135608"/>
                  </a:ext>
                </a:extLst>
              </a:tr>
              <a:tr h="774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Tertiary City Districts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23.9%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26.3%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546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5776986"/>
                  </a:ext>
                </a:extLst>
              </a:tr>
              <a:tr h="774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Small Town District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12.0%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25.2%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286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2326863"/>
                  </a:ext>
                </a:extLst>
              </a:tr>
              <a:tr h="774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Rural Districts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10.7%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32.5%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199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0413574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A46CABCE-DF14-407F-BFA6-ACB5FB8558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53895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21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25D70-75E7-43A7-9422-97A6FC8AD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1CA34E"/>
                </a:solidFill>
              </a:rPr>
              <a:t>Structural transformation is slow, and non-farm employment opportunities remain limited in smaller urban settlements</a:t>
            </a:r>
            <a:endParaRPr lang="en-GB" b="1" dirty="0">
              <a:solidFill>
                <a:srgbClr val="1CA34E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491BF51-892D-4465-B165-C5B77DAEB6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364278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AE35B4DC-921E-461C-BB1D-16EB04AAD1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875" y="5754715"/>
            <a:ext cx="2944125" cy="11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568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7F07790ADBA24EB2B9182FDF8F1677" ma:contentTypeVersion="9" ma:contentTypeDescription="Create a new document." ma:contentTypeScope="" ma:versionID="7e5967b1130cd0d74cd43d8795dadc90">
  <xsd:schema xmlns:xsd="http://www.w3.org/2001/XMLSchema" xmlns:xs="http://www.w3.org/2001/XMLSchema" xmlns:p="http://schemas.microsoft.com/office/2006/metadata/properties" xmlns:ns3="24918352-6e4b-4133-95f0-0f7009d22945" xmlns:ns4="0e67398d-8ec1-446e-9459-80f91161ed16" targetNamespace="http://schemas.microsoft.com/office/2006/metadata/properties" ma:root="true" ma:fieldsID="e6a7847ad65d14856a83a4d55ea16bd4" ns3:_="" ns4:_="">
    <xsd:import namespace="24918352-6e4b-4133-95f0-0f7009d22945"/>
    <xsd:import namespace="0e67398d-8ec1-446e-9459-80f91161ed1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918352-6e4b-4133-95f0-0f7009d2294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7398d-8ec1-446e-9459-80f91161ed1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1A8EF3-0B53-44A6-AE92-A08B7790C2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3F17F9-1D55-425C-9F73-8EE59777673B}">
  <ds:schemaRefs>
    <ds:schemaRef ds:uri="http://schemas.microsoft.com/office/2006/documentManagement/types"/>
    <ds:schemaRef ds:uri="0e67398d-8ec1-446e-9459-80f91161ed16"/>
    <ds:schemaRef ds:uri="24918352-6e4b-4133-95f0-0f7009d22945"/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92EA1C7-7D65-4D9D-95CA-344F06184D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4918352-6e4b-4133-95f0-0f7009d22945"/>
    <ds:schemaRef ds:uri="0e67398d-8ec1-446e-9459-80f91161ed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885</Words>
  <Application>Microsoft Office PowerPoint</Application>
  <PresentationFormat>Widescreen</PresentationFormat>
  <Paragraphs>119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Transforming Secondary Cities for Job Creation: A Study of Uganda </vt:lpstr>
      <vt:lpstr>Kampala is the only settlement with city status and dominates Uganda’s urban system</vt:lpstr>
      <vt:lpstr>New cities to be declared in Uganda </vt:lpstr>
      <vt:lpstr>Uganda’s job creation challenge</vt:lpstr>
      <vt:lpstr>Secondary cities are important drivers of job creation and economic development</vt:lpstr>
      <vt:lpstr>We developed a typology of districts to examine sub-national demographic and economic trends</vt:lpstr>
      <vt:lpstr>Study Questions</vt:lpstr>
      <vt:lpstr>Dominance of Kampala in economic opportunities</vt:lpstr>
      <vt:lpstr>Structural transformation is slow, and non-farm employment opportunities remain limited in smaller urban settlements</vt:lpstr>
      <vt:lpstr>Most workers (at least 75 percent) across small urban settlement and rural areas remain in more vulnerable forms of employment, such as self-employment or unpaid labor.  </vt:lpstr>
      <vt:lpstr>Job Creation Initiatives in Secondary Cities are controlled by central government and are often not adapted to the local context</vt:lpstr>
      <vt:lpstr>Job Creation Initiatives in Secondary Cities are controlled by central government and are often not adapted to the local context</vt:lpstr>
      <vt:lpstr>Short-term Policy Options to support job creation in secondary cities</vt:lpstr>
      <vt:lpstr>Long-term Policy Options to support job creation in secondary cities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Transforming Secondary Cities for Job Creation: A Study of Uganda*</dc:title>
  <dc:creator>Miljan Sladoje</dc:creator>
  <cp:lastModifiedBy>Caroline Namukwaya</cp:lastModifiedBy>
  <cp:revision>4</cp:revision>
  <dcterms:created xsi:type="dcterms:W3CDTF">2019-08-20T06:26:05Z</dcterms:created>
  <dcterms:modified xsi:type="dcterms:W3CDTF">2019-08-21T15:46:38Z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0x010100767F07790ADBA24EB2B9182FDF8F1677</vt:lpwstr>
  </property>
</Properties>
</file>