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64" r:id="rId4"/>
    <p:sldId id="269" r:id="rId5"/>
    <p:sldId id="271" r:id="rId6"/>
    <p:sldId id="270" r:id="rId7"/>
    <p:sldId id="274" r:id="rId8"/>
    <p:sldId id="275" r:id="rId9"/>
    <p:sldId id="27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2F79"/>
    <a:srgbClr val="CFD5EA"/>
    <a:srgbClr val="E0C6E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361" autoAdjust="0"/>
    <p:restoredTop sz="79048"/>
  </p:normalViewPr>
  <p:slideViewPr>
    <p:cSldViewPr snapToGrid="0" snapToObjects="1">
      <p:cViewPr varScale="1">
        <p:scale>
          <a:sx n="58" d="100"/>
          <a:sy n="58" d="100"/>
        </p:scale>
        <p:origin x="19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2"/>
            </a:solidFill>
            <a:ln>
              <a:noFill/>
            </a:ln>
          </c:spPr>
          <c:dPt>
            <c:idx val="0"/>
            <c:bubble3D val="0"/>
            <c:spPr>
              <a:solidFill>
                <a:srgbClr val="FF9900"/>
              </a:solidFill>
              <a:ln w="19050">
                <a:solidFill>
                  <a:srgbClr val="FF9933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51A-44F1-92B9-3FB33D98C970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51A-44F1-92B9-3FB33D98C970}"/>
              </c:ext>
            </c:extLst>
          </c:dPt>
          <c:val>
            <c:numRef>
              <c:f>Sheet2!$B$2:$C$2</c:f>
              <c:numCache>
                <c:formatCode>General</c:formatCode>
                <c:ptCount val="2"/>
                <c:pt idx="0">
                  <c:v>0.1</c:v>
                </c:pt>
                <c:pt idx="1">
                  <c:v>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51A-44F1-92B9-3FB33D98C9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FF9900"/>
            </a:solidFill>
            <a:ln>
              <a:noFill/>
            </a:ln>
          </c:spPr>
          <c:dPt>
            <c:idx val="0"/>
            <c:bubble3D val="0"/>
            <c:spPr>
              <a:solidFill>
                <a:srgbClr val="FF9900"/>
              </a:solidFill>
              <a:ln w="19050">
                <a:solidFill>
                  <a:srgbClr val="FF9933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CD4-4FC2-B431-D9249200D742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CD4-4FC2-B431-D9249200D742}"/>
              </c:ext>
            </c:extLst>
          </c:dPt>
          <c:val>
            <c:numRef>
              <c:f>Sheet2!$B$3:$C$3</c:f>
              <c:numCache>
                <c:formatCode>General</c:formatCode>
                <c:ptCount val="2"/>
                <c:pt idx="0">
                  <c:v>0.27</c:v>
                </c:pt>
                <c:pt idx="1">
                  <c:v>0.73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CD4-4FC2-B431-D9249200D7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rgbClr val="FF9900"/>
              </a:solidFill>
              <a:ln w="19050">
                <a:solidFill>
                  <a:srgbClr val="FF99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84E-4A4B-8A57-FF3F11E97A39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84E-4A4B-8A57-FF3F11E97A39}"/>
              </c:ext>
            </c:extLst>
          </c:dPt>
          <c:val>
            <c:numRef>
              <c:f>Sheet2!$B$4:$C$4</c:f>
              <c:numCache>
                <c:formatCode>General</c:formatCode>
                <c:ptCount val="2"/>
                <c:pt idx="0">
                  <c:v>0.56999999999999995</c:v>
                </c:pt>
                <c:pt idx="1">
                  <c:v>0.43000000000000005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84E-4A4B-8A57-FF3F11E97A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590B65-83AE-48E8-A3BD-123B409E16D2}" type="doc">
      <dgm:prSet loTypeId="urn:microsoft.com/office/officeart/2005/8/layout/default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JO"/>
        </a:p>
      </dgm:t>
    </dgm:pt>
    <dgm:pt modelId="{263C9A02-84AF-412C-8A0F-99F3424B4410}">
      <dgm:prSet phldrT="[Text]"/>
      <dgm:spPr/>
      <dgm:t>
        <a:bodyPr/>
        <a:lstStyle/>
        <a:p>
          <a:pPr algn="l" rtl="1"/>
          <a:r>
            <a:rPr lang="en-GB" dirty="0">
              <a:solidFill>
                <a:srgbClr val="C00000"/>
              </a:solidFill>
            </a:rPr>
            <a:t>57.3% of jobs </a:t>
          </a:r>
          <a:r>
            <a:rPr lang="en-GB" dirty="0"/>
            <a:t>in Kampala are in the informal sector</a:t>
          </a:r>
          <a:endParaRPr lang="ar-JO" dirty="0"/>
        </a:p>
      </dgm:t>
    </dgm:pt>
    <dgm:pt modelId="{7D42555A-2D1F-4333-B240-1D9CDE88239B}" type="parTrans" cxnId="{C44318C5-C4F8-47BE-9559-0A3E0B216974}">
      <dgm:prSet/>
      <dgm:spPr/>
      <dgm:t>
        <a:bodyPr/>
        <a:lstStyle/>
        <a:p>
          <a:pPr rtl="1"/>
          <a:endParaRPr lang="ar-JO"/>
        </a:p>
      </dgm:t>
    </dgm:pt>
    <dgm:pt modelId="{23E658EE-3820-4417-8A4E-2CAC6B6F2BB2}" type="sibTrans" cxnId="{C44318C5-C4F8-47BE-9559-0A3E0B216974}">
      <dgm:prSet/>
      <dgm:spPr/>
      <dgm:t>
        <a:bodyPr/>
        <a:lstStyle/>
        <a:p>
          <a:pPr rtl="1"/>
          <a:endParaRPr lang="ar-JO"/>
        </a:p>
      </dgm:t>
    </dgm:pt>
    <dgm:pt modelId="{BA7753F6-3260-4920-9841-3035E48D8B48}">
      <dgm:prSet phldrT="[Text]"/>
      <dgm:spPr/>
      <dgm:t>
        <a:bodyPr/>
        <a:lstStyle/>
        <a:p>
          <a:pPr algn="l" rtl="1"/>
          <a:r>
            <a:rPr lang="en-GB" dirty="0">
              <a:solidFill>
                <a:srgbClr val="C00000"/>
              </a:solidFill>
              <a:latin typeface="+mn-lt"/>
              <a:ea typeface="+mn-ea"/>
              <a:cs typeface="+mn-cs"/>
            </a:rPr>
            <a:t>4/5</a:t>
          </a:r>
          <a:r>
            <a:rPr lang="en-GB" baseline="30000" dirty="0">
              <a:solidFill>
                <a:srgbClr val="C00000"/>
              </a:solidFill>
              <a:latin typeface="+mn-lt"/>
              <a:ea typeface="+mn-ea"/>
              <a:cs typeface="+mn-cs"/>
            </a:rPr>
            <a:t>th</a:t>
          </a:r>
          <a:r>
            <a:rPr lang="en-GB" dirty="0">
              <a:solidFill>
                <a:srgbClr val="C00000"/>
              </a:solidFill>
              <a:latin typeface="+mn-lt"/>
              <a:ea typeface="+mn-ea"/>
              <a:cs typeface="+mn-cs"/>
            </a:rPr>
            <a:t> of self employment </a:t>
          </a:r>
          <a:r>
            <a:rPr lang="en-GB" dirty="0">
              <a:solidFill>
                <a:schemeClr val="bg1"/>
              </a:solidFill>
              <a:latin typeface="+mn-lt"/>
              <a:ea typeface="+mn-ea"/>
              <a:cs typeface="+mn-cs"/>
            </a:rPr>
            <a:t>in Kampala</a:t>
          </a:r>
          <a:r>
            <a:rPr lang="en-GB" dirty="0">
              <a:solidFill>
                <a:srgbClr val="C00000"/>
              </a:solidFill>
              <a:latin typeface="+mn-lt"/>
              <a:ea typeface="+mn-ea"/>
              <a:cs typeface="+mn-cs"/>
            </a:rPr>
            <a:t> </a:t>
          </a:r>
          <a:r>
            <a:rPr lang="en-GB" dirty="0">
              <a:solidFill>
                <a:schemeClr val="bg1"/>
              </a:solidFill>
              <a:latin typeface="+mn-lt"/>
              <a:ea typeface="+mn-ea"/>
              <a:cs typeface="+mn-cs"/>
            </a:rPr>
            <a:t>is in the informal sector</a:t>
          </a:r>
        </a:p>
        <a:p>
          <a:pPr algn="l" rtl="1"/>
          <a:r>
            <a:rPr lang="en-GB" dirty="0">
              <a:solidFill>
                <a:srgbClr val="C00000"/>
              </a:solidFill>
              <a:latin typeface="+mn-lt"/>
              <a:ea typeface="+mn-ea"/>
              <a:cs typeface="+mn-cs"/>
            </a:rPr>
            <a:t>97% sell to individuals </a:t>
          </a:r>
        </a:p>
        <a:p>
          <a:pPr algn="l" rtl="1"/>
          <a:endParaRPr lang="en-GB" dirty="0">
            <a:solidFill>
              <a:srgbClr val="C00000"/>
            </a:solidFill>
            <a:latin typeface="+mn-lt"/>
            <a:ea typeface="+mn-ea"/>
            <a:cs typeface="+mn-cs"/>
          </a:endParaRPr>
        </a:p>
        <a:p>
          <a:pPr algn="l" rtl="1"/>
          <a:r>
            <a:rPr lang="en-GB" dirty="0">
              <a:solidFill>
                <a:srgbClr val="C00000"/>
              </a:solidFill>
              <a:latin typeface="+mn-lt"/>
              <a:ea typeface="+mn-ea"/>
              <a:cs typeface="+mn-cs"/>
            </a:rPr>
            <a:t>80% sell to customers within 30mins</a:t>
          </a:r>
        </a:p>
        <a:p>
          <a:pPr algn="l" rtl="1"/>
          <a:r>
            <a:rPr lang="en-GB" dirty="0">
              <a:solidFill>
                <a:srgbClr val="C00000"/>
              </a:solidFill>
              <a:latin typeface="+mn-lt"/>
              <a:ea typeface="+mn-ea"/>
              <a:cs typeface="+mn-cs"/>
            </a:rPr>
            <a:t> </a:t>
          </a:r>
          <a:endParaRPr lang="ar-JO" dirty="0">
            <a:solidFill>
              <a:srgbClr val="C00000"/>
            </a:solidFill>
          </a:endParaRPr>
        </a:p>
      </dgm:t>
    </dgm:pt>
    <dgm:pt modelId="{BFD5E829-F530-4A07-9F1C-63ED8F60E112}" type="parTrans" cxnId="{E8365A1B-EB25-4BF6-B4D7-DB6D1C09E564}">
      <dgm:prSet/>
      <dgm:spPr/>
      <dgm:t>
        <a:bodyPr/>
        <a:lstStyle/>
        <a:p>
          <a:pPr rtl="1"/>
          <a:endParaRPr lang="ar-JO"/>
        </a:p>
      </dgm:t>
    </dgm:pt>
    <dgm:pt modelId="{C0C7A823-96FC-4661-9D39-2BB11543CBC4}" type="sibTrans" cxnId="{E8365A1B-EB25-4BF6-B4D7-DB6D1C09E564}">
      <dgm:prSet/>
      <dgm:spPr/>
      <dgm:t>
        <a:bodyPr/>
        <a:lstStyle/>
        <a:p>
          <a:pPr rtl="1"/>
          <a:endParaRPr lang="ar-JO"/>
        </a:p>
      </dgm:t>
    </dgm:pt>
    <dgm:pt modelId="{E9530C1D-F767-44DE-A25A-6331E8C6F1CE}" type="pres">
      <dgm:prSet presAssocID="{CD590B65-83AE-48E8-A3BD-123B409E16D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59F592E-C698-4B1D-A5BE-E965BC4A6656}" type="pres">
      <dgm:prSet presAssocID="{263C9A02-84AF-412C-8A0F-99F3424B4410}" presName="node" presStyleLbl="node1" presStyleIdx="0" presStyleCnt="2" custScaleY="39267" custLinFactNeighborX="-611" custLinFactNeighborY="-214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CFE2A5-CB61-44E6-B738-5B525345C9AC}" type="pres">
      <dgm:prSet presAssocID="{23E658EE-3820-4417-8A4E-2CAC6B6F2BB2}" presName="sibTrans" presStyleCnt="0"/>
      <dgm:spPr/>
    </dgm:pt>
    <dgm:pt modelId="{F77A4846-7F73-4820-91AC-62AFAD04203E}" type="pres">
      <dgm:prSet presAssocID="{BA7753F6-3260-4920-9841-3035E48D8B48}" presName="node" presStyleLbl="node1" presStyleIdx="1" presStyleCnt="2" custLinFactNeighborX="-11555" custLinFactNeighborY="-9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44318C5-C4F8-47BE-9559-0A3E0B216974}" srcId="{CD590B65-83AE-48E8-A3BD-123B409E16D2}" destId="{263C9A02-84AF-412C-8A0F-99F3424B4410}" srcOrd="0" destOrd="0" parTransId="{7D42555A-2D1F-4333-B240-1D9CDE88239B}" sibTransId="{23E658EE-3820-4417-8A4E-2CAC6B6F2BB2}"/>
    <dgm:cxn modelId="{F56A975F-64B4-42ED-85CB-D4CC22B87F2C}" type="presOf" srcId="{263C9A02-84AF-412C-8A0F-99F3424B4410}" destId="{E59F592E-C698-4B1D-A5BE-E965BC4A6656}" srcOrd="0" destOrd="0" presId="urn:microsoft.com/office/officeart/2005/8/layout/default#2"/>
    <dgm:cxn modelId="{F9D82B57-31CE-4136-B4F4-B3A1FD035615}" type="presOf" srcId="{CD590B65-83AE-48E8-A3BD-123B409E16D2}" destId="{E9530C1D-F767-44DE-A25A-6331E8C6F1CE}" srcOrd="0" destOrd="0" presId="urn:microsoft.com/office/officeart/2005/8/layout/default#2"/>
    <dgm:cxn modelId="{7CFB5DB0-4F3E-41AA-B922-A8CC487EE6BC}" type="presOf" srcId="{BA7753F6-3260-4920-9841-3035E48D8B48}" destId="{F77A4846-7F73-4820-91AC-62AFAD04203E}" srcOrd="0" destOrd="0" presId="urn:microsoft.com/office/officeart/2005/8/layout/default#2"/>
    <dgm:cxn modelId="{E8365A1B-EB25-4BF6-B4D7-DB6D1C09E564}" srcId="{CD590B65-83AE-48E8-A3BD-123B409E16D2}" destId="{BA7753F6-3260-4920-9841-3035E48D8B48}" srcOrd="1" destOrd="0" parTransId="{BFD5E829-F530-4A07-9F1C-63ED8F60E112}" sibTransId="{C0C7A823-96FC-4661-9D39-2BB11543CBC4}"/>
    <dgm:cxn modelId="{633DD451-BD38-4615-AF8B-D9179C33C5D1}" type="presParOf" srcId="{E9530C1D-F767-44DE-A25A-6331E8C6F1CE}" destId="{E59F592E-C698-4B1D-A5BE-E965BC4A6656}" srcOrd="0" destOrd="0" presId="urn:microsoft.com/office/officeart/2005/8/layout/default#2"/>
    <dgm:cxn modelId="{4C6A86D8-291E-4AD9-AAF6-0F5F00C16422}" type="presParOf" srcId="{E9530C1D-F767-44DE-A25A-6331E8C6F1CE}" destId="{46CFE2A5-CB61-44E6-B738-5B525345C9AC}" srcOrd="1" destOrd="0" presId="urn:microsoft.com/office/officeart/2005/8/layout/default#2"/>
    <dgm:cxn modelId="{BB2A5CC8-72B6-43B8-A9C9-D61BF472B70C}" type="presParOf" srcId="{E9530C1D-F767-44DE-A25A-6331E8C6F1CE}" destId="{F77A4846-7F73-4820-91AC-62AFAD04203E}" srcOrd="2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9F592E-C698-4B1D-A5BE-E965BC4A6656}">
      <dsp:nvSpPr>
        <dsp:cNvPr id="0" name=""/>
        <dsp:cNvSpPr/>
      </dsp:nvSpPr>
      <dsp:spPr>
        <a:xfrm>
          <a:off x="0" y="76210"/>
          <a:ext cx="4132847" cy="9737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>
              <a:solidFill>
                <a:srgbClr val="C00000"/>
              </a:solidFill>
            </a:rPr>
            <a:t>57.3% of jobs </a:t>
          </a:r>
          <a:r>
            <a:rPr lang="en-GB" sz="2000" kern="1200" dirty="0"/>
            <a:t>in Kampala are in the informal sector</a:t>
          </a:r>
          <a:endParaRPr lang="ar-JO" sz="2000" kern="1200" dirty="0"/>
        </a:p>
      </dsp:txBody>
      <dsp:txXfrm>
        <a:off x="0" y="76210"/>
        <a:ext cx="4132847" cy="973707"/>
      </dsp:txXfrm>
    </dsp:sp>
    <dsp:sp modelId="{F77A4846-7F73-4820-91AC-62AFAD04203E}">
      <dsp:nvSpPr>
        <dsp:cNvPr id="0" name=""/>
        <dsp:cNvSpPr/>
      </dsp:nvSpPr>
      <dsp:spPr>
        <a:xfrm>
          <a:off x="0" y="1970500"/>
          <a:ext cx="4132847" cy="24797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>
              <a:solidFill>
                <a:srgbClr val="C00000"/>
              </a:solidFill>
              <a:latin typeface="+mn-lt"/>
              <a:ea typeface="+mn-ea"/>
              <a:cs typeface="+mn-cs"/>
            </a:rPr>
            <a:t>4/5</a:t>
          </a:r>
          <a:r>
            <a:rPr lang="en-GB" sz="2000" kern="1200" baseline="30000" dirty="0">
              <a:solidFill>
                <a:srgbClr val="C00000"/>
              </a:solidFill>
              <a:latin typeface="+mn-lt"/>
              <a:ea typeface="+mn-ea"/>
              <a:cs typeface="+mn-cs"/>
            </a:rPr>
            <a:t>th</a:t>
          </a:r>
          <a:r>
            <a:rPr lang="en-GB" sz="2000" kern="1200" dirty="0">
              <a:solidFill>
                <a:srgbClr val="C00000"/>
              </a:solidFill>
              <a:latin typeface="+mn-lt"/>
              <a:ea typeface="+mn-ea"/>
              <a:cs typeface="+mn-cs"/>
            </a:rPr>
            <a:t> of self employment </a:t>
          </a:r>
          <a:r>
            <a:rPr lang="en-GB" sz="2000" kern="1200" dirty="0">
              <a:solidFill>
                <a:schemeClr val="bg1"/>
              </a:solidFill>
              <a:latin typeface="+mn-lt"/>
              <a:ea typeface="+mn-ea"/>
              <a:cs typeface="+mn-cs"/>
            </a:rPr>
            <a:t>in Kampala</a:t>
          </a:r>
          <a:r>
            <a:rPr lang="en-GB" sz="2000" kern="1200" dirty="0">
              <a:solidFill>
                <a:srgbClr val="C00000"/>
              </a:solidFill>
              <a:latin typeface="+mn-lt"/>
              <a:ea typeface="+mn-ea"/>
              <a:cs typeface="+mn-cs"/>
            </a:rPr>
            <a:t> </a:t>
          </a:r>
          <a:r>
            <a:rPr lang="en-GB" sz="2000" kern="1200" dirty="0">
              <a:solidFill>
                <a:schemeClr val="bg1"/>
              </a:solidFill>
              <a:latin typeface="+mn-lt"/>
              <a:ea typeface="+mn-ea"/>
              <a:cs typeface="+mn-cs"/>
            </a:rPr>
            <a:t>is in the informal sector</a:t>
          </a:r>
        </a:p>
        <a:p>
          <a:pPr lvl="0" algn="l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>
              <a:solidFill>
                <a:srgbClr val="C00000"/>
              </a:solidFill>
              <a:latin typeface="+mn-lt"/>
              <a:ea typeface="+mn-ea"/>
              <a:cs typeface="+mn-cs"/>
            </a:rPr>
            <a:t>97% sell to individuals </a:t>
          </a:r>
        </a:p>
        <a:p>
          <a:pPr lvl="0" algn="l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000" kern="1200" dirty="0">
            <a:solidFill>
              <a:srgbClr val="C00000"/>
            </a:solidFill>
            <a:latin typeface="+mn-lt"/>
            <a:ea typeface="+mn-ea"/>
            <a:cs typeface="+mn-cs"/>
          </a:endParaRPr>
        </a:p>
        <a:p>
          <a:pPr lvl="0" algn="l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>
              <a:solidFill>
                <a:srgbClr val="C00000"/>
              </a:solidFill>
              <a:latin typeface="+mn-lt"/>
              <a:ea typeface="+mn-ea"/>
              <a:cs typeface="+mn-cs"/>
            </a:rPr>
            <a:t>80% sell to customers within 30mins</a:t>
          </a:r>
        </a:p>
        <a:p>
          <a:pPr lvl="0" algn="l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>
              <a:solidFill>
                <a:srgbClr val="C00000"/>
              </a:solidFill>
              <a:latin typeface="+mn-lt"/>
              <a:ea typeface="+mn-ea"/>
              <a:cs typeface="+mn-cs"/>
            </a:rPr>
            <a:t> </a:t>
          </a:r>
          <a:endParaRPr lang="ar-JO" sz="2000" kern="1200" dirty="0">
            <a:solidFill>
              <a:srgbClr val="C00000"/>
            </a:solidFill>
          </a:endParaRPr>
        </a:p>
      </dsp:txBody>
      <dsp:txXfrm>
        <a:off x="0" y="1970500"/>
        <a:ext cx="4132847" cy="24797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0.33252</cdr:x>
      <cdr:y>0.56591</cdr:y>
    </cdr:from>
    <cdr:to>
      <cdr:x>1</cdr:x>
      <cdr:y>0.68103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332957" y="3312361"/>
          <a:ext cx="4547936" cy="6737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1"/>
        <a:lstStyle xmlns:a="http://schemas.openxmlformats.org/drawingml/2006/main"/>
        <a:p xmlns:a="http://schemas.openxmlformats.org/drawingml/2006/main">
          <a:endParaRPr lang="ar-JO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4E8DF2-30A7-4BEF-BB47-38021CA2B13C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028A80-6939-49FC-80DC-98779A3D8E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0219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F7FAC1-4D34-5348-90BC-0DAE0A36EF8B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05AB41-2AE2-8348-8ED4-39EF0835DB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2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5AB41-2AE2-8348-8ED4-39EF0835DB4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6865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5AB41-2AE2-8348-8ED4-39EF0835DB4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182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Sources: </a:t>
            </a:r>
          </a:p>
          <a:p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Regulation of minibus taxis - communication with KCCA Directorate of Strategy and Business Development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Roads – Ministry of Works and Transport Annual Sector Performance Report (2017-18), communication with KCCA Directorate of Transport and Engineering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err="1"/>
              <a:t>Suporting</a:t>
            </a:r>
            <a:r>
              <a:rPr lang="en-US" dirty="0"/>
              <a:t> access to markets for informal enterprises - communication with KCCA Directorate of Strategy and Business Development , https://</a:t>
            </a:r>
            <a:r>
              <a:rPr lang="en-US" dirty="0" err="1"/>
              <a:t>observer.ug</a:t>
            </a:r>
            <a:r>
              <a:rPr lang="en-US" dirty="0"/>
              <a:t>/news/headlines/61079-buganda-land-board-dismisses-claimant-of-kasubi-market-land, https://</a:t>
            </a:r>
            <a:r>
              <a:rPr lang="en-US" dirty="0" err="1"/>
              <a:t>ugandaradionetwork.com</a:t>
            </a:r>
            <a:r>
              <a:rPr lang="en-US" dirty="0"/>
              <a:t>/story/</a:t>
            </a:r>
            <a:r>
              <a:rPr lang="en-US" dirty="0" err="1"/>
              <a:t>kasubi</a:t>
            </a:r>
            <a:r>
              <a:rPr lang="en-US" dirty="0"/>
              <a:t>-market-construction-starts-in-</a:t>
            </a:r>
            <a:r>
              <a:rPr lang="en-US" dirty="0" err="1"/>
              <a:t>april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GKMA coordination – communication with KCCA Directorate of Strategy and Business Development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Land sharing – meetings with KCCA Directorate of Physical Planning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5AB41-2AE2-8348-8ED4-39EF0835DB4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8673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Data source: Uganda Urban </a:t>
            </a:r>
            <a:r>
              <a:rPr lang="en-GB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Labor</a:t>
            </a:r>
            <a:r>
              <a: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Force Survey 2009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B68A47-FF25-436C-BCCC-64D5AD59AE3A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007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Kampala’s economy has been performing well, however formal job creation will need to keep pace with population increases. While Kampala’s overall GDP growth rate (6.7%) is modest compared to other similar cities</a:t>
            </a:r>
          </a:p>
          <a:p>
            <a:endParaRPr lang="en-US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62CED8-54E4-43E2-9CB0-516103FB3264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8124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267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394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558472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0037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975568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2715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3251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558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12192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65187" indent="-65187">
              <a:spcBef>
                <a:spcPct val="50000"/>
              </a:spcBef>
              <a:buFontTx/>
              <a:buChar char="•"/>
            </a:pPr>
            <a:endParaRPr lang="en-US" sz="731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5" y="301631"/>
            <a:ext cx="11282705" cy="756707"/>
          </a:xfrm>
        </p:spPr>
        <p:txBody>
          <a:bodyPr anchor="b"/>
          <a:lstStyle>
            <a:lvl1pPr>
              <a:defRPr sz="1238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65667" y="1598613"/>
            <a:ext cx="1130300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1350"/>
              </a:spcBef>
              <a:tabLst>
                <a:tab pos="4726484" algn="r"/>
              </a:tabLst>
              <a:defRPr lang="en-US" sz="90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5"/>
          </p:nvPr>
        </p:nvSpPr>
        <p:spPr>
          <a:xfrm>
            <a:off x="480484" y="6356355"/>
            <a:ext cx="423333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C505A8E-F6FA-4478-92C9-D27F96A6F7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990819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49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407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796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01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996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87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005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360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459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chart" Target="../charts/chart1.xml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Relationship Id="rId9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2F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43">
            <a:extLst>
              <a:ext uri="{FF2B5EF4-FFF2-40B4-BE49-F238E27FC236}">
                <a16:creationId xmlns:a16="http://schemas.microsoft.com/office/drawing/2014/main" id="{683FAF97-B753-3548-82D9-867128D08657}"/>
              </a:ext>
            </a:extLst>
          </p:cNvPr>
          <p:cNvSpPr txBox="1">
            <a:spLocks/>
          </p:cNvSpPr>
          <p:nvPr/>
        </p:nvSpPr>
        <p:spPr>
          <a:xfrm>
            <a:off x="2465118" y="2179807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vert="horz" lIns="91425" tIns="45700" rIns="91425" bIns="45700" rtlCol="0" anchor="b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buSzPct val="25000"/>
            </a:pPr>
            <a:r>
              <a:rPr lang="en-GB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Urban development in Uganda: performance and policy implementation</a:t>
            </a:r>
            <a:endParaRPr lang="en-U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F2E5A2-8593-E744-A1A1-D8DC580A650F}"/>
              </a:ext>
            </a:extLst>
          </p:cNvPr>
          <p:cNvSpPr txBox="1">
            <a:spLocks/>
          </p:cNvSpPr>
          <p:nvPr/>
        </p:nvSpPr>
        <p:spPr>
          <a:xfrm>
            <a:off x="2465118" y="4005943"/>
            <a:ext cx="7772400" cy="1077686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Mukite</a:t>
            </a:r>
            <a:r>
              <a:rPr lang="en-US" sz="8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Rosemary M., MLHUD and Patrick </a:t>
            </a:r>
            <a:r>
              <a:rPr lang="en-US" sz="8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Musoke</a:t>
            </a:r>
            <a:r>
              <a:rPr lang="en-US" sz="8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KCCA</a:t>
            </a:r>
          </a:p>
          <a:p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7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Economic Growth Forum III</a:t>
            </a:r>
          </a:p>
          <a:p>
            <a:r>
              <a:rPr lang="en-US" sz="7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en-US" sz="72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7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August 2019</a:t>
            </a:r>
          </a:p>
        </p:txBody>
      </p:sp>
    </p:spTree>
    <p:extLst>
      <p:ext uri="{BB962C8B-B14F-4D97-AF65-F5344CB8AC3E}">
        <p14:creationId xmlns:p14="http://schemas.microsoft.com/office/powerpoint/2010/main" val="1495525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93A68-34B5-E244-A4AA-EDE0C66D7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9461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592F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Urbanisation as an engine of growth: key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31F88-A0D8-5A46-BC57-727A94A19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94612"/>
            <a:ext cx="12192000" cy="5863388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arenR"/>
            </a:pPr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Leveraging the benefits of connectivity</a:t>
            </a:r>
          </a:p>
          <a:p>
            <a:pPr lvl="1"/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Spillovers of knowledge and ideas for productivity of firms </a:t>
            </a:r>
          </a:p>
          <a:p>
            <a:pPr lvl="1"/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Matching workers with jobs best suited to them</a:t>
            </a:r>
          </a:p>
          <a:p>
            <a:pPr lvl="1"/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Lower per capita cost of public services </a:t>
            </a:r>
          </a:p>
          <a:p>
            <a:pPr lvl="1"/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Investment in mass transportation infrastructure</a:t>
            </a:r>
          </a:p>
          <a:p>
            <a:pPr lvl="1"/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Linking transportation and land use</a:t>
            </a:r>
          </a:p>
          <a:p>
            <a:pPr lvl="1"/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Creation of compact cities to minimize movement</a:t>
            </a:r>
          </a:p>
          <a:p>
            <a:pPr marL="0" indent="0">
              <a:buNone/>
            </a:pPr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2)  Addressing the ‘downsides of density’</a:t>
            </a:r>
          </a:p>
          <a:p>
            <a:pPr lvl="1"/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Congestion</a:t>
            </a:r>
          </a:p>
          <a:p>
            <a:pPr lvl="1"/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Crime</a:t>
            </a:r>
          </a:p>
          <a:p>
            <a:pPr lvl="1"/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Affordable housing </a:t>
            </a:r>
          </a:p>
          <a:p>
            <a:pPr lvl="1"/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Development of satellite cities and Regional Cities</a:t>
            </a:r>
          </a:p>
          <a:p>
            <a:pPr marL="514350" indent="-514350">
              <a:buAutoNum type="arabicParenR" startAt="3"/>
            </a:pPr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Positive linkages to rural development</a:t>
            </a:r>
          </a:p>
          <a:p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Integrated spatial planning in peri-urban areas and rural growth centers</a:t>
            </a:r>
          </a:p>
          <a:p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Modernization of Agriculture for Agro processing industries</a:t>
            </a:r>
          </a:p>
          <a:p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Integrated climate change and environment management initiatives</a:t>
            </a:r>
          </a:p>
          <a:p>
            <a:pPr marL="0" indent="0">
              <a:buNone/>
            </a:pPr>
            <a:endParaRPr lang="en-US" sz="1900" dirty="0">
              <a:latin typeface="Batang" panose="02030600000101010101" pitchFamily="18" charset="-127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marL="514350" indent="-514350">
              <a:buAutoNum type="arabicParenR" startAt="3"/>
            </a:pPr>
            <a:endParaRPr lang="en-US" dirty="0">
              <a:latin typeface="Batang" panose="02030600000101010101" pitchFamily="18" charset="-127"/>
              <a:ea typeface="Batang" panose="02030600000101010101" pitchFamily="18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255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93A68-34B5-E244-A4AA-EDE0C66D7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0"/>
            <a:ext cx="12192000" cy="1235243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592F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Recent performance and policies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31F88-A0D8-5A46-BC57-727A94A19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62217"/>
            <a:ext cx="12191999" cy="5795783"/>
          </a:xfrm>
        </p:spPr>
        <p:txBody>
          <a:bodyPr>
            <a:normAutofit/>
          </a:bodyPr>
          <a:lstStyle/>
          <a:p>
            <a:pPr algn="just"/>
            <a:r>
              <a:rPr lang="en-US" sz="28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Urban centers make up 21% of the national population in 2014 and average urban population growth per year 8% between 2002 - 2014</a:t>
            </a:r>
          </a:p>
          <a:p>
            <a:pPr algn="just"/>
            <a:r>
              <a:rPr lang="en-US" sz="28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Urban unemployment rate in Kampala district is over 8% - much higher than national average at 2.1%</a:t>
            </a:r>
          </a:p>
          <a:p>
            <a:pPr marL="0" indent="0" algn="just">
              <a:buNone/>
            </a:pPr>
            <a:endParaRPr lang="en-US" sz="2800" dirty="0">
              <a:latin typeface="Batang" panose="02030600000101010101" pitchFamily="18" charset="-127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US" sz="2800" b="1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Recent developments in policy and performance:</a:t>
            </a:r>
          </a:p>
          <a:p>
            <a:pPr algn="just"/>
            <a:r>
              <a:rPr lang="en-US" sz="28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Approval of the National Urban Policy for Uganda</a:t>
            </a:r>
          </a:p>
          <a:p>
            <a:pPr algn="just"/>
            <a:r>
              <a:rPr lang="en-US" sz="28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Preparation of the National Physical Development Plan for Uganda</a:t>
            </a:r>
          </a:p>
          <a:p>
            <a:pPr algn="just"/>
            <a:r>
              <a:rPr lang="en-US" sz="28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In the initial stages of preparing the Urban Law</a:t>
            </a:r>
          </a:p>
          <a:p>
            <a:pPr algn="just"/>
            <a:r>
              <a:rPr lang="en-US" sz="28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Declaration of 9 new cities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740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15503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592F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daunting task before Uganda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55032"/>
            <a:ext cx="12192000" cy="5702968"/>
          </a:xfrm>
        </p:spPr>
        <p:txBody>
          <a:bodyPr>
            <a:normAutofit/>
          </a:bodyPr>
          <a:lstStyle/>
          <a:p>
            <a:pPr marL="365125" indent="-282575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4A5F1C"/>
              </a:buClr>
              <a:buSzPct val="80000"/>
              <a:buFont typeface="Wingdings 2" panose="05020102010507070707" pitchFamily="18" charset="2"/>
              <a:buChar char=""/>
              <a:defRPr/>
            </a:pP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Accommodating huge inflows of people</a:t>
            </a:r>
          </a:p>
          <a:p>
            <a:pPr marL="765175" lvl="1" indent="-282575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4A5F1C"/>
              </a:buClr>
              <a:buFont typeface="Wingdings 2" panose="05020102010507070707" pitchFamily="18" charset="2"/>
              <a:buChar char=""/>
              <a:defRPr/>
            </a:pP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Building the new Regional  cities that “work” – inclusive, safe, livable, resilient, and sustainable to accommodate the added 21 Million Ugandans by 2040</a:t>
            </a:r>
          </a:p>
          <a:p>
            <a:pPr marL="765175" lvl="1" indent="-282575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4A5F1C"/>
              </a:buClr>
              <a:buFont typeface="Wingdings 2" panose="05020102010507070707" pitchFamily="18" charset="2"/>
              <a:buChar char=""/>
              <a:defRPr/>
            </a:pP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Building New Satellite Cities in GKMA  to accommodate over 15M residents by 2040.</a:t>
            </a:r>
          </a:p>
          <a:p>
            <a:pPr marL="482600" lvl="1" indent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4A5F1C"/>
              </a:buClr>
              <a:buNone/>
              <a:defRPr/>
            </a:pPr>
            <a:endParaRPr 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65125" indent="-282575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4A5F1C"/>
              </a:buClr>
              <a:buSzPct val="80000"/>
              <a:buFont typeface="Wingdings 2" panose="05020102010507070707" pitchFamily="18" charset="2"/>
              <a:buChar char=""/>
              <a:defRPr/>
            </a:pP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Financing cities</a:t>
            </a:r>
          </a:p>
          <a:p>
            <a:pPr marL="765175" lvl="1" indent="-282575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4A5F1C"/>
              </a:buClr>
              <a:buFont typeface="Wingdings 2" panose="05020102010507070707" pitchFamily="18" charset="2"/>
              <a:buChar char=""/>
              <a:defRPr/>
            </a:pP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This means building  A City A Year of 2M People, this is estimated to cost US$ 30-50Bn and where will these funds come from?</a:t>
            </a:r>
          </a:p>
          <a:p>
            <a:pPr marL="765175" lvl="1" indent="-282575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4A5F1C"/>
              </a:buClr>
              <a:buFont typeface="Wingdings 2" panose="05020102010507070707" pitchFamily="18" charset="2"/>
              <a:buChar char=""/>
              <a:defRPr/>
            </a:pP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Heavy investment in urban infrastructure needed to facilitate growth and development</a:t>
            </a:r>
          </a:p>
          <a:p>
            <a:pPr marL="765175" lvl="1" indent="-282575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4A5F1C"/>
              </a:buClr>
              <a:buFont typeface="Wingdings 2" panose="05020102010507070707" pitchFamily="18" charset="2"/>
              <a:buChar char=""/>
              <a:defRPr/>
            </a:pPr>
            <a:endParaRPr 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65125" indent="-282575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4A5F1C"/>
              </a:buClr>
              <a:buSzPct val="80000"/>
              <a:buFont typeface="Wingdings 2" panose="05020102010507070707" pitchFamily="18" charset="2"/>
              <a:buChar char=""/>
              <a:defRPr/>
            </a:pP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Legal and Institutional review for the management of the Greater Kampala Metropolitan Area and the Urban Sector in the country in general</a:t>
            </a:r>
          </a:p>
        </p:txBody>
      </p:sp>
    </p:spTree>
    <p:extLst>
      <p:ext uri="{BB962C8B-B14F-4D97-AF65-F5344CB8AC3E}">
        <p14:creationId xmlns:p14="http://schemas.microsoft.com/office/powerpoint/2010/main" val="17350217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155032"/>
          </a:xfrm>
        </p:spPr>
        <p:txBody>
          <a:bodyPr/>
          <a:lstStyle/>
          <a:p>
            <a:r>
              <a:rPr lang="en-US" dirty="0">
                <a:solidFill>
                  <a:srgbClr val="592F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Recommended policy actions from EGF I (2017)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55032"/>
            <a:ext cx="12192000" cy="570296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8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Actions agreed on included:</a:t>
            </a:r>
          </a:p>
          <a:p>
            <a:pPr marL="0" indent="0">
              <a:buNone/>
            </a:pPr>
            <a:endParaRPr lang="en-US" sz="2400" dirty="0">
              <a:latin typeface="Batang" panose="02030600000101010101" pitchFamily="18" charset="-127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23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Coordinating transport, economic infrastructure, and land use management to strengthen in-city and rural-urban linkages</a:t>
            </a:r>
          </a:p>
          <a:p>
            <a:pPr>
              <a:lnSpc>
                <a:spcPct val="120000"/>
              </a:lnSpc>
            </a:pPr>
            <a:r>
              <a:rPr lang="en-US" sz="23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Improved mobility through </a:t>
            </a:r>
            <a:r>
              <a:rPr lang="en-US" sz="2300" b="1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regulation of informal transport </a:t>
            </a:r>
            <a:r>
              <a:rPr lang="en-US" sz="23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and investment in constructing and paving roads </a:t>
            </a:r>
          </a:p>
          <a:p>
            <a:pPr>
              <a:lnSpc>
                <a:spcPct val="120000"/>
              </a:lnSpc>
            </a:pPr>
            <a:r>
              <a:rPr lang="en-US" sz="23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Supporting access to </a:t>
            </a:r>
            <a:r>
              <a:rPr lang="en-US" sz="2300" b="1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markets for informal enterprises</a:t>
            </a:r>
            <a:r>
              <a:rPr lang="en-US" sz="23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: investing in markets and premises coordinated with taxi stops</a:t>
            </a:r>
          </a:p>
          <a:p>
            <a:pPr>
              <a:lnSpc>
                <a:spcPct val="120000"/>
              </a:lnSpc>
            </a:pPr>
            <a:r>
              <a:rPr lang="en-US" sz="2300" b="1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Business engagement centers </a:t>
            </a:r>
            <a:r>
              <a:rPr lang="en-US" sz="23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for tax education, assistance in bankable business plans etc. </a:t>
            </a:r>
          </a:p>
          <a:p>
            <a:pPr>
              <a:lnSpc>
                <a:spcPct val="120000"/>
              </a:lnSpc>
            </a:pPr>
            <a:r>
              <a:rPr lang="en-US" sz="2300" b="1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Piloting affordable housing </a:t>
            </a:r>
            <a:r>
              <a:rPr lang="en-US" sz="23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schemes through land sharing agreements </a:t>
            </a:r>
          </a:p>
          <a:p>
            <a:pPr>
              <a:lnSpc>
                <a:spcPct val="120000"/>
              </a:lnSpc>
            </a:pPr>
            <a:r>
              <a:rPr lang="en-US" sz="23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Coordination of policy across Greater Kampala </a:t>
            </a:r>
          </a:p>
          <a:p>
            <a:pPr>
              <a:lnSpc>
                <a:spcPct val="120000"/>
              </a:lnSpc>
            </a:pPr>
            <a:r>
              <a:rPr lang="en-US" sz="2300" b="1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Land policy reform </a:t>
            </a:r>
            <a:r>
              <a:rPr lang="en-US" sz="2300" dirty="0"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to facilitate land access and reduce tenure disputes </a:t>
            </a:r>
          </a:p>
        </p:txBody>
      </p:sp>
    </p:spTree>
    <p:extLst>
      <p:ext uri="{BB962C8B-B14F-4D97-AF65-F5344CB8AC3E}">
        <p14:creationId xmlns:p14="http://schemas.microsoft.com/office/powerpoint/2010/main" val="1180776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01F7C11-F2E7-694D-A8B5-0EE56DFF86E5}"/>
              </a:ext>
            </a:extLst>
          </p:cNvPr>
          <p:cNvGraphicFramePr>
            <a:graphicFrameLocks noGrp="1"/>
          </p:cNvGraphicFramePr>
          <p:nvPr/>
        </p:nvGraphicFramePr>
        <p:xfrm>
          <a:off x="329783" y="19395"/>
          <a:ext cx="11617377" cy="6594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2906">
                  <a:extLst>
                    <a:ext uri="{9D8B030D-6E8A-4147-A177-3AD203B41FA5}">
                      <a16:colId xmlns:a16="http://schemas.microsoft.com/office/drawing/2014/main" val="730692532"/>
                    </a:ext>
                  </a:extLst>
                </a:gridCol>
                <a:gridCol w="5511337">
                  <a:extLst>
                    <a:ext uri="{9D8B030D-6E8A-4147-A177-3AD203B41FA5}">
                      <a16:colId xmlns:a16="http://schemas.microsoft.com/office/drawing/2014/main" val="2846236326"/>
                    </a:ext>
                  </a:extLst>
                </a:gridCol>
                <a:gridCol w="2913134">
                  <a:extLst>
                    <a:ext uri="{9D8B030D-6E8A-4147-A177-3AD203B41FA5}">
                      <a16:colId xmlns:a16="http://schemas.microsoft.com/office/drawing/2014/main" val="3658504964"/>
                    </a:ext>
                  </a:extLst>
                </a:gridCol>
              </a:tblGrid>
              <a:tr h="1260765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Action</a:t>
                      </a:r>
                    </a:p>
                  </a:txBody>
                  <a:tcPr>
                    <a:solidFill>
                      <a:srgbClr val="592F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Implementation </a:t>
                      </a:r>
                    </a:p>
                  </a:txBody>
                  <a:tcPr>
                    <a:solidFill>
                      <a:srgbClr val="592F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Score </a:t>
                      </a:r>
                    </a:p>
                    <a:p>
                      <a:pPr algn="ctr"/>
                      <a:r>
                        <a:rPr lang="en-US" sz="1800" dirty="0"/>
                        <a:t>(1 = action achieved, 2 = some progress, 3 = no progress) </a:t>
                      </a:r>
                    </a:p>
                  </a:txBody>
                  <a:tcPr>
                    <a:solidFill>
                      <a:srgbClr val="592F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3237355"/>
                  </a:ext>
                </a:extLst>
              </a:tr>
              <a:tr h="598653">
                <a:tc>
                  <a:txBody>
                    <a:bodyPr/>
                    <a:lstStyle/>
                    <a:p>
                      <a:r>
                        <a:rPr lang="en-US" sz="1600" dirty="0"/>
                        <a:t>Regulation of the minibus taxis in KCCA</a:t>
                      </a:r>
                    </a:p>
                  </a:txBody>
                  <a:tcP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TOR for the review of the BRT and engagement of the paratransit sector in KCCA issued and procurement ongoing. Amendment</a:t>
                      </a:r>
                      <a:r>
                        <a:rPr lang="en-GB" sz="16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of the 5</a:t>
                      </a:r>
                      <a:r>
                        <a:rPr lang="en-GB" sz="1600" kern="12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GB" sz="16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schedule of the Local Gov’t Act to provide for annual fees collections from taxis and buses is in final stages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3744319"/>
                  </a:ext>
                </a:extLst>
              </a:tr>
              <a:tr h="537681">
                <a:tc>
                  <a:txBody>
                    <a:bodyPr/>
                    <a:lstStyle/>
                    <a:p>
                      <a:r>
                        <a:rPr lang="en-GB" sz="1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Construction and paving of roads in KCCA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Between 2017 and 2018, urban roads increased by  5%.  Feasibility study conducted for upgrading part of Kampala city’s road network - KCCA currently seeking funding for implementation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5668444"/>
                  </a:ext>
                </a:extLst>
              </a:tr>
              <a:tr h="696654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KCCA and local government to support access to markets for informal enterprises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Construction of physical markets and allocation of space for informal traders ongoing e.g.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Kasubi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Market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7049042"/>
                  </a:ext>
                </a:extLst>
              </a:tr>
              <a:tr h="961509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KCCA and local government to d</a:t>
                      </a:r>
                      <a:r>
                        <a:rPr lang="en-US" sz="1600" dirty="0"/>
                        <a:t>evelop business engagement </a:t>
                      </a:r>
                      <a:r>
                        <a:rPr lang="en-US" sz="1600" dirty="0" err="1"/>
                        <a:t>centres</a:t>
                      </a:r>
                      <a:r>
                        <a:rPr lang="en-US" sz="16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No progress made on this in KCCA – clear project needs to be outlined for implementation to take place. Other local governments will play this role to an extent through new departments of trade, industry and LED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469858"/>
                  </a:ext>
                </a:extLst>
              </a:tr>
              <a:tr h="961687">
                <a:tc>
                  <a:txBody>
                    <a:bodyPr/>
                    <a:lstStyle/>
                    <a:p>
                      <a:r>
                        <a:rPr lang="en-US" sz="1600" dirty="0"/>
                        <a:t>Land sharing schemes in Kampala’s informal settlements for affordable housing and economic productivity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Precinct development plans have been developed for the city, now designing a site development plan for land sharing in Mulago. Investors not yet secured.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68239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2930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KAMPALA PDP S.C.4 final_Page_013.jp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15" t="9570" r="2002" b="9199"/>
          <a:stretch/>
        </p:blipFill>
        <p:spPr>
          <a:xfrm>
            <a:off x="1524000" y="152400"/>
            <a:ext cx="9144000" cy="5982852"/>
          </a:xfrm>
        </p:spPr>
      </p:pic>
      <p:sp>
        <p:nvSpPr>
          <p:cNvPr id="2" name="Rounded Rectangle 1"/>
          <p:cNvSpPr/>
          <p:nvPr/>
        </p:nvSpPr>
        <p:spPr>
          <a:xfrm>
            <a:off x="6477000" y="0"/>
            <a:ext cx="4191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Population Projection By 2040 :KPDP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287688" y="5949280"/>
            <a:ext cx="6552728" cy="908720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RAPIDLY CHANGING URBAN LANDSCAPE  </a:t>
            </a:r>
          </a:p>
        </p:txBody>
      </p:sp>
    </p:spTree>
    <p:extLst>
      <p:ext uri="{BB962C8B-B14F-4D97-AF65-F5344CB8AC3E}">
        <p14:creationId xmlns:p14="http://schemas.microsoft.com/office/powerpoint/2010/main" val="307706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544759" y="39255"/>
            <a:ext cx="9141714" cy="6477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accent4">
                  <a:lumMod val="75000"/>
                </a:schemeClr>
              </a:solidFill>
              <a:latin typeface="Andes Medium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24001" y="152400"/>
            <a:ext cx="53014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Andes Light"/>
                <a:cs typeface="Andes Light"/>
              </a:rPr>
              <a:t>Major reliance on informal jobs</a:t>
            </a:r>
          </a:p>
          <a:p>
            <a:endParaRPr lang="en-US" sz="2700" b="1" dirty="0">
              <a:solidFill>
                <a:schemeClr val="bg1"/>
              </a:solidFill>
              <a:latin typeface="Andes Medium"/>
            </a:endParaRPr>
          </a:p>
        </p:txBody>
      </p:sp>
      <p:graphicFrame>
        <p:nvGraphicFramePr>
          <p:cNvPr id="33" name="Content Placeholder 32"/>
          <p:cNvGraphicFramePr>
            <a:graphicFrameLocks noGrp="1"/>
          </p:cNvGraphicFramePr>
          <p:nvPr>
            <p:ph idx="1"/>
          </p:nvPr>
        </p:nvGraphicFramePr>
        <p:xfrm>
          <a:off x="5099448" y="1062040"/>
          <a:ext cx="5110163" cy="4389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Diagram 12"/>
          <p:cNvGraphicFramePr/>
          <p:nvPr/>
        </p:nvGraphicFramePr>
        <p:xfrm>
          <a:off x="1676401" y="685801"/>
          <a:ext cx="4132847" cy="50814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 descr="15452-street-vendor-kampala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43600" y="838201"/>
            <a:ext cx="47244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70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857250"/>
            <a:ext cx="9380052" cy="51435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631504" y="857250"/>
            <a:ext cx="9380052" cy="51435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AU" sz="1350">
              <a:solidFill>
                <a:prstClr val="white"/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0336" y="936867"/>
            <a:ext cx="8628314" cy="567530"/>
          </a:xfrm>
        </p:spPr>
        <p:txBody>
          <a:bodyPr/>
          <a:lstStyle/>
          <a:p>
            <a:r>
              <a:rPr lang="en-AU" sz="1800" dirty="0"/>
              <a:t>Formal employment growth needs to keep pace with population growth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6215585C-1BD3-4E35-B996-7151C5D46527}"/>
              </a:ext>
            </a:extLst>
          </p:cNvPr>
          <p:cNvGraphicFramePr>
            <a:graphicFrameLocks/>
          </p:cNvGraphicFramePr>
          <p:nvPr/>
        </p:nvGraphicFramePr>
        <p:xfrm>
          <a:off x="9264353" y="2517535"/>
          <a:ext cx="1098845" cy="11278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Rectangle 7"/>
          <p:cNvSpPr/>
          <p:nvPr/>
        </p:nvSpPr>
        <p:spPr>
          <a:xfrm>
            <a:off x="7824192" y="2850610"/>
            <a:ext cx="26035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b="1" dirty="0">
                <a:solidFill>
                  <a:srgbClr val="0071C4"/>
                </a:solidFill>
              </a:rPr>
              <a:t>Unemployment</a:t>
            </a:r>
            <a:r>
              <a:rPr lang="en-AU" b="1" dirty="0"/>
              <a:t>   </a:t>
            </a:r>
            <a:r>
              <a:rPr lang="en-AU" sz="2400" b="1" dirty="0">
                <a:solidFill>
                  <a:srgbClr val="FF9900"/>
                </a:solidFill>
              </a:rPr>
              <a:t>10%</a:t>
            </a:r>
            <a:endParaRPr lang="en-AU" b="1" dirty="0">
              <a:solidFill>
                <a:srgbClr val="FF99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453257" y="3795300"/>
            <a:ext cx="30396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b="1" dirty="0">
                <a:solidFill>
                  <a:srgbClr val="0071C4"/>
                </a:solidFill>
              </a:rPr>
              <a:t>Underemployment</a:t>
            </a:r>
            <a:r>
              <a:rPr lang="en-AU" b="1" dirty="0"/>
              <a:t>   </a:t>
            </a:r>
            <a:r>
              <a:rPr lang="en-AU" dirty="0"/>
              <a:t> </a:t>
            </a:r>
            <a:r>
              <a:rPr lang="en-AU" sz="2400" b="1" dirty="0">
                <a:solidFill>
                  <a:srgbClr val="FF9900"/>
                </a:solidFill>
              </a:rPr>
              <a:t>27%</a:t>
            </a:r>
            <a:endParaRPr lang="en-AU" b="1" dirty="0">
              <a:solidFill>
                <a:srgbClr val="FF9900"/>
              </a:solidFill>
            </a:endParaRPr>
          </a:p>
        </p:txBody>
      </p:sp>
      <p:graphicFrame>
        <p:nvGraphicFramePr>
          <p:cNvPr id="10" name="Chart 9"/>
          <p:cNvGraphicFramePr>
            <a:graphicFrameLocks/>
          </p:cNvGraphicFramePr>
          <p:nvPr/>
        </p:nvGraphicFramePr>
        <p:xfrm>
          <a:off x="9264353" y="3462225"/>
          <a:ext cx="1098845" cy="11278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/>
        </p:nvGraphicFramePr>
        <p:xfrm>
          <a:off x="9264353" y="4483320"/>
          <a:ext cx="1098845" cy="11278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Rectangle 11"/>
          <p:cNvSpPr/>
          <p:nvPr/>
        </p:nvSpPr>
        <p:spPr>
          <a:xfrm>
            <a:off x="7176450" y="4816395"/>
            <a:ext cx="33522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b="1" dirty="0">
                <a:solidFill>
                  <a:srgbClr val="0071C4"/>
                </a:solidFill>
              </a:rPr>
              <a:t>Informal employment </a:t>
            </a:r>
            <a:r>
              <a:rPr lang="en-AU" b="1" dirty="0"/>
              <a:t>  </a:t>
            </a:r>
            <a:r>
              <a:rPr lang="en-AU" dirty="0"/>
              <a:t> </a:t>
            </a:r>
            <a:r>
              <a:rPr lang="en-AU" sz="2400" b="1" dirty="0">
                <a:solidFill>
                  <a:srgbClr val="FF9900"/>
                </a:solidFill>
              </a:rPr>
              <a:t>57%</a:t>
            </a:r>
            <a:endParaRPr lang="en-AU" b="1" dirty="0">
              <a:solidFill>
                <a:srgbClr val="FF99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763" b="99034" l="9961" r="96484">
                        <a14:foregroundMark x1="30469" y1="37359" x2="27539" y2="30435"/>
                        <a14:foregroundMark x1="74805" y1="87118" x2="86914" y2="87118"/>
                      </a14:backgroundRemoval>
                    </a14:imgEffect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72480" y="1783142"/>
            <a:ext cx="1013791" cy="1229618"/>
          </a:xfrm>
          <a:prstGeom prst="rect">
            <a:avLst/>
          </a:prstGeom>
        </p:spPr>
      </p:pic>
      <p:pic>
        <p:nvPicPr>
          <p:cNvPr id="14" name="Content Placeholder 4"/>
          <p:cNvPicPr>
            <a:picLocks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" t="7344" r="1600"/>
          <a:stretch/>
        </p:blipFill>
        <p:spPr bwMode="auto">
          <a:xfrm>
            <a:off x="1772480" y="2233275"/>
            <a:ext cx="3890683" cy="3044785"/>
          </a:xfrm>
          <a:prstGeom prst="rect">
            <a:avLst/>
          </a:prstGeom>
          <a:noFill/>
        </p:spPr>
      </p:pic>
      <p:sp>
        <p:nvSpPr>
          <p:cNvPr id="6" name="Oval 5"/>
          <p:cNvSpPr/>
          <p:nvPr/>
        </p:nvSpPr>
        <p:spPr>
          <a:xfrm>
            <a:off x="4727848" y="4077073"/>
            <a:ext cx="2376264" cy="1656185"/>
          </a:xfrm>
          <a:prstGeom prst="ellipse">
            <a:avLst/>
          </a:prstGeom>
          <a:solidFill>
            <a:schemeClr val="accent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JOBS</a:t>
            </a:r>
            <a:r>
              <a:rPr lang="en-US" dirty="0"/>
              <a:t>,</a:t>
            </a:r>
          </a:p>
          <a:p>
            <a:pPr algn="ctr"/>
            <a:r>
              <a:rPr lang="en-US" sz="2800" dirty="0"/>
              <a:t>JOBS,</a:t>
            </a:r>
          </a:p>
          <a:p>
            <a:pPr algn="ctr"/>
            <a:r>
              <a:rPr lang="en-US" dirty="0"/>
              <a:t>JOBs</a:t>
            </a:r>
          </a:p>
          <a:p>
            <a:pPr algn="ctr"/>
            <a:r>
              <a:rPr lang="en-US" sz="2400" b="1" dirty="0">
                <a:solidFill>
                  <a:srgbClr val="C00000"/>
                </a:solidFill>
              </a:rPr>
              <a:t>???? </a:t>
            </a:r>
          </a:p>
        </p:txBody>
      </p:sp>
    </p:spTree>
    <p:extLst>
      <p:ext uri="{BB962C8B-B14F-4D97-AF65-F5344CB8AC3E}">
        <p14:creationId xmlns:p14="http://schemas.microsoft.com/office/powerpoint/2010/main" val="332655779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1648</TotalTime>
  <Words>869</Words>
  <Application>Microsoft Office PowerPoint</Application>
  <PresentationFormat>Widescreen</PresentationFormat>
  <Paragraphs>104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Andes Light</vt:lpstr>
      <vt:lpstr>Andes Medium</vt:lpstr>
      <vt:lpstr>Arial</vt:lpstr>
      <vt:lpstr>Batang</vt:lpstr>
      <vt:lpstr>Calibri</vt:lpstr>
      <vt:lpstr>Tahoma</vt:lpstr>
      <vt:lpstr>Trebuchet MS</vt:lpstr>
      <vt:lpstr>Wingdings 2</vt:lpstr>
      <vt:lpstr>Wingdings 3</vt:lpstr>
      <vt:lpstr>Facet</vt:lpstr>
      <vt:lpstr>PowerPoint Presentation</vt:lpstr>
      <vt:lpstr>Urbanisation as an engine of growth: key objectives</vt:lpstr>
      <vt:lpstr>Recent performance and policies</vt:lpstr>
      <vt:lpstr>A daunting task before Uganda</vt:lpstr>
      <vt:lpstr>Recommended policy actions from EGF I (2017)</vt:lpstr>
      <vt:lpstr>PowerPoint Presentation</vt:lpstr>
      <vt:lpstr>PowerPoint Presentation</vt:lpstr>
      <vt:lpstr>PowerPoint Presentation</vt:lpstr>
      <vt:lpstr>Formal employment growth needs to keep pace with population growth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Priya Manwaring</dc:creator>
  <cp:lastModifiedBy>Caroline Namukwaya</cp:lastModifiedBy>
  <cp:revision>62</cp:revision>
  <cp:lastPrinted>2019-08-20T12:41:21Z</cp:lastPrinted>
  <dcterms:created xsi:type="dcterms:W3CDTF">2019-08-01T10:05:26Z</dcterms:created>
  <dcterms:modified xsi:type="dcterms:W3CDTF">2019-08-21T15:45:29Z</dcterms:modified>
</cp:coreProperties>
</file>