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1" r:id="rId2"/>
    <p:sldId id="337" r:id="rId3"/>
    <p:sldId id="338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2" r:id="rId14"/>
    <p:sldId id="340" r:id="rId15"/>
  </p:sldIdLst>
  <p:sldSz cx="12188825" cy="6858000"/>
  <p:notesSz cx="6858000" cy="9144000"/>
  <p:defaultTextStyle>
    <a:defPPr>
      <a:defRPr lang="en-US"/>
    </a:defPPr>
    <a:lvl1pPr marL="0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7710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5420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3131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0841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38551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46261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53972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61682" algn="l" defTabSz="60771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6463"/>
    <a:srgbClr val="E7E7E5"/>
    <a:srgbClr val="CFCDC9"/>
    <a:srgbClr val="BA0C2F"/>
    <a:srgbClr val="FFFFFF"/>
    <a:srgbClr val="651D32"/>
    <a:srgbClr val="002F6C"/>
    <a:srgbClr val="0067B9"/>
    <a:srgbClr val="A7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5" autoAdjust="0"/>
    <p:restoredTop sz="99841" autoAdjust="0"/>
  </p:normalViewPr>
  <p:slideViewPr>
    <p:cSldViewPr snapToGrid="0" snapToObjects="1">
      <p:cViewPr varScale="1">
        <p:scale>
          <a:sx n="73" d="100"/>
          <a:sy n="73" d="100"/>
        </p:scale>
        <p:origin x="636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gcuser\Desktop\Data_Share%20of%20manufacturing%20output_Percen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igcuser\Desktop\Replicate%20Fig%203%20from%20Gollin%20and%20Sen_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Share of manufacturing output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Sheet1!$A$3:$A$10</c:f>
              <c:strCache>
                <c:ptCount val="8"/>
                <c:pt idx="0">
                  <c:v>Food Processing </c:v>
                </c:pt>
                <c:pt idx="1">
                  <c:v>Drinks and Tobacco </c:v>
                </c:pt>
                <c:pt idx="2">
                  <c:v>Chemical, paint</c:v>
                </c:pt>
                <c:pt idx="3">
                  <c:v>Metal</c:v>
                </c:pt>
                <c:pt idx="4">
                  <c:v>Bricks &amp; cement</c:v>
                </c:pt>
                <c:pt idx="5">
                  <c:v>Miscellaneous</c:v>
                </c:pt>
                <c:pt idx="6">
                  <c:v>Textiles, clothing and footwear</c:v>
                </c:pt>
                <c:pt idx="7">
                  <c:v>Saw milling, paper and printing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40</c:v>
                </c:pt>
                <c:pt idx="1">
                  <c:v>20.100000000000001</c:v>
                </c:pt>
                <c:pt idx="2">
                  <c:v>9.6999999999999993</c:v>
                </c:pt>
                <c:pt idx="3">
                  <c:v>8.3000000000000007</c:v>
                </c:pt>
                <c:pt idx="4">
                  <c:v>7.5</c:v>
                </c:pt>
                <c:pt idx="5">
                  <c:v>6.6</c:v>
                </c:pt>
                <c:pt idx="6">
                  <c:v>4.3</c:v>
                </c:pt>
                <c:pt idx="7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E-43E1-A8D9-027CECB5FD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1170344"/>
        <c:axId val="401169952"/>
      </c:barChart>
      <c:catAx>
        <c:axId val="401170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169952"/>
        <c:crosses val="autoZero"/>
        <c:auto val="1"/>
        <c:lblAlgn val="ctr"/>
        <c:lblOffset val="100"/>
        <c:noMultiLvlLbl val="0"/>
      </c:catAx>
      <c:valAx>
        <c:axId val="401169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170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74702836105388E-2"/>
          <c:y val="0.18589250753819109"/>
          <c:w val="0.81818323490813649"/>
          <c:h val="0.710536612280002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Sheet1!$A$2:$A$8</c:f>
              <c:strCache>
                <c:ptCount val="7"/>
                <c:pt idx="0">
                  <c:v>Cereals</c:v>
                </c:pt>
                <c:pt idx="1">
                  <c:v>Tubers</c:v>
                </c:pt>
                <c:pt idx="2">
                  <c:v>Vegetables</c:v>
                </c:pt>
                <c:pt idx="3">
                  <c:v>Fruit</c:v>
                </c:pt>
                <c:pt idx="4">
                  <c:v>Meat</c:v>
                </c:pt>
                <c:pt idx="5">
                  <c:v>Fish</c:v>
                </c:pt>
                <c:pt idx="6">
                  <c:v>Eggs and milk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0.106</c:v>
                </c:pt>
                <c:pt idx="1">
                  <c:v>-0.14499999999999999</c:v>
                </c:pt>
                <c:pt idx="2">
                  <c:v>0.377</c:v>
                </c:pt>
                <c:pt idx="3">
                  <c:v>-0.27600000000000002</c:v>
                </c:pt>
                <c:pt idx="4">
                  <c:v>0.14099999999999999</c:v>
                </c:pt>
                <c:pt idx="5">
                  <c:v>0.70799999999999996</c:v>
                </c:pt>
                <c:pt idx="6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58-4654-93F1-3452759115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454792"/>
        <c:axId val="401454008"/>
      </c:barChart>
      <c:catAx>
        <c:axId val="40145479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401454008"/>
        <c:crosses val="autoZero"/>
        <c:auto val="1"/>
        <c:lblAlgn val="ctr"/>
        <c:lblOffset val="100"/>
        <c:noMultiLvlLbl val="0"/>
      </c:catAx>
      <c:valAx>
        <c:axId val="401454008"/>
        <c:scaling>
          <c:orientation val="minMax"/>
        </c:scaling>
        <c:delete val="0"/>
        <c:axPos val="t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401454792"/>
        <c:crosses val="autoZero"/>
        <c:crossBetween val="between"/>
        <c:majorUnit val="0.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Sheet1!$A$23</c:f>
              <c:strCache>
                <c:ptCount val="1"/>
                <c:pt idx="0">
                  <c:v>  Primary products (Lall classification)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Sheet1!$B$23:$X$23</c:f>
              <c:numCache>
                <c:formatCode>General</c:formatCode>
                <c:ptCount val="23"/>
                <c:pt idx="0">
                  <c:v>90.986623023883979</c:v>
                </c:pt>
                <c:pt idx="1">
                  <c:v>85.079199677129807</c:v>
                </c:pt>
                <c:pt idx="2">
                  <c:v>86.405376134015327</c:v>
                </c:pt>
                <c:pt idx="3">
                  <c:v>90.499138177357352</c:v>
                </c:pt>
                <c:pt idx="4">
                  <c:v>89.302184404031976</c:v>
                </c:pt>
                <c:pt idx="5">
                  <c:v>74.034846472202986</c:v>
                </c:pt>
                <c:pt idx="6">
                  <c:v>77.905328920082695</c:v>
                </c:pt>
                <c:pt idx="7">
                  <c:v>75.042663999315337</c:v>
                </c:pt>
                <c:pt idx="8">
                  <c:v>75.698144597165594</c:v>
                </c:pt>
                <c:pt idx="9">
                  <c:v>70.330006041933942</c:v>
                </c:pt>
                <c:pt idx="10">
                  <c:v>67.897803897730029</c:v>
                </c:pt>
                <c:pt idx="11">
                  <c:v>64.297936271482712</c:v>
                </c:pt>
                <c:pt idx="12">
                  <c:v>57.356117026420186</c:v>
                </c:pt>
                <c:pt idx="13">
                  <c:v>53.445928166683942</c:v>
                </c:pt>
                <c:pt idx="14">
                  <c:v>55.070579354906634</c:v>
                </c:pt>
                <c:pt idx="15">
                  <c:v>53.459533256419533</c:v>
                </c:pt>
                <c:pt idx="16">
                  <c:v>54.076162942709473</c:v>
                </c:pt>
                <c:pt idx="17">
                  <c:v>48.090271050558073</c:v>
                </c:pt>
                <c:pt idx="18">
                  <c:v>50.92112600522681</c:v>
                </c:pt>
                <c:pt idx="19">
                  <c:v>50.969516676880858</c:v>
                </c:pt>
                <c:pt idx="20">
                  <c:v>52.428142174308377</c:v>
                </c:pt>
                <c:pt idx="21">
                  <c:v>47.127131190387715</c:v>
                </c:pt>
                <c:pt idx="22">
                  <c:v>51.411600442732052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80-4F39-95D8-B79F3C0242B8}"/>
            </c:ext>
          </c:extLst>
        </c:ser>
        <c:ser>
          <c:idx val="1"/>
          <c:order val="1"/>
          <c:tx>
            <c:strRef>
              <c:f>Sheet1!$A$24</c:f>
              <c:strCache>
                <c:ptCount val="1"/>
                <c:pt idx="0">
                  <c:v>  Resource-based manufactures: agro-based (Lall classification)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Sheet1!$B$24:$X$24</c:f>
              <c:numCache>
                <c:formatCode>General</c:formatCode>
                <c:ptCount val="23"/>
                <c:pt idx="0">
                  <c:v>2.0433173957463424</c:v>
                </c:pt>
                <c:pt idx="1">
                  <c:v>3.9697402450058621</c:v>
                </c:pt>
                <c:pt idx="2">
                  <c:v>2.1726524167736763</c:v>
                </c:pt>
                <c:pt idx="3">
                  <c:v>1.5173302391054986</c:v>
                </c:pt>
                <c:pt idx="4">
                  <c:v>1.5374157754243707</c:v>
                </c:pt>
                <c:pt idx="5">
                  <c:v>3.1661650586460448</c:v>
                </c:pt>
                <c:pt idx="6">
                  <c:v>3.4094789217075707</c:v>
                </c:pt>
                <c:pt idx="7">
                  <c:v>3.4862916684496557</c:v>
                </c:pt>
                <c:pt idx="8">
                  <c:v>4.0823439483667148</c:v>
                </c:pt>
                <c:pt idx="9">
                  <c:v>4.7705700648360994</c:v>
                </c:pt>
                <c:pt idx="10">
                  <c:v>6.3700565447710886</c:v>
                </c:pt>
                <c:pt idx="11">
                  <c:v>7.0273951779882271</c:v>
                </c:pt>
                <c:pt idx="12">
                  <c:v>11.856188884571964</c:v>
                </c:pt>
                <c:pt idx="13">
                  <c:v>10.726181279131833</c:v>
                </c:pt>
                <c:pt idx="14">
                  <c:v>12.275020737608971</c:v>
                </c:pt>
                <c:pt idx="15">
                  <c:v>13.312689934051772</c:v>
                </c:pt>
                <c:pt idx="16">
                  <c:v>13.980347281838446</c:v>
                </c:pt>
                <c:pt idx="17">
                  <c:v>15.050955611518216</c:v>
                </c:pt>
                <c:pt idx="18">
                  <c:v>15.904659061994094</c:v>
                </c:pt>
                <c:pt idx="19">
                  <c:v>16.443547030593177</c:v>
                </c:pt>
                <c:pt idx="20">
                  <c:v>14.325051377416735</c:v>
                </c:pt>
                <c:pt idx="21">
                  <c:v>12.278285068450382</c:v>
                </c:pt>
                <c:pt idx="22">
                  <c:v>12.80219465629856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80-4F39-95D8-B79F3C0242B8}"/>
            </c:ext>
          </c:extLst>
        </c:ser>
        <c:ser>
          <c:idx val="2"/>
          <c:order val="2"/>
          <c:tx>
            <c:strRef>
              <c:f>Sheet1!$A$25</c:f>
              <c:strCache>
                <c:ptCount val="1"/>
                <c:pt idx="0">
                  <c:v>  Resource-based manufactures: other (Lall classification)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Sheet1!$B$25:$X$25</c:f>
              <c:numCache>
                <c:formatCode>General</c:formatCode>
                <c:ptCount val="23"/>
                <c:pt idx="0">
                  <c:v>0.48047760974016873</c:v>
                </c:pt>
                <c:pt idx="1">
                  <c:v>3.6976075335360217</c:v>
                </c:pt>
                <c:pt idx="2">
                  <c:v>3.5646624968312621</c:v>
                </c:pt>
                <c:pt idx="3">
                  <c:v>2.4976120368945072</c:v>
                </c:pt>
                <c:pt idx="4">
                  <c:v>0.90607017141471968</c:v>
                </c:pt>
                <c:pt idx="5">
                  <c:v>3.6284387308950046</c:v>
                </c:pt>
                <c:pt idx="6">
                  <c:v>4.7383363933078462</c:v>
                </c:pt>
                <c:pt idx="7">
                  <c:v>3.3838215156831706</c:v>
                </c:pt>
                <c:pt idx="8">
                  <c:v>1.7857120720460979</c:v>
                </c:pt>
                <c:pt idx="9">
                  <c:v>1.2334625916649404</c:v>
                </c:pt>
                <c:pt idx="10">
                  <c:v>4.4157022953092735</c:v>
                </c:pt>
                <c:pt idx="11">
                  <c:v>4.2619067172585741</c:v>
                </c:pt>
                <c:pt idx="12">
                  <c:v>5.1449169344326506</c:v>
                </c:pt>
                <c:pt idx="13">
                  <c:v>8.0507462688765781</c:v>
                </c:pt>
                <c:pt idx="14">
                  <c:v>8.1007090654952236</c:v>
                </c:pt>
                <c:pt idx="15">
                  <c:v>6.5307188452477458</c:v>
                </c:pt>
                <c:pt idx="16">
                  <c:v>5.9265296333989497</c:v>
                </c:pt>
                <c:pt idx="17">
                  <c:v>6.1034476024114968</c:v>
                </c:pt>
                <c:pt idx="18">
                  <c:v>6.1493847854529315</c:v>
                </c:pt>
                <c:pt idx="19">
                  <c:v>5.3451685049321531</c:v>
                </c:pt>
                <c:pt idx="20">
                  <c:v>5.0483777458274819</c:v>
                </c:pt>
                <c:pt idx="21">
                  <c:v>4.0545345800853783</c:v>
                </c:pt>
                <c:pt idx="22">
                  <c:v>5.6740255042014685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80-4F39-95D8-B79F3C0242B8}"/>
            </c:ext>
          </c:extLst>
        </c:ser>
        <c:ser>
          <c:idx val="3"/>
          <c:order val="3"/>
          <c:tx>
            <c:strRef>
              <c:f>Sheet1!$A$26</c:f>
              <c:strCache>
                <c:ptCount val="1"/>
                <c:pt idx="0">
                  <c:v>  Low technology manufactures: textile, garment and footwear (Lall classification)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Sheet1!$B$26:$X$26</c:f>
              <c:numCache>
                <c:formatCode>General</c:formatCode>
                <c:ptCount val="23"/>
                <c:pt idx="0">
                  <c:v>0.35714347903726845</c:v>
                </c:pt>
                <c:pt idx="1">
                  <c:v>0.44364003860620133</c:v>
                </c:pt>
                <c:pt idx="2">
                  <c:v>0.82522900306141267</c:v>
                </c:pt>
                <c:pt idx="3">
                  <c:v>0.37010726364555058</c:v>
                </c:pt>
                <c:pt idx="4">
                  <c:v>0.25288299099334011</c:v>
                </c:pt>
                <c:pt idx="5">
                  <c:v>0.51434138886379721</c:v>
                </c:pt>
                <c:pt idx="6">
                  <c:v>0.55635467741254307</c:v>
                </c:pt>
                <c:pt idx="7">
                  <c:v>0.65030510505370376</c:v>
                </c:pt>
                <c:pt idx="8">
                  <c:v>1.0667026747017603</c:v>
                </c:pt>
                <c:pt idx="9">
                  <c:v>1.2275064363919048</c:v>
                </c:pt>
                <c:pt idx="10">
                  <c:v>1.3631068909523678</c:v>
                </c:pt>
                <c:pt idx="11">
                  <c:v>1.0423687994041781</c:v>
                </c:pt>
                <c:pt idx="12">
                  <c:v>2.2094087348209359</c:v>
                </c:pt>
                <c:pt idx="13">
                  <c:v>1.9658995563327712</c:v>
                </c:pt>
                <c:pt idx="14">
                  <c:v>2.046443018605876</c:v>
                </c:pt>
                <c:pt idx="15">
                  <c:v>2.1385764441603516</c:v>
                </c:pt>
                <c:pt idx="16">
                  <c:v>2.7963285299986316</c:v>
                </c:pt>
                <c:pt idx="17">
                  <c:v>3.100348648888557</c:v>
                </c:pt>
                <c:pt idx="18">
                  <c:v>3.4723737082070349</c:v>
                </c:pt>
                <c:pt idx="19">
                  <c:v>3.6342917438158864</c:v>
                </c:pt>
                <c:pt idx="20">
                  <c:v>3.5497596236382489</c:v>
                </c:pt>
                <c:pt idx="21">
                  <c:v>2.814079295434015</c:v>
                </c:pt>
                <c:pt idx="22">
                  <c:v>2.453540005875793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C80-4F39-95D8-B79F3C0242B8}"/>
            </c:ext>
          </c:extLst>
        </c:ser>
        <c:ser>
          <c:idx val="4"/>
          <c:order val="4"/>
          <c:tx>
            <c:strRef>
              <c:f>Sheet1!$A$27</c:f>
              <c:strCache>
                <c:ptCount val="1"/>
                <c:pt idx="0">
                  <c:v>  Low technology manufactures: other products (Lall classification)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Sheet1!$B$27:$X$27</c:f>
              <c:numCache>
                <c:formatCode>General</c:formatCode>
                <c:ptCount val="23"/>
                <c:pt idx="0">
                  <c:v>0.64199304487389797</c:v>
                </c:pt>
                <c:pt idx="1">
                  <c:v>1.186622669709942</c:v>
                </c:pt>
                <c:pt idx="2">
                  <c:v>0.87531476846620004</c:v>
                </c:pt>
                <c:pt idx="3">
                  <c:v>0.65157566220122054</c:v>
                </c:pt>
                <c:pt idx="4">
                  <c:v>0.40182050141526604</c:v>
                </c:pt>
                <c:pt idx="5">
                  <c:v>1.2590677957537151</c:v>
                </c:pt>
                <c:pt idx="6">
                  <c:v>1.0960126926683733</c:v>
                </c:pt>
                <c:pt idx="7">
                  <c:v>1.2226980187427789</c:v>
                </c:pt>
                <c:pt idx="8">
                  <c:v>2.1063020694849048</c:v>
                </c:pt>
                <c:pt idx="9">
                  <c:v>3.2948197493990286</c:v>
                </c:pt>
                <c:pt idx="10">
                  <c:v>4.3495056076180383</c:v>
                </c:pt>
                <c:pt idx="11">
                  <c:v>4.0485742461219489</c:v>
                </c:pt>
                <c:pt idx="12">
                  <c:v>5.0953043197123158</c:v>
                </c:pt>
                <c:pt idx="13">
                  <c:v>5.7661509784200708</c:v>
                </c:pt>
                <c:pt idx="14">
                  <c:v>5.3720609194163798</c:v>
                </c:pt>
                <c:pt idx="15">
                  <c:v>5.3243103011226003</c:v>
                </c:pt>
                <c:pt idx="16">
                  <c:v>6.1178118059956441</c:v>
                </c:pt>
                <c:pt idx="17">
                  <c:v>6.4617673564270302</c:v>
                </c:pt>
                <c:pt idx="18">
                  <c:v>7.1699685769438926</c:v>
                </c:pt>
                <c:pt idx="19">
                  <c:v>7.8054319795512361</c:v>
                </c:pt>
                <c:pt idx="20">
                  <c:v>6.6627607972032283</c:v>
                </c:pt>
                <c:pt idx="21">
                  <c:v>4.6021253835061655</c:v>
                </c:pt>
                <c:pt idx="22">
                  <c:v>3.8327942841286515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80-4F39-95D8-B79F3C0242B8}"/>
            </c:ext>
          </c:extLst>
        </c:ser>
        <c:ser>
          <c:idx val="5"/>
          <c:order val="5"/>
          <c:tx>
            <c:strRef>
              <c:f>Sheet1!$A$28</c:f>
              <c:strCache>
                <c:ptCount val="1"/>
                <c:pt idx="0">
                  <c:v>  Medium to high technology manufactures (Lall classification)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Sheet1!$B$28:$X$28</c:f>
              <c:numCache>
                <c:formatCode>General</c:formatCode>
                <c:ptCount val="23"/>
                <c:pt idx="0">
                  <c:v>1.4281623944090487</c:v>
                </c:pt>
                <c:pt idx="1">
                  <c:v>1.6030361322286486</c:v>
                </c:pt>
                <c:pt idx="2">
                  <c:v>2.5017938558429273</c:v>
                </c:pt>
                <c:pt idx="3">
                  <c:v>1.7662730465785907</c:v>
                </c:pt>
                <c:pt idx="4">
                  <c:v>1.8702088827335923</c:v>
                </c:pt>
                <c:pt idx="5">
                  <c:v>3.4904661459140334</c:v>
                </c:pt>
                <c:pt idx="6">
                  <c:v>3.4800815443822297</c:v>
                </c:pt>
                <c:pt idx="7">
                  <c:v>3.3904570157045661</c:v>
                </c:pt>
                <c:pt idx="8">
                  <c:v>6.1669629800716264</c:v>
                </c:pt>
                <c:pt idx="9">
                  <c:v>6.9179142988057523</c:v>
                </c:pt>
                <c:pt idx="10">
                  <c:v>6.9427760698151539</c:v>
                </c:pt>
                <c:pt idx="11">
                  <c:v>12.053640005145745</c:v>
                </c:pt>
                <c:pt idx="12">
                  <c:v>12.623984937724009</c:v>
                </c:pt>
                <c:pt idx="13">
                  <c:v>13.88864657888093</c:v>
                </c:pt>
                <c:pt idx="14">
                  <c:v>13.59200211035057</c:v>
                </c:pt>
                <c:pt idx="15">
                  <c:v>13.210165983738555</c:v>
                </c:pt>
                <c:pt idx="16">
                  <c:v>14.037282760263464</c:v>
                </c:pt>
                <c:pt idx="17">
                  <c:v>14.889157947560031</c:v>
                </c:pt>
                <c:pt idx="18">
                  <c:v>12.945684546730746</c:v>
                </c:pt>
                <c:pt idx="19">
                  <c:v>11.284222914727755</c:v>
                </c:pt>
                <c:pt idx="20">
                  <c:v>11.166011915315618</c:v>
                </c:pt>
                <c:pt idx="21">
                  <c:v>9.9524495581222769</c:v>
                </c:pt>
                <c:pt idx="22">
                  <c:v>7.8674927379529729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C80-4F39-95D8-B79F3C0242B8}"/>
            </c:ext>
          </c:extLst>
        </c:ser>
        <c:ser>
          <c:idx val="6"/>
          <c:order val="6"/>
          <c:tx>
            <c:strRef>
              <c:f>Sheet1!$A$29</c:f>
              <c:strCache>
                <c:ptCount val="1"/>
                <c:pt idx="0">
                  <c:v>  Unclassified products (Lall classification)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Sheet1!$B$29:$X$29</c:f>
              <c:numCache>
                <c:formatCode>General</c:formatCode>
                <c:ptCount val="23"/>
                <c:pt idx="0">
                  <c:v>4.0622830523093114</c:v>
                </c:pt>
                <c:pt idx="1">
                  <c:v>4.0201537037835129</c:v>
                </c:pt>
                <c:pt idx="2">
                  <c:v>3.6549713250092162</c:v>
                </c:pt>
                <c:pt idx="3">
                  <c:v>2.6979635742172601</c:v>
                </c:pt>
                <c:pt idx="4">
                  <c:v>5.7294172739867273</c:v>
                </c:pt>
                <c:pt idx="5">
                  <c:v>13.90667440772442</c:v>
                </c:pt>
                <c:pt idx="6">
                  <c:v>8.8144068504387416</c:v>
                </c:pt>
                <c:pt idx="7">
                  <c:v>12.823762677050796</c:v>
                </c:pt>
                <c:pt idx="8">
                  <c:v>9.0938316581633014</c:v>
                </c:pt>
                <c:pt idx="9">
                  <c:v>12.225720816968327</c:v>
                </c:pt>
                <c:pt idx="10">
                  <c:v>8.6610486938040445</c:v>
                </c:pt>
                <c:pt idx="11">
                  <c:v>7.2681787825986168</c:v>
                </c:pt>
                <c:pt idx="12">
                  <c:v>5.7140791623179537</c:v>
                </c:pt>
                <c:pt idx="13">
                  <c:v>6.1564471716738778</c:v>
                </c:pt>
                <c:pt idx="14">
                  <c:v>3.5431847936163456</c:v>
                </c:pt>
                <c:pt idx="15">
                  <c:v>6.0240052352594482</c:v>
                </c:pt>
                <c:pt idx="16">
                  <c:v>3.0655370457953817</c:v>
                </c:pt>
                <c:pt idx="17">
                  <c:v>6.3040517826365798</c:v>
                </c:pt>
                <c:pt idx="18">
                  <c:v>3.4368033154444735</c:v>
                </c:pt>
                <c:pt idx="19">
                  <c:v>4.5178211494989444</c:v>
                </c:pt>
                <c:pt idx="20">
                  <c:v>6.8198963662903251</c:v>
                </c:pt>
                <c:pt idx="21">
                  <c:v>19.171394924014066</c:v>
                </c:pt>
                <c:pt idx="22">
                  <c:v>15.958352368810507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C80-4F39-95D8-B79F3C024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9675680"/>
        <c:axId val="389676464"/>
      </c:areaChart>
      <c:catAx>
        <c:axId val="38967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676464"/>
        <c:crosses val="autoZero"/>
        <c:auto val="1"/>
        <c:lblAlgn val="ctr"/>
        <c:lblOffset val="100"/>
        <c:noMultiLvlLbl val="0"/>
      </c:catAx>
      <c:valAx>
        <c:axId val="38967646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6756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0.20506</cdr:x>
      <cdr:y>0.36502</cdr:y>
    </cdr:from>
    <cdr:to>
      <cdr:x>0.35905</cdr:x>
      <cdr:y>0.5633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10859" y="1683420"/>
          <a:ext cx="128479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>
              <a:solidFill>
                <a:schemeClr val="bg1"/>
              </a:solidFill>
            </a:rPr>
            <a:t>Primary products </a:t>
          </a:r>
        </a:p>
      </cdr:txBody>
    </cdr:sp>
  </cdr:relSizeAnchor>
  <cdr:relSizeAnchor xmlns:cdr="http://schemas.openxmlformats.org/drawingml/2006/chartDrawing">
    <cdr:from>
      <cdr:x>0.56908</cdr:x>
      <cdr:y>0.11174</cdr:y>
    </cdr:from>
    <cdr:to>
      <cdr:x>0.72307</cdr:x>
      <cdr:y>0.31002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747928" y="515335"/>
          <a:ext cx="128479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dirty="0">
              <a:solidFill>
                <a:schemeClr val="bg1"/>
              </a:solidFill>
            </a:rPr>
            <a:t>Medium to high technology manufactures </a:t>
          </a:r>
        </a:p>
      </cdr:txBody>
    </cdr:sp>
  </cdr:relSizeAnchor>
  <cdr:relSizeAnchor xmlns:cdr="http://schemas.openxmlformats.org/drawingml/2006/chartDrawing">
    <cdr:from>
      <cdr:x>0.61016</cdr:x>
      <cdr:y>0.36251</cdr:y>
    </cdr:from>
    <cdr:to>
      <cdr:x>0.71976</cdr:x>
      <cdr:y>0.56079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90667" y="16718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>
              <a:solidFill>
                <a:schemeClr val="bg1"/>
              </a:solidFill>
            </a:rPr>
            <a:t>Resource-based manufactures: Agro-based</a:t>
          </a:r>
        </a:p>
      </cdr:txBody>
    </cdr:sp>
  </cdr:relSizeAnchor>
  <cdr:relSizeAnchor xmlns:cdr="http://schemas.openxmlformats.org/drawingml/2006/chartDrawing">
    <cdr:from>
      <cdr:x>0.48345</cdr:x>
      <cdr:y>0.25961</cdr:y>
    </cdr:from>
    <cdr:to>
      <cdr:x>0.59305</cdr:x>
      <cdr:y>0.45789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033512" y="11972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>
              <a:solidFill>
                <a:schemeClr val="bg1"/>
              </a:solidFill>
            </a:rPr>
            <a:t>Other r</a:t>
          </a:r>
          <a:r>
            <a:rPr lang="en-GB" sz="1100" dirty="0">
              <a:solidFill>
                <a:schemeClr val="bg1"/>
              </a:solidFill>
            </a:rPr>
            <a:t>esource-based manufactures</a:t>
          </a:r>
        </a:p>
      </cdr:txBody>
    </cdr:sp>
  </cdr:relSizeAnchor>
  <cdr:relSizeAnchor xmlns:cdr="http://schemas.openxmlformats.org/drawingml/2006/chartDrawing">
    <cdr:from>
      <cdr:x>0.63375</cdr:x>
      <cdr:y>0.18829</cdr:y>
    </cdr:from>
    <cdr:to>
      <cdr:x>0.74334</cdr:x>
      <cdr:y>0.38656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87436" y="8683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>
              <a:solidFill>
                <a:schemeClr val="bg1"/>
              </a:solidFill>
            </a:rPr>
            <a:t>Other low-technology manufactures</a:t>
          </a:r>
        </a:p>
      </cdr:txBody>
    </cdr:sp>
  </cdr:relSizeAnchor>
  <cdr:relSizeAnchor xmlns:cdr="http://schemas.openxmlformats.org/drawingml/2006/chartDrawing">
    <cdr:from>
      <cdr:x>0.2994</cdr:x>
      <cdr:y>0.0339</cdr:y>
    </cdr:from>
    <cdr:to>
      <cdr:x>0.409</cdr:x>
      <cdr:y>0.23217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497937" y="1563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>
              <a:solidFill>
                <a:schemeClr val="bg1"/>
              </a:solidFill>
            </a:rPr>
            <a:t>Unclassified 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0.7378</cdr:x>
      <cdr:y>0.52565</cdr:y>
    </cdr:from>
    <cdr:to>
      <cdr:x>0.84739</cdr:x>
      <cdr:y>0.72392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155538" y="2424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>
              <a:solidFill>
                <a:schemeClr val="bg1"/>
              </a:solidFill>
            </a:rPr>
            <a:t>Textiles, garments, footwear</a:t>
          </a:r>
        </a:p>
      </cdr:txBody>
    </cdr:sp>
  </cdr:relSizeAnchor>
  <cdr:relSizeAnchor xmlns:cdr="http://schemas.openxmlformats.org/drawingml/2006/chartDrawing">
    <cdr:from>
      <cdr:x>0.86959</cdr:x>
      <cdr:y>0.31734</cdr:y>
    </cdr:from>
    <cdr:to>
      <cdr:x>0.94451</cdr:x>
      <cdr:y>0.52565</cdr:y>
    </cdr:to>
    <cdr:cxnSp macro="">
      <cdr:nvCxnSpPr>
        <cdr:cNvPr id="10" name="Straight Arrow Connector 9">
          <a:extLst xmlns:a="http://schemas.openxmlformats.org/drawingml/2006/main">
            <a:ext uri="{FF2B5EF4-FFF2-40B4-BE49-F238E27FC236}">
              <a16:creationId xmlns:a16="http://schemas.microsoft.com/office/drawing/2014/main" id="{0E40A9B5-910A-43ED-AD9B-7B64CBD9064E}"/>
            </a:ext>
          </a:extLst>
        </cdr:cNvPr>
        <cdr:cNvCxnSpPr/>
      </cdr:nvCxnSpPr>
      <cdr:spPr>
        <a:xfrm xmlns:a="http://schemas.openxmlformats.org/drawingml/2006/main" flipV="1">
          <a:off x="7255132" y="1463500"/>
          <a:ext cx="625034" cy="96070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0.0549</cdr:x>
      <cdr:y>0.84736</cdr:y>
    </cdr:from>
    <cdr:to>
      <cdr:x>0.07779</cdr:x>
      <cdr:y>0.89208</cdr:y>
    </cdr:to>
    <cdr:cxnSp macro="">
      <cdr:nvCxnSpPr>
        <cdr:cNvPr id="14" name="Straight Arrow Connector 13">
          <a:extLst xmlns:a="http://schemas.openxmlformats.org/drawingml/2006/main">
            <a:ext uri="{FF2B5EF4-FFF2-40B4-BE49-F238E27FC236}">
              <a16:creationId xmlns:a16="http://schemas.microsoft.com/office/drawing/2014/main" id="{15E370E4-C315-4538-8381-89085EEBDD00}"/>
            </a:ext>
          </a:extLst>
        </cdr:cNvPr>
        <cdr:cNvCxnSpPr/>
      </cdr:nvCxnSpPr>
      <cdr:spPr>
        <a:xfrm xmlns:a="http://schemas.openxmlformats.org/drawingml/2006/main" flipH="1">
          <a:off x="458032" y="3907855"/>
          <a:ext cx="190982" cy="20624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0.93825</cdr:x>
      <cdr:y>0.84647</cdr:y>
    </cdr:from>
    <cdr:to>
      <cdr:x>0.9572</cdr:x>
      <cdr:y>0.88204</cdr:y>
    </cdr:to>
    <cdr:cxnSp macro="">
      <cdr:nvCxnSpPr>
        <cdr:cNvPr id="18" name="Straight Arrow Connector 17">
          <a:extLst xmlns:a="http://schemas.openxmlformats.org/drawingml/2006/main">
            <a:ext uri="{FF2B5EF4-FFF2-40B4-BE49-F238E27FC236}">
              <a16:creationId xmlns:a16="http://schemas.microsoft.com/office/drawing/2014/main" id="{8818AD2F-A828-41C6-82B9-0EDC3026C304}"/>
            </a:ext>
          </a:extLst>
        </cdr:cNvPr>
        <cdr:cNvCxnSpPr/>
      </cdr:nvCxnSpPr>
      <cdr:spPr>
        <a:xfrm xmlns:a="http://schemas.openxmlformats.org/drawingml/2006/main">
          <a:off x="7827978" y="3903776"/>
          <a:ext cx="158105" cy="16402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710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5420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3131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0841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38551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46261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53972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61682" algn="l" defTabSz="60771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" b="6970"/>
          <a:stretch/>
        </p:blipFill>
        <p:spPr>
          <a:xfrm>
            <a:off x="203147" y="355081"/>
            <a:ext cx="11782531" cy="7121177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0C00456-721A-A94C-800A-D5E7EE91C160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162" y="2118715"/>
            <a:ext cx="5180251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162" y="4146997"/>
            <a:ext cx="4570809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607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5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8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1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421" y="3932955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0999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753866"/>
            <a:ext cx="1825755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07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203682"/>
            <a:ext cx="5891265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599735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1112" y="2894860"/>
            <a:ext cx="517984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567" y="903315"/>
            <a:ext cx="10360501" cy="610653"/>
          </a:xfrm>
          <a:prstGeom prst="rect">
            <a:avLst/>
          </a:prstGeom>
        </p:spPr>
        <p:txBody>
          <a:bodyPr vert="horz" lIns="121542" tIns="60771" rIns="121542" bIns="60771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162" y="1715549"/>
            <a:ext cx="10360501" cy="4233230"/>
          </a:xfrm>
          <a:prstGeom prst="rect">
            <a:avLst/>
          </a:prstGeom>
        </p:spPr>
        <p:txBody>
          <a:bodyPr vert="horz" lIns="121542" tIns="60771" rIns="121542" bIns="60771" rtlCol="0">
            <a:normAutofit/>
          </a:bodyPr>
          <a:lstStyle>
            <a:lvl1pPr marL="305966" marR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5966" marR="0" lvl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9456" marR="0" lvl="1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07058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507827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715549"/>
            <a:ext cx="507908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2565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335152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2736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8247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010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3428999"/>
            <a:ext cx="11782531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2" y="1715549"/>
            <a:ext cx="10360501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1001" y="4677520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0899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4413" y="203683"/>
            <a:ext cx="5891265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162" y="2219505"/>
            <a:ext cx="4875530" cy="3729274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0999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162" y="897750"/>
            <a:ext cx="487553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2703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203682"/>
            <a:ext cx="5891265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599735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1112" y="2894860"/>
            <a:ext cx="517984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831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148" y="203681"/>
            <a:ext cx="11782532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1001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F4168E2-91C5-9646-9F53-5B4E70AF759D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5747196"/>
            <a:ext cx="1825755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162" y="4146997"/>
            <a:ext cx="4570809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607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5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8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1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421" y="3932955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162" y="2118715"/>
            <a:ext cx="5180251" cy="1600200"/>
          </a:xfrm>
          <a:effectLst/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162" y="4146997"/>
            <a:ext cx="4570809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607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5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8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1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421" y="3932955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753866"/>
            <a:ext cx="1825755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632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3603" y="707638"/>
            <a:ext cx="7313295" cy="610653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5747196"/>
            <a:ext cx="1825755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421" y="909220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465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162" y="2118715"/>
            <a:ext cx="5180251" cy="1600200"/>
          </a:xfrm>
          <a:effectLst/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162" y="4146997"/>
            <a:ext cx="4570809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607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5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8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1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421" y="3932955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753866"/>
            <a:ext cx="1825755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567" y="903315"/>
            <a:ext cx="10360501" cy="610653"/>
          </a:xfrm>
          <a:prstGeom prst="rect">
            <a:avLst/>
          </a:prstGeom>
        </p:spPr>
        <p:txBody>
          <a:bodyPr vert="horz" lIns="121542" tIns="60771" rIns="121542" bIns="60771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162" y="1715549"/>
            <a:ext cx="10360501" cy="4233230"/>
          </a:xfrm>
          <a:prstGeom prst="rect">
            <a:avLst/>
          </a:prstGeom>
        </p:spPr>
        <p:txBody>
          <a:bodyPr vert="horz" lIns="121542" tIns="60771" rIns="121542" bIns="60771" rtlCol="0">
            <a:normAutofit/>
          </a:bodyPr>
          <a:lstStyle>
            <a:lvl1pPr marL="305966" marR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5966" marR="0" lvl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9456" marR="0" lvl="1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54325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507827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715549"/>
            <a:ext cx="507908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1407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335152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2736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8247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3192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3428999"/>
            <a:ext cx="11782531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2" y="1715549"/>
            <a:ext cx="10360501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1001" y="4677520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2358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4413" y="203683"/>
            <a:ext cx="5891265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162" y="2219505"/>
            <a:ext cx="4875530" cy="3729274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0999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162" y="897750"/>
            <a:ext cx="487553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5330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203682"/>
            <a:ext cx="5891265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599735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1112" y="2894860"/>
            <a:ext cx="517984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2274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567" y="903315"/>
            <a:ext cx="10360501" cy="610653"/>
          </a:xfrm>
          <a:prstGeom prst="rect">
            <a:avLst/>
          </a:prstGeom>
        </p:spPr>
        <p:txBody>
          <a:bodyPr vert="horz" lIns="121542" tIns="60771" rIns="121542" bIns="60771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162" y="1715549"/>
            <a:ext cx="10360501" cy="4233230"/>
          </a:xfrm>
          <a:prstGeom prst="rect">
            <a:avLst/>
          </a:prstGeom>
        </p:spPr>
        <p:txBody>
          <a:bodyPr vert="horz" lIns="121542" tIns="60771" rIns="121542" bIns="60771" rtlCol="0">
            <a:normAutofit/>
          </a:bodyPr>
          <a:lstStyle>
            <a:lvl1pPr marL="305966" marR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5966" marR="0" lvl="0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9456" marR="0" lvl="1" indent="-305966" algn="l" defTabSz="6077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3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062974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507827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715549"/>
            <a:ext cx="507908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48454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335152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2736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8247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6076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3428999"/>
            <a:ext cx="11782531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2" y="1715549"/>
            <a:ext cx="10360501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1001" y="4677520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518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3603" y="707638"/>
            <a:ext cx="7313295" cy="610653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87" y="5747196"/>
            <a:ext cx="1825755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421" y="909220"/>
            <a:ext cx="426609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963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4413" y="203683"/>
            <a:ext cx="5891265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162" y="2219505"/>
            <a:ext cx="4875530" cy="3729274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0999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162" y="897750"/>
            <a:ext cx="487553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6852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203682"/>
            <a:ext cx="5891265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599735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1112" y="2894860"/>
            <a:ext cx="517984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829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567" y="903315"/>
            <a:ext cx="10360501" cy="610653"/>
          </a:xfrm>
          <a:prstGeom prst="rect">
            <a:avLst/>
          </a:prstGeom>
        </p:spPr>
        <p:txBody>
          <a:bodyPr vert="horz" lIns="121542" tIns="60771" rIns="121542" bIns="60771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162" y="1715549"/>
            <a:ext cx="10360501" cy="4233230"/>
          </a:xfrm>
          <a:prstGeom prst="rect">
            <a:avLst/>
          </a:prstGeom>
        </p:spPr>
        <p:txBody>
          <a:bodyPr vert="horz" lIns="121542" tIns="60771" rIns="121542" bIns="6077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16097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10360501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507827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715549"/>
            <a:ext cx="507908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6C6463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2065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567" y="1715549"/>
            <a:ext cx="335152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2736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147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4515" y="6408096"/>
            <a:ext cx="3859795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1619" y="6408096"/>
            <a:ext cx="2844059" cy="246221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8247" y="1715549"/>
            <a:ext cx="3352332" cy="4233230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 sz="2100">
                <a:solidFill>
                  <a:srgbClr val="FFFFFF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147" y="3428999"/>
            <a:ext cx="11782531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2" y="1715549"/>
            <a:ext cx="10360501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08096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1001" y="4677520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567" y="898413"/>
            <a:ext cx="10360501" cy="615554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4413" y="203683"/>
            <a:ext cx="5891265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77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08096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162" y="2219505"/>
            <a:ext cx="4875530" cy="3729274"/>
          </a:xfrm>
        </p:spPr>
        <p:txBody>
          <a:bodyPr>
            <a:normAutofit/>
          </a:bodyPr>
          <a:lstStyle>
            <a:lvl1pPr>
              <a:defRPr sz="2100">
                <a:solidFill>
                  <a:srgbClr val="6C6463"/>
                </a:solidFill>
              </a:defRPr>
            </a:lvl1pPr>
            <a:lvl2pPr>
              <a:defRPr sz="2100">
                <a:solidFill>
                  <a:srgbClr val="6C6463"/>
                </a:solidFill>
              </a:defRPr>
            </a:lvl2pPr>
            <a:lvl3pPr>
              <a:defRPr sz="2100">
                <a:solidFill>
                  <a:srgbClr val="6C6463"/>
                </a:solidFill>
              </a:defRPr>
            </a:lvl3pPr>
            <a:lvl4pPr>
              <a:defRPr sz="19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0999" y="1452203"/>
            <a:ext cx="2743200" cy="246157"/>
          </a:xfrm>
        </p:spPr>
        <p:txBody>
          <a:bodyPr>
            <a:spAutoFit/>
          </a:bodyPr>
          <a:lstStyle>
            <a:lvl1pPr marL="0" indent="0" algn="r">
              <a:buNone/>
              <a:defRPr sz="800" baseline="0">
                <a:solidFill>
                  <a:srgbClr val="FFFFFF"/>
                </a:solidFill>
              </a:defRPr>
            </a:lvl1pPr>
            <a:lvl2pPr marL="305965" indent="0">
              <a:buNone/>
              <a:defRPr sz="2400">
                <a:solidFill>
                  <a:schemeClr val="bg1"/>
                </a:solidFill>
              </a:defRPr>
            </a:lvl2pPr>
            <a:lvl3pPr marL="611930" indent="0">
              <a:buNone/>
              <a:defRPr sz="2100">
                <a:solidFill>
                  <a:schemeClr val="bg1"/>
                </a:solidFill>
              </a:defRPr>
            </a:lvl3pPr>
            <a:lvl4pPr marL="909455" indent="0">
              <a:buNone/>
              <a:defRPr sz="1900">
                <a:solidFill>
                  <a:schemeClr val="bg1"/>
                </a:solidFill>
              </a:defRPr>
            </a:lvl4pPr>
            <a:lvl5pPr marL="1363128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162" y="897750"/>
            <a:ext cx="487553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567" y="903315"/>
            <a:ext cx="10360501" cy="610653"/>
          </a:xfrm>
          <a:prstGeom prst="rect">
            <a:avLst/>
          </a:prstGeom>
        </p:spPr>
        <p:txBody>
          <a:bodyPr vert="horz" lIns="121542" tIns="60771" rIns="121542" bIns="60771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62" y="1715549"/>
            <a:ext cx="10360501" cy="4233230"/>
          </a:xfrm>
          <a:prstGeom prst="rect">
            <a:avLst/>
          </a:prstGeom>
        </p:spPr>
        <p:txBody>
          <a:bodyPr vert="horz" lIns="121542" tIns="60771" rIns="121542" bIns="6077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147" y="6433979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l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017F59-29DA-6F48-B92A-5AD511CC2D63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433979"/>
            <a:ext cx="3859795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1619" y="6433979"/>
            <a:ext cx="2844059" cy="246221"/>
          </a:xfrm>
          <a:prstGeom prst="rect">
            <a:avLst/>
          </a:prstGeom>
        </p:spPr>
        <p:txBody>
          <a:bodyPr vert="horz" lIns="121542" tIns="60771" rIns="121542" bIns="60771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88825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542" tIns="60771" rIns="121542" bIns="60771" rtlCol="0" anchor="ctr"/>
          <a:lstStyle/>
          <a:p>
            <a:pPr algn="ctr"/>
            <a:endParaRPr lang="en-US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8813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74" r:id="rId2"/>
    <p:sldLayoutId id="2147483654" r:id="rId3"/>
    <p:sldLayoutId id="2147483708" r:id="rId4"/>
    <p:sldLayoutId id="2147483709" r:id="rId5"/>
    <p:sldLayoutId id="2147483758" r:id="rId6"/>
    <p:sldLayoutId id="2147483710" r:id="rId7"/>
    <p:sldLayoutId id="2147483711" r:id="rId8"/>
    <p:sldLayoutId id="2147483712" r:id="rId9"/>
    <p:sldLayoutId id="2147483714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696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  <p:sldLayoutId id="2147483756" r:id="rId30"/>
    <p:sldLayoutId id="2147483757" r:id="rId31"/>
  </p:sldLayoutIdLst>
  <p:hf hdr="0"/>
  <p:txStyles>
    <p:titleStyle>
      <a:lvl1pPr algn="l" defTabSz="607710" rtl="0" eaLnBrk="1" latinLnBrk="0" hangingPunct="1">
        <a:spcBef>
          <a:spcPct val="0"/>
        </a:spcBef>
        <a:buNone/>
        <a:defRPr sz="32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5966" indent="-305966" algn="l" defTabSz="607710" rtl="0" eaLnBrk="1" latinLnBrk="0" hangingPunct="1">
        <a:spcBef>
          <a:spcPts val="0"/>
        </a:spcBef>
        <a:spcAft>
          <a:spcPts val="1063"/>
        </a:spcAft>
        <a:buFont typeface="Arial"/>
        <a:buChar char="•"/>
        <a:defRPr sz="2100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9456" indent="-305966" algn="l" defTabSz="607710" rtl="0" eaLnBrk="1" latinLnBrk="0" hangingPunct="1">
        <a:spcBef>
          <a:spcPts val="0"/>
        </a:spcBef>
        <a:spcAft>
          <a:spcPts val="1063"/>
        </a:spcAft>
        <a:buFont typeface="Arial"/>
        <a:buChar char="–"/>
        <a:defRPr sz="2100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15420" indent="-305966" algn="l" defTabSz="60771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23496" indent="-308075" algn="l" defTabSz="607710" rtl="0" eaLnBrk="1" latinLnBrk="0" hangingPunct="1">
        <a:spcBef>
          <a:spcPct val="20000"/>
        </a:spcBef>
        <a:buFont typeface="Arial"/>
        <a:buChar char="–"/>
        <a:defRPr sz="21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9094" indent="-305966" algn="l" defTabSz="607710" rtl="0" eaLnBrk="1" latinLnBrk="0" hangingPunct="1">
        <a:spcBef>
          <a:spcPct val="20000"/>
        </a:spcBef>
        <a:buFont typeface="Arial"/>
        <a:buChar char="»"/>
        <a:defRPr sz="19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42406" indent="-303855" algn="l" defTabSz="60771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117" indent="-303855" algn="l" defTabSz="60771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57827" indent="-303855" algn="l" defTabSz="60771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65537" indent="-303855" algn="l" defTabSz="60771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7710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5420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3131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0841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38551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46261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53972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61682" algn="l" defTabSz="6077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79B594D-EE2C-E248-B7F0-F679C2E525DC}" type="datetime1">
              <a:rPr lang="en-US" smtClean="0"/>
              <a:pPr/>
              <a:t>8/21/2019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914161" y="2118715"/>
            <a:ext cx="10648450" cy="1600200"/>
          </a:xfrm>
        </p:spPr>
        <p:txBody>
          <a:bodyPr>
            <a:noAutofit/>
          </a:bodyPr>
          <a:lstStyle/>
          <a:p>
            <a:r>
              <a:rPr lang="en-US" sz="3400" dirty="0"/>
              <a:t>AGRO-INDUSTRIALIZATION IN UGANDA</a:t>
            </a:r>
            <a:br>
              <a:rPr lang="en-US" sz="3400" dirty="0"/>
            </a:br>
            <a:r>
              <a:rPr lang="en-US" sz="3400" dirty="0">
                <a:solidFill>
                  <a:schemeClr val="tx1"/>
                </a:solidFill>
              </a:rPr>
              <a:t>CURRENT STATUS, FUTURE PROSPECTS AND POSSIBLE SOLUTIONS TO PRESSING CHALLENGES </a:t>
            </a:r>
          </a:p>
        </p:txBody>
      </p:sp>
      <p:sp>
        <p:nvSpPr>
          <p:cNvPr id="13" name="Subtitle 1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MARTIN FOWLER</a:t>
            </a:r>
          </a:p>
          <a:p>
            <a:r>
              <a:rPr lang="en-US" dirty="0"/>
              <a:t>SENIOR AGRICULTURAL ADVISER</a:t>
            </a:r>
          </a:p>
          <a:p>
            <a:r>
              <a:rPr lang="en-US" dirty="0"/>
              <a:t>USAID</a:t>
            </a:r>
          </a:p>
          <a:p>
            <a:r>
              <a:rPr lang="en-US" dirty="0"/>
              <a:t>KAMPALA</a:t>
            </a:r>
          </a:p>
        </p:txBody>
      </p:sp>
    </p:spTree>
    <p:extLst>
      <p:ext uri="{BB962C8B-B14F-4D97-AF65-F5344CB8AC3E}">
        <p14:creationId xmlns:p14="http://schemas.microsoft.com/office/powerpoint/2010/main" val="955244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609" y="1442150"/>
            <a:ext cx="9072560" cy="43513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EXPORTS: … AND HAS SERVED AS A SPRINGBOARD TO INTERNATIONAL MARKETS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383766" y="5810021"/>
            <a:ext cx="7731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800" dirty="0"/>
          </a:p>
          <a:p>
            <a:r>
              <a:rPr lang="en-GB" sz="1000" i="1" dirty="0"/>
              <a:t>Source: </a:t>
            </a:r>
            <a:r>
              <a:rPr lang="en-GB" sz="1000" dirty="0" err="1"/>
              <a:t>Karingi</a:t>
            </a:r>
            <a:r>
              <a:rPr lang="en-GB" sz="1000" dirty="0"/>
              <a:t> </a:t>
            </a:r>
            <a:r>
              <a:rPr lang="en-GB" sz="1000" i="1" dirty="0"/>
              <a:t>et al</a:t>
            </a:r>
            <a:r>
              <a:rPr lang="en-GB" sz="1000" dirty="0"/>
              <a:t>, 2016.  Uganda’s exports of milk, cream, and milk products (</a:t>
            </a:r>
            <a:r>
              <a:rPr lang="en-GB" sz="1000" i="1" dirty="0"/>
              <a:t>excluding butter and cheese</a:t>
            </a:r>
            <a:r>
              <a:rPr lang="en-GB" sz="1000" dirty="0"/>
              <a:t>), by destination (US$ ’000)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615387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AGRO-INDUSTRIALIZATION STRATEGY:  A REVIEW OF SOME OF ITS FEATURES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1800" b="1" dirty="0"/>
              <a:t>1. </a:t>
            </a:r>
            <a:r>
              <a:rPr lang="en-US" sz="1800" dirty="0"/>
              <a:t> </a:t>
            </a:r>
            <a:r>
              <a:rPr lang="en-US" sz="1800" b="1" dirty="0"/>
              <a:t>Nucleus farms </a:t>
            </a:r>
            <a:r>
              <a:rPr lang="en-US" sz="1800" dirty="0"/>
              <a:t>(Nucleus estate/smallholder out-growers)</a:t>
            </a:r>
          </a:p>
          <a:p>
            <a:pPr lvl="2">
              <a:spcBef>
                <a:spcPts val="0"/>
              </a:spcBef>
            </a:pPr>
            <a:r>
              <a:rPr lang="en-US" sz="1800" dirty="0"/>
              <a:t>Justification: economies of scale</a:t>
            </a:r>
          </a:p>
          <a:p>
            <a:pPr lvl="2"/>
            <a:r>
              <a:rPr lang="en-US" sz="1800" dirty="0"/>
              <a:t>Past efforts: rice in Kyoga Plains (1960s); oilseeds in </a:t>
            </a:r>
            <a:r>
              <a:rPr lang="en-US" sz="1800" dirty="0" err="1"/>
              <a:t>Teso</a:t>
            </a:r>
            <a:r>
              <a:rPr lang="en-US" sz="1800" dirty="0"/>
              <a:t> </a:t>
            </a:r>
            <a:r>
              <a:rPr lang="en-US" sz="1800" dirty="0" err="1"/>
              <a:t>Mukwano</a:t>
            </a:r>
            <a:r>
              <a:rPr lang="en-US" sz="1800" dirty="0"/>
              <a:t>; AFGRI maize; </a:t>
            </a:r>
            <a:r>
              <a:rPr lang="en-US" sz="1800" dirty="0" err="1"/>
              <a:t>Kaweri</a:t>
            </a:r>
            <a:r>
              <a:rPr lang="en-US" sz="1800" dirty="0"/>
              <a:t> coffee; </a:t>
            </a:r>
            <a:r>
              <a:rPr lang="en-US" sz="1800" dirty="0" err="1"/>
              <a:t>Kinyara</a:t>
            </a:r>
            <a:r>
              <a:rPr lang="en-US" sz="1800" dirty="0"/>
              <a:t> sugar; BIDCO Kalangala oil palm</a:t>
            </a:r>
          </a:p>
          <a:p>
            <a:pPr lvl="2"/>
            <a:r>
              <a:rPr lang="en-US" sz="1800" dirty="0"/>
              <a:t>Challenges </a:t>
            </a:r>
          </a:p>
          <a:p>
            <a:pPr lvl="4"/>
            <a:r>
              <a:rPr lang="en-US" sz="1600" dirty="0"/>
              <a:t>charges do not justify the fees levied</a:t>
            </a:r>
          </a:p>
          <a:p>
            <a:pPr lvl="4"/>
            <a:r>
              <a:rPr lang="en-US" sz="1600" dirty="0"/>
              <a:t>limited out-grower participation in management</a:t>
            </a:r>
          </a:p>
          <a:p>
            <a:pPr lvl="4"/>
            <a:r>
              <a:rPr lang="en-US" sz="1600" dirty="0"/>
              <a:t>advisory services provision – weak – resulting in low productivity</a:t>
            </a:r>
          </a:p>
          <a:p>
            <a:pPr lvl="4"/>
            <a:r>
              <a:rPr lang="en-US" sz="1600" dirty="0"/>
              <a:t>side-selling</a:t>
            </a:r>
          </a:p>
          <a:p>
            <a:pPr lvl="4"/>
            <a:r>
              <a:rPr lang="en-US" sz="1600" dirty="0"/>
              <a:t>low quality</a:t>
            </a:r>
          </a:p>
          <a:p>
            <a:pPr lvl="2"/>
            <a:r>
              <a:rPr lang="en-US" sz="1800" dirty="0"/>
              <a:t>Benefits</a:t>
            </a:r>
          </a:p>
          <a:p>
            <a:pPr lvl="4"/>
            <a:r>
              <a:rPr lang="en-US" sz="1600" dirty="0"/>
              <a:t>guaranteed market</a:t>
            </a:r>
          </a:p>
          <a:p>
            <a:pPr lvl="4"/>
            <a:r>
              <a:rPr lang="en-US" sz="1600" dirty="0" err="1"/>
              <a:t>Kalangala</a:t>
            </a:r>
            <a:r>
              <a:rPr lang="en-US" sz="1600" dirty="0"/>
              <a:t> scheme: sustainable and mutually-beneficial partnership</a:t>
            </a:r>
          </a:p>
          <a:p>
            <a:pPr lvl="2"/>
            <a:r>
              <a:rPr lang="en-US" sz="1800" dirty="0"/>
              <a:t>Other</a:t>
            </a:r>
          </a:p>
          <a:p>
            <a:pPr lvl="4"/>
            <a:r>
              <a:rPr lang="en-US" sz="1600" dirty="0"/>
              <a:t>lengthy establishment process, continuous consultation, crop specific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87438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AGRO-INDUSTRIALIZATION STRATEGY:  A REVIEW OF SOME OF ITS FEATURES (</a:t>
            </a:r>
            <a:r>
              <a:rPr lang="en-US" i="1" dirty="0">
                <a:solidFill>
                  <a:srgbClr val="651D32"/>
                </a:solidFill>
              </a:rPr>
              <a:t>cont.</a:t>
            </a:r>
            <a:r>
              <a:rPr lang="en-US" dirty="0">
                <a:solidFill>
                  <a:srgbClr val="651D32"/>
                </a:solidFill>
              </a:rPr>
              <a:t>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+mj-lt"/>
              </a:rPr>
              <a:t>2.  Agriculture value-chains on which </a:t>
            </a:r>
            <a:r>
              <a:rPr lang="en-US" sz="1800" b="1" dirty="0" err="1">
                <a:latin typeface="+mj-lt"/>
              </a:rPr>
              <a:t>agro</a:t>
            </a:r>
            <a:r>
              <a:rPr lang="en-US" sz="1800" b="1" dirty="0">
                <a:latin typeface="+mj-lt"/>
              </a:rPr>
              <a:t>-industrial investment is to be focused:</a:t>
            </a:r>
          </a:p>
          <a:p>
            <a:pPr lvl="3"/>
            <a:r>
              <a:rPr lang="en-US" sz="1800" dirty="0">
                <a:latin typeface="+mj-lt"/>
              </a:rPr>
              <a:t>EPRC, NPA, MAAIF and </a:t>
            </a:r>
            <a:r>
              <a:rPr lang="en-US" sz="1800" dirty="0" err="1">
                <a:latin typeface="+mj-lt"/>
              </a:rPr>
              <a:t>MoFPED</a:t>
            </a:r>
            <a:r>
              <a:rPr lang="en-US" sz="1800" dirty="0">
                <a:latin typeface="+mj-lt"/>
              </a:rPr>
              <a:t> would appear to be promoting different crop, fish and livestock value-chains (#, list revised)</a:t>
            </a:r>
          </a:p>
          <a:p>
            <a:pPr lvl="3"/>
            <a:r>
              <a:rPr lang="en-US" sz="1800" dirty="0">
                <a:latin typeface="+mj-lt"/>
              </a:rPr>
              <a:t>Criteria used to guide selection are unknown – no market analyses made available</a:t>
            </a:r>
          </a:p>
          <a:p>
            <a:pPr lvl="3"/>
            <a:r>
              <a:rPr lang="en-US" sz="1800" dirty="0">
                <a:latin typeface="+mj-lt"/>
              </a:rPr>
              <a:t>“Missing” value-chains: fruit (</a:t>
            </a:r>
            <a:r>
              <a:rPr lang="en-US" sz="1800" dirty="0" err="1">
                <a:latin typeface="+mj-lt"/>
              </a:rPr>
              <a:t>Soroti</a:t>
            </a:r>
            <a:r>
              <a:rPr lang="en-US" sz="1800" dirty="0">
                <a:latin typeface="+mj-lt"/>
              </a:rPr>
              <a:t>), sorghum (breweries), </a:t>
            </a:r>
            <a:r>
              <a:rPr lang="en-US" sz="1800" i="1" dirty="0" err="1">
                <a:latin typeface="+mj-lt"/>
              </a:rPr>
              <a:t>Matooke</a:t>
            </a:r>
            <a:r>
              <a:rPr lang="en-US" sz="1800" i="1" dirty="0">
                <a:latin typeface="+mj-lt"/>
              </a:rPr>
              <a:t> (important food staple)</a:t>
            </a:r>
          </a:p>
          <a:p>
            <a:pPr lvl="3"/>
            <a:endParaRPr lang="en-US" sz="800" i="1" dirty="0">
              <a:latin typeface="+mj-lt"/>
            </a:endParaRPr>
          </a:p>
          <a:p>
            <a:pPr marL="0" indent="0">
              <a:buNone/>
            </a:pPr>
            <a:r>
              <a:rPr lang="en-US" sz="1800" b="1" dirty="0">
                <a:latin typeface="+mj-lt"/>
              </a:rPr>
              <a:t>3.  Capacity </a:t>
            </a:r>
            <a:r>
              <a:rPr lang="en-US" sz="1800" b="1" dirty="0" err="1">
                <a:latin typeface="+mj-lt"/>
              </a:rPr>
              <a:t>utilisation</a:t>
            </a:r>
            <a:endParaRPr lang="en-US" sz="1800" b="1" dirty="0">
              <a:latin typeface="+mj-lt"/>
            </a:endParaRPr>
          </a:p>
          <a:p>
            <a:pPr lvl="3"/>
            <a:r>
              <a:rPr lang="en-US" sz="1800" dirty="0">
                <a:latin typeface="+mj-lt"/>
              </a:rPr>
              <a:t>Most agro-industries are operating well below capacity: cotton ginneries (</a:t>
            </a:r>
            <a:r>
              <a:rPr lang="en-US" sz="1800" i="1" dirty="0">
                <a:latin typeface="+mj-lt"/>
              </a:rPr>
              <a:t>40%</a:t>
            </a:r>
            <a:r>
              <a:rPr lang="en-US" sz="1800" dirty="0">
                <a:latin typeface="+mj-lt"/>
              </a:rPr>
              <a:t>); sunflower (</a:t>
            </a:r>
            <a:r>
              <a:rPr lang="en-US" sz="1800" i="1" dirty="0">
                <a:latin typeface="+mj-lt"/>
              </a:rPr>
              <a:t>25%</a:t>
            </a:r>
            <a:r>
              <a:rPr lang="en-US" sz="1800" dirty="0">
                <a:latin typeface="+mj-lt"/>
              </a:rPr>
              <a:t>); rice (</a:t>
            </a:r>
            <a:r>
              <a:rPr lang="en-US" sz="1800" i="1" dirty="0">
                <a:latin typeface="+mj-lt"/>
              </a:rPr>
              <a:t>20%</a:t>
            </a:r>
            <a:r>
              <a:rPr lang="en-US" sz="1800" dirty="0">
                <a:latin typeface="+mj-lt"/>
              </a:rPr>
              <a:t>); maize (</a:t>
            </a:r>
            <a:r>
              <a:rPr lang="en-US" sz="1800" i="1" dirty="0">
                <a:latin typeface="+mj-lt"/>
              </a:rPr>
              <a:t>22%</a:t>
            </a:r>
            <a:r>
              <a:rPr lang="en-US" sz="1800" dirty="0">
                <a:latin typeface="+mj-lt"/>
              </a:rPr>
              <a:t>); honey (</a:t>
            </a:r>
            <a:r>
              <a:rPr lang="en-US" sz="1800" i="1" dirty="0">
                <a:latin typeface="+mj-lt"/>
              </a:rPr>
              <a:t>17%</a:t>
            </a:r>
            <a:r>
              <a:rPr lang="en-US" sz="1800" dirty="0">
                <a:latin typeface="+mj-lt"/>
              </a:rPr>
              <a:t>); fish (</a:t>
            </a:r>
            <a:r>
              <a:rPr lang="en-US" sz="1800" i="1" dirty="0">
                <a:latin typeface="+mj-lt"/>
              </a:rPr>
              <a:t>less than 30%</a:t>
            </a:r>
            <a:r>
              <a:rPr lang="en-US" sz="1800" dirty="0">
                <a:latin typeface="+mj-lt"/>
              </a:rPr>
              <a:t>); beef (</a:t>
            </a:r>
            <a:r>
              <a:rPr lang="en-US" sz="1800" i="1" dirty="0">
                <a:latin typeface="+mj-lt"/>
              </a:rPr>
              <a:t>less than 20%</a:t>
            </a:r>
            <a:r>
              <a:rPr lang="en-US" sz="1800" dirty="0">
                <a:latin typeface="+mj-lt"/>
              </a:rPr>
              <a:t>); coffee (</a:t>
            </a:r>
            <a:r>
              <a:rPr lang="en-US" sz="1800" i="1" dirty="0">
                <a:latin typeface="+mj-lt"/>
              </a:rPr>
              <a:t>40%</a:t>
            </a:r>
            <a:r>
              <a:rPr lang="en-US" sz="1800" dirty="0">
                <a:latin typeface="+mj-lt"/>
              </a:rPr>
              <a:t>) and dairy (</a:t>
            </a:r>
            <a:r>
              <a:rPr lang="en-US" sz="1800" i="1" dirty="0">
                <a:latin typeface="+mj-lt"/>
              </a:rPr>
              <a:t>66%</a:t>
            </a:r>
            <a:r>
              <a:rPr lang="en-US" sz="1800" dirty="0">
                <a:latin typeface="+mj-lt"/>
              </a:rPr>
              <a:t>) </a:t>
            </a:r>
            <a:endParaRPr lang="en-US" sz="1800" i="1" dirty="0">
              <a:latin typeface="+mj-lt"/>
            </a:endParaRPr>
          </a:p>
          <a:p>
            <a:pPr marL="2573338" lvl="5" indent="-303213"/>
            <a:r>
              <a:rPr lang="en-US" sz="1800" i="1" dirty="0">
                <a:solidFill>
                  <a:srgbClr val="6C6463"/>
                </a:solidFill>
                <a:latin typeface="+mj-lt"/>
              </a:rPr>
              <a:t>Attributed to: limited supplies of raw material, high cost &amp; intermittent electricity supply,  poor quality raw materials, limited end-market for product</a:t>
            </a:r>
          </a:p>
          <a:p>
            <a:pPr lvl="3"/>
            <a:endParaRPr lang="en-US" sz="19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70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AGRO-INDUSTRIALIZATION STRATEGY:  A REVIEW OF SOME OF ITS FEATURES (</a:t>
            </a:r>
            <a:r>
              <a:rPr lang="en-US" i="1" dirty="0">
                <a:solidFill>
                  <a:srgbClr val="651D32"/>
                </a:solidFill>
              </a:rPr>
              <a:t>cont.</a:t>
            </a:r>
            <a:r>
              <a:rPr lang="en-US" dirty="0">
                <a:solidFill>
                  <a:srgbClr val="651D32"/>
                </a:solidFill>
              </a:rPr>
              <a:t>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300" b="1" dirty="0"/>
              <a:t>4.  The enabling environment</a:t>
            </a:r>
          </a:p>
          <a:p>
            <a:pPr lvl="3"/>
            <a:r>
              <a:rPr lang="en-US" dirty="0"/>
              <a:t>World Bank’s EBA report (2017) on the legal and regulatory framework: Uganda registers low scores for fertilizer and seed import/registration </a:t>
            </a:r>
          </a:p>
          <a:p>
            <a:pPr lvl="3"/>
            <a:endParaRPr lang="en-US" sz="900" dirty="0"/>
          </a:p>
          <a:p>
            <a:pPr marL="0" indent="0">
              <a:buNone/>
            </a:pPr>
            <a:r>
              <a:rPr lang="en-US" sz="2300" b="1" dirty="0"/>
              <a:t>5.   Access to finance</a:t>
            </a:r>
          </a:p>
          <a:p>
            <a:pPr lvl="3"/>
            <a:r>
              <a:rPr lang="en-US" dirty="0"/>
              <a:t>Shortage of credit for </a:t>
            </a:r>
            <a:r>
              <a:rPr lang="en-US" dirty="0" err="1"/>
              <a:t>agro</a:t>
            </a:r>
            <a:r>
              <a:rPr lang="en-US" dirty="0"/>
              <a:t>-industrialization reported for many years</a:t>
            </a:r>
          </a:p>
          <a:p>
            <a:pPr lvl="3"/>
            <a:r>
              <a:rPr lang="en-US" dirty="0"/>
              <a:t>Mainly allocated to marketing, rather than production/processing</a:t>
            </a:r>
          </a:p>
          <a:p>
            <a:pPr lvl="3"/>
            <a:r>
              <a:rPr lang="en-US" dirty="0"/>
              <a:t>Several new sources of loan (loan guarantee) and equity finance: </a:t>
            </a:r>
            <a:r>
              <a:rPr lang="en-US" dirty="0" err="1"/>
              <a:t>aBi</a:t>
            </a:r>
            <a:r>
              <a:rPr lang="en-US" dirty="0"/>
              <a:t>,  </a:t>
            </a:r>
            <a:r>
              <a:rPr lang="en-US" dirty="0" err="1"/>
              <a:t>AgDevCo</a:t>
            </a:r>
            <a:r>
              <a:rPr lang="en-US" dirty="0"/>
              <a:t>,  Yield Uganda, IFC</a:t>
            </a:r>
          </a:p>
          <a:p>
            <a:pPr lvl="3"/>
            <a:endParaRPr lang="en-US" sz="1000" dirty="0"/>
          </a:p>
          <a:p>
            <a:pPr lvl="3"/>
            <a:endParaRPr lang="en-US" sz="900" dirty="0"/>
          </a:p>
          <a:p>
            <a:pPr marL="0" indent="0">
              <a:buNone/>
            </a:pPr>
            <a:r>
              <a:rPr lang="en-US" sz="2300" b="1" dirty="0"/>
              <a:t>6.  Size of target enterprises</a:t>
            </a:r>
          </a:p>
          <a:p>
            <a:pPr lvl="3"/>
            <a:r>
              <a:rPr lang="en-US" dirty="0"/>
              <a:t>Much emphasis on large-scale investments, whereas experience shows that SMEs may bring about more inclusive transformation: greater employment-creation impact, </a:t>
            </a:r>
            <a:r>
              <a:rPr lang="en-US" i="1" dirty="0"/>
              <a:t>etc.</a:t>
            </a:r>
          </a:p>
          <a:p>
            <a:pPr lvl="3"/>
            <a:endParaRPr lang="en-US" sz="1000" dirty="0"/>
          </a:p>
          <a:p>
            <a:pPr marL="0" indent="0">
              <a:buNone/>
            </a:pPr>
            <a:r>
              <a:rPr lang="en-US" sz="2300" b="1" dirty="0"/>
              <a:t>7.  Statistics</a:t>
            </a:r>
          </a:p>
          <a:p>
            <a:pPr lvl="3"/>
            <a:r>
              <a:rPr lang="en-US" dirty="0"/>
              <a:t>Worrying absence of ag/</a:t>
            </a:r>
            <a:r>
              <a:rPr lang="en-US" dirty="0" err="1"/>
              <a:t>agro</a:t>
            </a:r>
            <a:r>
              <a:rPr lang="en-US" dirty="0"/>
              <a:t>-industry statistics for policy/enterprise planning, monitoring and impact assessment purposes (NDP II Review highlighted this)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452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POLICY RECOMMENDATIONS</a:t>
            </a:r>
            <a:br>
              <a:rPr lang="en-US" dirty="0">
                <a:solidFill>
                  <a:srgbClr val="651D32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i="1" dirty="0"/>
              <a:t>1.  Focus value-chains</a:t>
            </a:r>
          </a:p>
          <a:p>
            <a:pPr lvl="2"/>
            <a:r>
              <a:rPr lang="en-US" sz="1900" dirty="0"/>
              <a:t>Urgent need to rationalize and prioritize the value-chains that are to form the focus of future national </a:t>
            </a:r>
            <a:r>
              <a:rPr lang="en-US" sz="1900" dirty="0" err="1"/>
              <a:t>agro</a:t>
            </a:r>
            <a:r>
              <a:rPr lang="en-US" sz="1900" dirty="0"/>
              <a:t>-industrialization efforts (NDP III, </a:t>
            </a:r>
            <a:r>
              <a:rPr lang="en-US" sz="1900" i="1" dirty="0"/>
              <a:t>etc.</a:t>
            </a:r>
            <a:r>
              <a:rPr lang="en-US" sz="1900" dirty="0"/>
              <a:t>)</a:t>
            </a:r>
          </a:p>
          <a:p>
            <a:pPr lvl="2"/>
            <a:endParaRPr lang="en-US" sz="900" dirty="0"/>
          </a:p>
          <a:p>
            <a:pPr marL="0" indent="0">
              <a:buNone/>
            </a:pPr>
            <a:r>
              <a:rPr lang="en-US" b="1" i="1" dirty="0"/>
              <a:t>2.  Agricultural productivity</a:t>
            </a:r>
          </a:p>
          <a:p>
            <a:pPr lvl="2"/>
            <a:r>
              <a:rPr lang="en-US" sz="1900" dirty="0"/>
              <a:t>Large and persistent agricultural productivity gaps, in almost all agricultural enterprises, which must be narrowed if adequate raw materials are to be made available to existing and planned </a:t>
            </a:r>
            <a:r>
              <a:rPr lang="en-US" sz="1900" dirty="0" err="1"/>
              <a:t>agro</a:t>
            </a:r>
            <a:r>
              <a:rPr lang="en-US" sz="1900" dirty="0"/>
              <a:t>-industries</a:t>
            </a:r>
          </a:p>
          <a:p>
            <a:endParaRPr lang="en-US" sz="900" dirty="0"/>
          </a:p>
          <a:p>
            <a:pPr marL="0" indent="0">
              <a:buNone/>
            </a:pPr>
            <a:r>
              <a:rPr lang="en-US" b="1" i="1" dirty="0"/>
              <a:t>3.  Role of government</a:t>
            </a:r>
          </a:p>
          <a:p>
            <a:pPr lvl="2"/>
            <a:r>
              <a:rPr lang="en-US" sz="1900" dirty="0"/>
              <a:t>Appropriate role of </a:t>
            </a:r>
            <a:r>
              <a:rPr lang="en-US" sz="1900" dirty="0" err="1"/>
              <a:t>GoU</a:t>
            </a:r>
            <a:r>
              <a:rPr lang="en-US" sz="1900" dirty="0"/>
              <a:t> in fostering agro-industrial sector growth needs to be defined and respected; increased budgetary support for a more-enabling environment (electricity grid expansion, land tenure security, effective regulatory environment for ag. inputs, cost-effective agricultural research &amp; extension)</a:t>
            </a:r>
          </a:p>
          <a:p>
            <a:pPr lvl="2"/>
            <a:endParaRPr lang="en-US" sz="900" dirty="0"/>
          </a:p>
          <a:p>
            <a:pPr marL="0" indent="0">
              <a:buNone/>
            </a:pPr>
            <a:r>
              <a:rPr lang="en-US" b="1" i="1" dirty="0"/>
              <a:t>4.  Statistics </a:t>
            </a:r>
            <a:r>
              <a:rPr lang="en-US" dirty="0"/>
              <a:t> </a:t>
            </a:r>
          </a:p>
          <a:p>
            <a:pPr lvl="2"/>
            <a:r>
              <a:rPr lang="en-US" sz="1900" dirty="0"/>
              <a:t>Parlous state of agricultural/</a:t>
            </a:r>
            <a:r>
              <a:rPr lang="en-US" sz="1900" dirty="0" err="1"/>
              <a:t>agro</a:t>
            </a:r>
            <a:r>
              <a:rPr lang="en-US" sz="1900" dirty="0"/>
              <a:t>-industrial sector statistics needs to be addressed as a matter of urgency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54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PRESENTATION OUTLINE</a:t>
            </a:r>
            <a:br>
              <a:rPr lang="en-US" dirty="0">
                <a:solidFill>
                  <a:srgbClr val="651D32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000" dirty="0" err="1"/>
              <a:t>Agro</a:t>
            </a:r>
            <a:r>
              <a:rPr lang="en-US" sz="2000" dirty="0"/>
              <a:t>-industrialization focus: its genesis</a:t>
            </a:r>
          </a:p>
          <a:p>
            <a:pPr lvl="1"/>
            <a:endParaRPr lang="en-US" sz="800" dirty="0"/>
          </a:p>
          <a:p>
            <a:pPr lvl="1"/>
            <a:r>
              <a:rPr lang="en-US" sz="2000" dirty="0"/>
              <a:t>The place of agriculture &amp; </a:t>
            </a:r>
            <a:r>
              <a:rPr lang="en-US" sz="2000" dirty="0" err="1"/>
              <a:t>agro</a:t>
            </a:r>
            <a:r>
              <a:rPr lang="en-US" sz="2000" dirty="0"/>
              <a:t>-industries in the economy, manufacturing, dietary transition, exports</a:t>
            </a:r>
          </a:p>
          <a:p>
            <a:pPr lvl="1"/>
            <a:endParaRPr lang="en-US" sz="800" dirty="0"/>
          </a:p>
          <a:p>
            <a:pPr lvl="1"/>
            <a:r>
              <a:rPr lang="en-US" sz="2000" dirty="0" err="1"/>
              <a:t>Agro</a:t>
            </a:r>
            <a:r>
              <a:rPr lang="en-US" sz="2000" dirty="0"/>
              <a:t>-industrialization strategy: a review of some of its features</a:t>
            </a:r>
          </a:p>
          <a:p>
            <a:pPr lvl="1"/>
            <a:endParaRPr lang="en-US" sz="800" dirty="0"/>
          </a:p>
          <a:p>
            <a:pPr lvl="1"/>
            <a:r>
              <a:rPr lang="en-US" sz="2000" dirty="0"/>
              <a:t>Policy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963461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AGRO-INDUSTRIALIZATION FOCUS:  ITS GENESIS</a:t>
            </a:r>
            <a:br>
              <a:rPr lang="en-US" dirty="0">
                <a:solidFill>
                  <a:srgbClr val="651D32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EPRC 2018 study</a:t>
            </a:r>
          </a:p>
          <a:p>
            <a:endParaRPr lang="en-US" dirty="0"/>
          </a:p>
          <a:p>
            <a:r>
              <a:rPr lang="en-US" sz="2800" dirty="0"/>
              <a:t>NDP III</a:t>
            </a:r>
          </a:p>
          <a:p>
            <a:endParaRPr lang="en-US" dirty="0"/>
          </a:p>
          <a:p>
            <a:r>
              <a:rPr lang="en-US" sz="2800" dirty="0"/>
              <a:t>ASSP 2020/21-2024/25</a:t>
            </a:r>
          </a:p>
          <a:p>
            <a:endParaRPr lang="en-US" dirty="0"/>
          </a:p>
          <a:p>
            <a:r>
              <a:rPr lang="en-US" sz="2800" dirty="0"/>
              <a:t>2019 Budget speech</a:t>
            </a:r>
          </a:p>
        </p:txBody>
      </p:sp>
    </p:spTree>
    <p:extLst>
      <p:ext uri="{BB962C8B-B14F-4D97-AF65-F5344CB8AC3E}">
        <p14:creationId xmlns:p14="http://schemas.microsoft.com/office/powerpoint/2010/main" val="245203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THE PLACE OF AGRICULTURE AND AGRO-</a:t>
            </a:r>
            <a:r>
              <a:rPr lang="en-US">
                <a:solidFill>
                  <a:srgbClr val="651D32"/>
                </a:solidFill>
              </a:rPr>
              <a:t>INDUSTRIeS</a:t>
            </a:r>
            <a:r>
              <a:rPr lang="en-US" dirty="0">
                <a:solidFill>
                  <a:srgbClr val="651D32"/>
                </a:solidFill>
              </a:rPr>
              <a:t> IN UGANDA’S ECONOMY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/>
              <a:t>24% GDP, down from 50% in 1995 (cf. 8% Manufacturing)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sz="2200" dirty="0"/>
              <a:t>&gt; 50% export earnings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sz="2200" dirty="0"/>
              <a:t>Employs 70% of working population (78% of total population are “rural”)</a:t>
            </a:r>
          </a:p>
          <a:p>
            <a:pPr marL="0" indent="0">
              <a:buNone/>
            </a:pPr>
            <a:endParaRPr lang="en-US" sz="500" dirty="0"/>
          </a:p>
          <a:p>
            <a:r>
              <a:rPr lang="en-US" sz="2200" dirty="0"/>
              <a:t>Agro-processing accounts for </a:t>
            </a:r>
            <a:r>
              <a:rPr lang="en-US" sz="2200" i="1" dirty="0"/>
              <a:t>approx.</a:t>
            </a:r>
            <a:r>
              <a:rPr lang="en-US" sz="2200" dirty="0"/>
              <a:t> 60% manufacturing output</a:t>
            </a:r>
          </a:p>
          <a:p>
            <a:pPr lvl="3"/>
            <a:r>
              <a:rPr lang="en-US" sz="1900" dirty="0"/>
              <a:t>Food processing: 40% (half of this provided by sugar, coffee and tea processing)</a:t>
            </a:r>
          </a:p>
          <a:p>
            <a:pPr lvl="3"/>
            <a:r>
              <a:rPr lang="en-US" sz="1900" dirty="0"/>
              <a:t>Drinks: 17%</a:t>
            </a:r>
          </a:p>
          <a:p>
            <a:pPr lvl="3"/>
            <a:r>
              <a:rPr lang="en-US" sz="1900" dirty="0"/>
              <a:t>Textiles… </a:t>
            </a:r>
          </a:p>
          <a:p>
            <a:pPr lvl="1"/>
            <a:endParaRPr lang="en-US" sz="500" dirty="0"/>
          </a:p>
          <a:p>
            <a:r>
              <a:rPr lang="en-US" sz="2200" dirty="0"/>
              <a:t>2013-2017: 6% annual rate of growth in manufacturing (</a:t>
            </a:r>
            <a:r>
              <a:rPr lang="en-US" sz="2200" i="1" dirty="0"/>
              <a:t>esp.</a:t>
            </a:r>
            <a:r>
              <a:rPr lang="en-US" sz="2200" dirty="0"/>
              <a:t> ag-related: cotton ginning, textiles, drinks, meat, fish &amp; dairy)</a:t>
            </a:r>
          </a:p>
        </p:txBody>
      </p:sp>
    </p:spTree>
    <p:extLst>
      <p:ext uri="{BB962C8B-B14F-4D97-AF65-F5344CB8AC3E}">
        <p14:creationId xmlns:p14="http://schemas.microsoft.com/office/powerpoint/2010/main" val="589773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THE PLACE OF AGRICULTURE AND AGRO-INDUSTRIES IN UGANDA’S ECONOMY (</a:t>
            </a:r>
            <a:r>
              <a:rPr lang="en-US" i="1" dirty="0">
                <a:solidFill>
                  <a:srgbClr val="651D32"/>
                </a:solidFill>
              </a:rPr>
              <a:t>cont.</a:t>
            </a:r>
            <a:r>
              <a:rPr lang="en-US" dirty="0">
                <a:solidFill>
                  <a:srgbClr val="651D32"/>
                </a:solidFill>
              </a:rPr>
              <a:t>)</a:t>
            </a:r>
            <a:endParaRPr lang="en-US" dirty="0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609293845"/>
              </p:ext>
            </p:extLst>
          </p:nvPr>
        </p:nvGraphicFramePr>
        <p:xfrm>
          <a:off x="3313733" y="1991292"/>
          <a:ext cx="4800600" cy="374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18843" y="5732712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800" i="1" dirty="0"/>
          </a:p>
          <a:p>
            <a:r>
              <a:rPr lang="en-US" sz="1000" i="1" dirty="0"/>
              <a:t>Source:</a:t>
            </a:r>
            <a:r>
              <a:rPr lang="en-US" sz="1000" dirty="0"/>
              <a:t> </a:t>
            </a:r>
            <a:r>
              <a:rPr lang="en-US" sz="1000" dirty="0" err="1"/>
              <a:t>UBoS</a:t>
            </a:r>
            <a:r>
              <a:rPr lang="en-US" sz="1000" dirty="0"/>
              <a:t> (various)</a:t>
            </a:r>
            <a:endParaRPr lang="en-GB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2394978" y="1506952"/>
            <a:ext cx="5638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Share of manufacturing output by sub-sector </a:t>
            </a:r>
            <a:r>
              <a:rPr lang="en-US" sz="1800" b="1" i="1" dirty="0"/>
              <a:t>(in %)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333867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FOOD AND THE DIETARY TRANSITION</a:t>
            </a:r>
            <a:br>
              <a:rPr lang="en-US" dirty="0">
                <a:solidFill>
                  <a:srgbClr val="651D32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14567" y="1094157"/>
            <a:ext cx="10360501" cy="4233230"/>
          </a:xfrm>
        </p:spPr>
        <p:txBody>
          <a:bodyPr>
            <a:normAutofit/>
          </a:bodyPr>
          <a:lstStyle/>
          <a:p>
            <a:r>
              <a:rPr lang="en-US" sz="1900" dirty="0"/>
              <a:t>Rapid growth in food demand (population growth </a:t>
            </a:r>
            <a:r>
              <a:rPr lang="en-US" sz="1900" i="1" dirty="0"/>
              <a:t>approx.</a:t>
            </a:r>
            <a:r>
              <a:rPr lang="en-US" sz="1900" dirty="0"/>
              <a:t> 3.2%)</a:t>
            </a:r>
          </a:p>
          <a:p>
            <a:r>
              <a:rPr lang="en-US" sz="1900" dirty="0"/>
              <a:t>Stimulating food processing, packaging and marketing industries</a:t>
            </a:r>
          </a:p>
          <a:p>
            <a:r>
              <a:rPr lang="en-US" sz="1900" dirty="0"/>
              <a:t>Changing food tastes resulting from both urbanization (convenience foods, quality, consistency, </a:t>
            </a:r>
            <a:r>
              <a:rPr lang="en-US" sz="1900" i="1" dirty="0" err="1"/>
              <a:t>etc</a:t>
            </a:r>
            <a:r>
              <a:rPr lang="en-US" sz="1900" dirty="0"/>
              <a:t>) and income growth 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715188341"/>
              </p:ext>
            </p:extLst>
          </p:nvPr>
        </p:nvGraphicFramePr>
        <p:xfrm>
          <a:off x="2608892" y="3126016"/>
          <a:ext cx="6210279" cy="3034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463" y="2787462"/>
            <a:ext cx="87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Changes in per capita consumption of food groups between 2000 and 2011 (</a:t>
            </a:r>
            <a:r>
              <a:rPr lang="en-US" sz="1800" b="1" i="1" dirty="0"/>
              <a:t>in %</a:t>
            </a:r>
            <a:r>
              <a:rPr lang="en-US" sz="1800" b="1" dirty="0"/>
              <a:t>)</a:t>
            </a:r>
            <a:endParaRPr lang="en-GB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2528278" y="6133537"/>
            <a:ext cx="28712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800" b="1" dirty="0"/>
          </a:p>
          <a:p>
            <a:r>
              <a:rPr lang="en-US" sz="1000" i="1" dirty="0"/>
              <a:t>Source:</a:t>
            </a:r>
            <a:r>
              <a:rPr lang="en-US" sz="1000" dirty="0"/>
              <a:t> Minot </a:t>
            </a:r>
            <a:r>
              <a:rPr lang="en-US" sz="1000" i="1" dirty="0"/>
              <a:t>et al</a:t>
            </a:r>
            <a:r>
              <a:rPr lang="en-US" sz="1000" dirty="0"/>
              <a:t>, 2015 [FAO food balance sheets]</a:t>
            </a:r>
            <a:endParaRPr lang="en-GB" sz="1000" dirty="0"/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745011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EXPORTS: TRANSITIONING INTO HIGHER VALUE PRODUCTS</a:t>
            </a:r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76060135"/>
              </p:ext>
            </p:extLst>
          </p:nvPr>
        </p:nvGraphicFramePr>
        <p:xfrm>
          <a:off x="1927888" y="1513967"/>
          <a:ext cx="8343152" cy="4611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71364" y="6273707"/>
            <a:ext cx="84996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000" i="1" dirty="0"/>
              <a:t>Source:</a:t>
            </a:r>
            <a:r>
              <a:rPr lang="en-GB" sz="1000" dirty="0"/>
              <a:t> UNCTAD, 2019. Classification of goods according to Lal, 2000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47447" y="5234209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0.57 Billion USD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68999" y="5160220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2.79 Billion USD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2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14792"/>
            <a:ext cx="10360501" cy="1099175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EXPORTS: THE ROLE OF AGRICULTURE</a:t>
            </a:r>
            <a:br>
              <a:rPr lang="en-US" dirty="0">
                <a:solidFill>
                  <a:srgbClr val="651D32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14162" y="973165"/>
            <a:ext cx="10360501" cy="4233230"/>
          </a:xfrm>
        </p:spPr>
        <p:txBody>
          <a:bodyPr/>
          <a:lstStyle/>
          <a:p>
            <a:r>
              <a:rPr lang="en-US" sz="2000" dirty="0"/>
              <a:t>Exports less dominated by raw materials (50%, down from 90% in 1995)</a:t>
            </a:r>
          </a:p>
          <a:p>
            <a:r>
              <a:rPr lang="en-US" sz="2000" dirty="0"/>
              <a:t>But agriculture exports still account for the bulk of exports</a:t>
            </a:r>
          </a:p>
          <a:p>
            <a:r>
              <a:rPr lang="en-US" sz="2000" dirty="0"/>
              <a:t>Increasing diversification of the export ‘basket’: less dominated by “traditional” export commodities (coffee, cotton, tea, tobacco):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i="1" dirty="0"/>
              <a:t>1990-1999: 82%</a:t>
            </a:r>
          </a:p>
          <a:p>
            <a:pPr marL="0" indent="0">
              <a:buNone/>
            </a:pPr>
            <a:r>
              <a:rPr lang="en-US" sz="1600" i="1" dirty="0"/>
              <a:t>	2002-2011: 62%</a:t>
            </a: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295" y="3090555"/>
            <a:ext cx="5505091" cy="300831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178533" y="2788206"/>
            <a:ext cx="59137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Breakdown of sources of formal export earnings, 2017 </a:t>
            </a:r>
            <a:r>
              <a:rPr lang="en-US" sz="1600" b="1" i="1" dirty="0"/>
              <a:t>(in %)</a:t>
            </a:r>
            <a:endParaRPr lang="en-GB" sz="1600" dirty="0"/>
          </a:p>
          <a:p>
            <a:r>
              <a:rPr lang="en-US" dirty="0"/>
              <a:t> </a:t>
            </a:r>
            <a:endParaRPr lang="en-GB" dirty="0"/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014631" y="6057732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800" i="1" dirty="0"/>
          </a:p>
          <a:p>
            <a:r>
              <a:rPr lang="en-GB" sz="1000" i="1" dirty="0"/>
              <a:t>Source: </a:t>
            </a:r>
            <a:r>
              <a:rPr lang="en-GB" sz="1000" dirty="0"/>
              <a:t>Haussmann, R et al, 2019</a:t>
            </a:r>
          </a:p>
        </p:txBody>
      </p:sp>
    </p:spTree>
    <p:extLst>
      <p:ext uri="{BB962C8B-B14F-4D97-AF65-F5344CB8AC3E}">
        <p14:creationId xmlns:p14="http://schemas.microsoft.com/office/powerpoint/2010/main" val="1333700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FEB5C5-97E6-6B45-BBE4-F2449473BB96}" type="datetime1">
              <a:rPr lang="en-US" smtClean="0"/>
              <a:pPr/>
              <a:t>8/21/2019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567" y="406353"/>
            <a:ext cx="10360501" cy="1107614"/>
          </a:xfrm>
        </p:spPr>
        <p:txBody>
          <a:bodyPr/>
          <a:lstStyle/>
          <a:p>
            <a:r>
              <a:rPr lang="en-US" dirty="0">
                <a:solidFill>
                  <a:srgbClr val="651D32"/>
                </a:solidFill>
              </a:rPr>
              <a:t>UGANDA’S EXPORTS:  IN THE PAST DECADE THE EAC HAS BECOME THE MAIN EXPORT MARKET… 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755" y="1571311"/>
            <a:ext cx="7934154" cy="46484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64979" y="6219735"/>
            <a:ext cx="174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800" i="1" dirty="0"/>
          </a:p>
          <a:p>
            <a:r>
              <a:rPr lang="en-GB" sz="1000" i="1" dirty="0"/>
              <a:t>Source: </a:t>
            </a:r>
            <a:r>
              <a:rPr lang="en-GB" sz="1000" dirty="0"/>
              <a:t>Haussmann </a:t>
            </a:r>
            <a:r>
              <a:rPr lang="en-GB" sz="1000" i="1" dirty="0"/>
              <a:t>et al</a:t>
            </a:r>
            <a:r>
              <a:rPr lang="en-GB" sz="1000" dirty="0"/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val="577024100"/>
      </p:ext>
    </p:extLst>
  </p:cSld>
  <p:clrMapOvr>
    <a:masterClrMapping/>
  </p:clrMapOvr>
</p:sld>
</file>

<file path=ppt/theme/theme1.xml><?xml version="1.0" encoding="utf-8"?>
<a:theme xmlns:a="http://schemas.openxmlformats.org/drawingml/2006/main" name="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16.9-Template_12.7.2016</Template>
  <TotalTime>164</TotalTime>
  <Words>1027</Words>
  <Application>Microsoft Office PowerPoint</Application>
  <PresentationFormat>Custom</PresentationFormat>
  <Paragraphs>151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Gill Sans MT</vt:lpstr>
      <vt:lpstr>16.9-Template_12.7.2016</vt:lpstr>
      <vt:lpstr>AGRO-INDUSTRIALIZATION IN UGANDA CURRENT STATUS, FUTURE PROSPECTS AND POSSIBLE SOLUTIONS TO PRESSING CHALLENGES </vt:lpstr>
      <vt:lpstr>PRESENTATION OUTLINE </vt:lpstr>
      <vt:lpstr>AGRO-INDUSTRIALIZATION FOCUS:  ITS GENESIS </vt:lpstr>
      <vt:lpstr>THE PLACE OF AGRICULTURE AND AGRO-INDUSTRIeS IN UGANDA’S ECONOMY</vt:lpstr>
      <vt:lpstr>THE PLACE OF AGRICULTURE AND AGRO-INDUSTRIES IN UGANDA’S ECONOMY (cont.)</vt:lpstr>
      <vt:lpstr>FOOD AND THE DIETARY TRANSITION </vt:lpstr>
      <vt:lpstr>UGANDA’S EXPORTS: TRANSITIONING INTO HIGHER VALUE PRODUCTS</vt:lpstr>
      <vt:lpstr>UGANDA’S EXPORTS: THE ROLE OF AGRICULTURE </vt:lpstr>
      <vt:lpstr>UGANDA’S EXPORTS:  IN THE PAST DECADE THE EAC HAS BECOME THE MAIN EXPORT MARKET… </vt:lpstr>
      <vt:lpstr>UGANDA’S EXPORTS: … AND HAS SERVED AS A SPRINGBOARD TO INTERNATIONAL MARKETS</vt:lpstr>
      <vt:lpstr>UGANDA’S AGRO-INDUSTRIALIZATION STRATEGY:  A REVIEW OF SOME OF ITS FEATURES</vt:lpstr>
      <vt:lpstr>UGANDA’S AGRO-INDUSTRIALIZATION STRATEGY:  A REVIEW OF SOME OF ITS FEATURES (cont.)</vt:lpstr>
      <vt:lpstr>UGANDA’S AGRO-INDUSTRIALIZATION STRATEGY:  A REVIEW OF SOME OF ITS FEATURES (cont.)</vt:lpstr>
      <vt:lpstr>POLICY RECOMMENDATIONS 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Caroline Namukwaya</cp:lastModifiedBy>
  <cp:revision>17</cp:revision>
  <dcterms:created xsi:type="dcterms:W3CDTF">2017-03-16T17:43:27Z</dcterms:created>
  <dcterms:modified xsi:type="dcterms:W3CDTF">2019-08-21T15:31:47Z</dcterms:modified>
</cp:coreProperties>
</file>