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1" r:id="rId4"/>
    <p:sldId id="272" r:id="rId5"/>
    <p:sldId id="264" r:id="rId6"/>
    <p:sldId id="266" r:id="rId7"/>
    <p:sldId id="281" r:id="rId8"/>
    <p:sldId id="282" r:id="rId9"/>
    <p:sldId id="280" r:id="rId10"/>
    <p:sldId id="278" r:id="rId11"/>
    <p:sldId id="279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F79"/>
    <a:srgbClr val="CFD5EA"/>
    <a:srgbClr val="E0C6E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0"/>
    <p:restoredTop sz="78956"/>
  </p:normalViewPr>
  <p:slideViewPr>
    <p:cSldViewPr snapToGrid="0" snapToObjects="1">
      <p:cViewPr varScale="1">
        <p:scale>
          <a:sx n="58" d="100"/>
          <a:sy n="58" d="100"/>
        </p:scale>
        <p:origin x="1200" y="6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igcuser\Desktop\Replicate%20Fig%203%20from%20Gollin%20and%20Sen_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63017815946259"/>
          <c:y val="5.1968503937007873E-2"/>
          <c:w val="0.83635375501611342"/>
          <c:h val="0.71727651690597494"/>
        </c:manualLayout>
      </c:layout>
      <c:areaChart>
        <c:grouping val="standard"/>
        <c:varyColors val="0"/>
        <c:ser>
          <c:idx val="2"/>
          <c:order val="2"/>
          <c:spPr>
            <a:solidFill>
              <a:schemeClr val="bg1">
                <a:lumMod val="65000"/>
              </a:schemeClr>
            </a:solidFill>
            <a:ln w="25400">
              <a:noFill/>
            </a:ln>
            <a:effectLst/>
          </c:spPr>
          <c:cat>
            <c:strRef>
              <c:f>Sheet1!$N$28:$N$31</c:f>
              <c:strCache>
                <c:ptCount val="4"/>
                <c:pt idx="0">
                  <c:v>2016/17</c:v>
                </c:pt>
                <c:pt idx="1">
                  <c:v>2017/18</c:v>
                </c:pt>
                <c:pt idx="2">
                  <c:v>2018/19</c:v>
                </c:pt>
                <c:pt idx="3">
                  <c:v>2019/20</c:v>
                </c:pt>
              </c:strCache>
            </c:strRef>
          </c:cat>
          <c:val>
            <c:numRef>
              <c:f>Sheet1!$O$28:$O$31</c:f>
              <c:numCache>
                <c:formatCode>General</c:formatCode>
                <c:ptCount val="4"/>
                <c:pt idx="0">
                  <c:v>161.93</c:v>
                </c:pt>
                <c:pt idx="1">
                  <c:v>180.75</c:v>
                </c:pt>
                <c:pt idx="2">
                  <c:v>209.54</c:v>
                </c:pt>
                <c:pt idx="3">
                  <c:v>240.12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41-4640-8377-8F44C4F860B0}"/>
            </c:ext>
          </c:extLst>
        </c:ser>
        <c:ser>
          <c:idx val="3"/>
          <c:order val="3"/>
          <c:spPr>
            <a:solidFill>
              <a:schemeClr val="bg1"/>
            </a:solidFill>
            <a:ln w="25400">
              <a:noFill/>
            </a:ln>
            <a:effectLst/>
          </c:spPr>
          <c:cat>
            <c:strRef>
              <c:f>Sheet1!$N$28:$N$31</c:f>
              <c:strCache>
                <c:ptCount val="4"/>
                <c:pt idx="0">
                  <c:v>2016/17</c:v>
                </c:pt>
                <c:pt idx="1">
                  <c:v>2017/18</c:v>
                </c:pt>
                <c:pt idx="2">
                  <c:v>2018/19</c:v>
                </c:pt>
                <c:pt idx="3">
                  <c:v>2019/20</c:v>
                </c:pt>
              </c:strCache>
            </c:strRef>
          </c:cat>
          <c:val>
            <c:numRef>
              <c:f>Sheet1!$P$28:$P$31</c:f>
              <c:numCache>
                <c:formatCode>General</c:formatCode>
                <c:ptCount val="4"/>
                <c:pt idx="0">
                  <c:v>60.73</c:v>
                </c:pt>
                <c:pt idx="1">
                  <c:v>87.62</c:v>
                </c:pt>
                <c:pt idx="2">
                  <c:v>129.5</c:v>
                </c:pt>
                <c:pt idx="3">
                  <c:v>129.5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41-4640-8377-8F44C4F860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0885264"/>
        <c:axId val="330885656"/>
      </c:areaChart>
      <c:lineChart>
        <c:grouping val="standard"/>
        <c:varyColors val="0"/>
        <c:ser>
          <c:idx val="0"/>
          <c:order val="0"/>
          <c:tx>
            <c:strRef>
              <c:f>Sheet1!$O$27</c:f>
              <c:strCache>
                <c:ptCount val="1"/>
                <c:pt idx="0">
                  <c:v>MAAIF budget estimate (NAES)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1297283731640788E-3"/>
                  <c:y val="-5.6655637754678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41-4640-8377-8F44C4F860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ysClr val="windowText" lastClr="000000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Sheet1!$N$28:$N$31</c:f>
              <c:strCache>
                <c:ptCount val="4"/>
                <c:pt idx="0">
                  <c:v>2016/17</c:v>
                </c:pt>
                <c:pt idx="1">
                  <c:v>2017/18</c:v>
                </c:pt>
                <c:pt idx="2">
                  <c:v>2018/19</c:v>
                </c:pt>
                <c:pt idx="3">
                  <c:v>2019/20</c:v>
                </c:pt>
              </c:strCache>
            </c:strRef>
          </c:cat>
          <c:val>
            <c:numRef>
              <c:f>Sheet1!$O$28:$O$31</c:f>
              <c:numCache>
                <c:formatCode>General</c:formatCode>
                <c:ptCount val="4"/>
                <c:pt idx="0">
                  <c:v>161.93</c:v>
                </c:pt>
                <c:pt idx="1">
                  <c:v>180.75</c:v>
                </c:pt>
                <c:pt idx="2">
                  <c:v>209.54</c:v>
                </c:pt>
                <c:pt idx="3">
                  <c:v>240.12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941-4640-8377-8F44C4F860B0}"/>
            </c:ext>
          </c:extLst>
        </c:ser>
        <c:ser>
          <c:idx val="1"/>
          <c:order val="1"/>
          <c:tx>
            <c:strRef>
              <c:f>Sheet1!$P$27</c:f>
              <c:strCache>
                <c:ptCount val="1"/>
                <c:pt idx="0">
                  <c:v>Approved budget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9372240766663075E-3"/>
                  <c:y val="4.25946053673217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941-4640-8377-8F44C4F860B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6759945-F50E-4C8C-B064-7D896BC200A6}" type="VALUE">
                      <a:rPr lang="en-US"/>
                      <a:pPr/>
                      <a:t>[VALUE]</a:t>
                    </a:fld>
                    <a:r>
                      <a:rPr lang="en-US"/>
                      <a:t>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941-4640-8377-8F44C4F860B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5E50776-965E-49C9-8868-3346D6363BAC}" type="VALUE">
                      <a:rPr lang="en-US"/>
                      <a:pPr/>
                      <a:t>[VALUE]</a:t>
                    </a:fld>
                    <a:r>
                      <a:rPr lang="en-US"/>
                      <a:t>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F941-4640-8377-8F44C4F860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ysClr val="windowText" lastClr="000000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Sheet1!$N$28:$N$31</c:f>
              <c:strCache>
                <c:ptCount val="4"/>
                <c:pt idx="0">
                  <c:v>2016/17</c:v>
                </c:pt>
                <c:pt idx="1">
                  <c:v>2017/18</c:v>
                </c:pt>
                <c:pt idx="2">
                  <c:v>2018/19</c:v>
                </c:pt>
                <c:pt idx="3">
                  <c:v>2019/20</c:v>
                </c:pt>
              </c:strCache>
            </c:strRef>
          </c:cat>
          <c:val>
            <c:numRef>
              <c:f>Sheet1!$P$28:$P$31</c:f>
              <c:numCache>
                <c:formatCode>General</c:formatCode>
                <c:ptCount val="4"/>
                <c:pt idx="0">
                  <c:v>60.73</c:v>
                </c:pt>
                <c:pt idx="1">
                  <c:v>87.62</c:v>
                </c:pt>
                <c:pt idx="2">
                  <c:v>129.5</c:v>
                </c:pt>
                <c:pt idx="3">
                  <c:v>129.5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941-4640-8377-8F44C4F860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0885264"/>
        <c:axId val="330885656"/>
      </c:lineChart>
      <c:catAx>
        <c:axId val="330885264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endParaRPr lang="en-US"/>
          </a:p>
        </c:txPr>
        <c:crossAx val="330885656"/>
        <c:crosses val="autoZero"/>
        <c:auto val="1"/>
        <c:lblAlgn val="ctr"/>
        <c:lblOffset val="100"/>
        <c:noMultiLvlLbl val="0"/>
      </c:catAx>
      <c:valAx>
        <c:axId val="330885656"/>
        <c:scaling>
          <c:orientation val="minMax"/>
          <c:max val="2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ysClr val="windowText" lastClr="000000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r>
                  <a:rPr lang="en-US"/>
                  <a:t>UGX billion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ysClr val="windowText" lastClr="000000"/>
                  </a:solidFill>
                  <a:latin typeface="Gill Sans MT" panose="020B0502020104020203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endParaRPr lang="en-US"/>
          </a:p>
        </c:txPr>
        <c:crossAx val="3308852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ysClr val="windowText" lastClr="000000"/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ysClr val="windowText" lastClr="000000"/>
          </a:solidFill>
          <a:latin typeface="Gill Sans MT" panose="020B0502020104020203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/>
              <a:t>Agric Sector Expenditure Incl Donor projects (Bn)</a:t>
            </a:r>
          </a:p>
        </c:rich>
      </c:tx>
      <c:layout>
        <c:manualLayout>
          <c:xMode val="edge"/>
          <c:yMode val="edge"/>
          <c:x val="0.10614566929133859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36920384951881E-2"/>
          <c:y val="0.1494893390649833"/>
          <c:w val="0.45662197116664766"/>
          <c:h val="0.7344517705445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'[Budget 1.xlsx]Sheet1'!$A$2</c:f>
              <c:strCache>
                <c:ptCount val="1"/>
                <c:pt idx="0">
                  <c:v>Agric Sector Expenditure Incl Donor projects (Bn)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'[Budget 1.xlsx]Sheet1'!$B$1:$F$1</c:f>
              <c:strCache>
                <c:ptCount val="5"/>
                <c:pt idx="0">
                  <c:v>2013/14</c:v>
                </c:pt>
                <c:pt idx="1">
                  <c:v>2014/15</c:v>
                </c:pt>
                <c:pt idx="2">
                  <c:v>2015/16</c:v>
                </c:pt>
                <c:pt idx="3">
                  <c:v>2016/17</c:v>
                </c:pt>
                <c:pt idx="4">
                  <c:v>2017/18</c:v>
                </c:pt>
              </c:strCache>
            </c:strRef>
          </c:cat>
          <c:val>
            <c:numRef>
              <c:f>'[Budget 1.xlsx]Sheet1'!$B$2:$F$2</c:f>
              <c:numCache>
                <c:formatCode>0</c:formatCode>
                <c:ptCount val="5"/>
                <c:pt idx="0">
                  <c:v>428.45229423031776</c:v>
                </c:pt>
                <c:pt idx="1">
                  <c:v>411.99732586025152</c:v>
                </c:pt>
                <c:pt idx="2">
                  <c:v>401.25601391413898</c:v>
                </c:pt>
                <c:pt idx="3">
                  <c:v>718.77980524696318</c:v>
                </c:pt>
                <c:pt idx="4">
                  <c:v>736.7204668220179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DA-4770-AE09-D85D99ECC14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330886440"/>
        <c:axId val="391528384"/>
      </c:barChart>
      <c:catAx>
        <c:axId val="330886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528384"/>
        <c:crosses val="autoZero"/>
        <c:auto val="1"/>
        <c:lblAlgn val="ctr"/>
        <c:lblOffset val="100"/>
        <c:noMultiLvlLbl val="0"/>
      </c:catAx>
      <c:valAx>
        <c:axId val="39152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0886440"/>
        <c:crosses val="autoZero"/>
        <c:crossBetween val="between"/>
      </c:valAx>
      <c:spPr>
        <a:noFill/>
        <a:ln cmpd="sng"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/>
              <a:t>Agric Sector GDP Growth Rates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7330927384076991E-2"/>
          <c:y val="0.17746411483253591"/>
          <c:w val="0.89655796150481193"/>
          <c:h val="0.711539388916098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'[Budget 1.xlsx]Sheet1'!$A$3</c:f>
              <c:strCache>
                <c:ptCount val="1"/>
                <c:pt idx="0">
                  <c:v>Agric Sector GDP Growth Rates (%)</c:v>
                </c:pt>
              </c:strCache>
            </c:strRef>
          </c:tx>
          <c:spPr>
            <a:solidFill>
              <a:srgbClr val="00FF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'[Budget 1.xlsx]Sheet1'!$B$1:$F$1</c:f>
              <c:strCache>
                <c:ptCount val="5"/>
                <c:pt idx="0">
                  <c:v>2013/14</c:v>
                </c:pt>
                <c:pt idx="1">
                  <c:v>2014/15</c:v>
                </c:pt>
                <c:pt idx="2">
                  <c:v>2015/16</c:v>
                </c:pt>
                <c:pt idx="3">
                  <c:v>2016/17</c:v>
                </c:pt>
                <c:pt idx="4">
                  <c:v>2017/18</c:v>
                </c:pt>
              </c:strCache>
            </c:strRef>
          </c:cat>
          <c:val>
            <c:numRef>
              <c:f>'[Budget 1.xlsx]Sheet1'!$B$3:$F$3</c:f>
              <c:numCache>
                <c:formatCode>General</c:formatCode>
                <c:ptCount val="5"/>
                <c:pt idx="0">
                  <c:v>2.7</c:v>
                </c:pt>
                <c:pt idx="1">
                  <c:v>2.2999999999999998</c:v>
                </c:pt>
                <c:pt idx="2">
                  <c:v>2.8</c:v>
                </c:pt>
                <c:pt idx="3">
                  <c:v>1.6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B-4641-927A-66EDB678D2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91529168"/>
        <c:axId val="391529560"/>
      </c:barChart>
      <c:catAx>
        <c:axId val="39152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529560"/>
        <c:crosses val="autoZero"/>
        <c:auto val="1"/>
        <c:lblAlgn val="ctr"/>
        <c:lblOffset val="100"/>
        <c:noMultiLvlLbl val="0"/>
      </c:catAx>
      <c:valAx>
        <c:axId val="391529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529168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Sheet1!$A$23</c:f>
              <c:strCache>
                <c:ptCount val="1"/>
                <c:pt idx="0">
                  <c:v>  Primary products (Lall classification)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Sheet1!$B$23:$X$23</c:f>
              <c:numCache>
                <c:formatCode>General</c:formatCode>
                <c:ptCount val="23"/>
                <c:pt idx="0">
                  <c:v>90.986623023883979</c:v>
                </c:pt>
                <c:pt idx="1">
                  <c:v>85.079199677129807</c:v>
                </c:pt>
                <c:pt idx="2">
                  <c:v>86.405376134015327</c:v>
                </c:pt>
                <c:pt idx="3">
                  <c:v>90.499138177357352</c:v>
                </c:pt>
                <c:pt idx="4">
                  <c:v>89.302184404031976</c:v>
                </c:pt>
                <c:pt idx="5">
                  <c:v>74.034846472202986</c:v>
                </c:pt>
                <c:pt idx="6">
                  <c:v>77.905328920082695</c:v>
                </c:pt>
                <c:pt idx="7">
                  <c:v>75.042663999315337</c:v>
                </c:pt>
                <c:pt idx="8">
                  <c:v>75.698144597165594</c:v>
                </c:pt>
                <c:pt idx="9">
                  <c:v>70.330006041933942</c:v>
                </c:pt>
                <c:pt idx="10">
                  <c:v>67.897803897730029</c:v>
                </c:pt>
                <c:pt idx="11">
                  <c:v>64.297936271482712</c:v>
                </c:pt>
                <c:pt idx="12">
                  <c:v>57.356117026420186</c:v>
                </c:pt>
                <c:pt idx="13">
                  <c:v>53.445928166683942</c:v>
                </c:pt>
                <c:pt idx="14">
                  <c:v>55.070579354906634</c:v>
                </c:pt>
                <c:pt idx="15">
                  <c:v>53.459533256419533</c:v>
                </c:pt>
                <c:pt idx="16">
                  <c:v>54.076162942709473</c:v>
                </c:pt>
                <c:pt idx="17">
                  <c:v>48.090271050558073</c:v>
                </c:pt>
                <c:pt idx="18">
                  <c:v>50.92112600522681</c:v>
                </c:pt>
                <c:pt idx="19">
                  <c:v>50.969516676880858</c:v>
                </c:pt>
                <c:pt idx="20">
                  <c:v>52.428142174308377</c:v>
                </c:pt>
                <c:pt idx="21">
                  <c:v>47.127131190387715</c:v>
                </c:pt>
                <c:pt idx="22">
                  <c:v>51.411600442732052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CF-43DD-954A-857A9513A2E4}"/>
            </c:ext>
          </c:extLst>
        </c:ser>
        <c:ser>
          <c:idx val="1"/>
          <c:order val="1"/>
          <c:tx>
            <c:strRef>
              <c:f>Sheet1!$A$24</c:f>
              <c:strCache>
                <c:ptCount val="1"/>
                <c:pt idx="0">
                  <c:v>  Resource-based manufactures: agro-based (Lall classification)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Sheet1!$B$24:$X$24</c:f>
              <c:numCache>
                <c:formatCode>General</c:formatCode>
                <c:ptCount val="23"/>
                <c:pt idx="0">
                  <c:v>2.0433173957463424</c:v>
                </c:pt>
                <c:pt idx="1">
                  <c:v>3.9697402450058621</c:v>
                </c:pt>
                <c:pt idx="2">
                  <c:v>2.1726524167736763</c:v>
                </c:pt>
                <c:pt idx="3">
                  <c:v>1.5173302391054986</c:v>
                </c:pt>
                <c:pt idx="4">
                  <c:v>1.5374157754243707</c:v>
                </c:pt>
                <c:pt idx="5">
                  <c:v>3.1661650586460448</c:v>
                </c:pt>
                <c:pt idx="6">
                  <c:v>3.4094789217075707</c:v>
                </c:pt>
                <c:pt idx="7">
                  <c:v>3.4862916684496557</c:v>
                </c:pt>
                <c:pt idx="8">
                  <c:v>4.0823439483667148</c:v>
                </c:pt>
                <c:pt idx="9">
                  <c:v>4.7705700648360994</c:v>
                </c:pt>
                <c:pt idx="10">
                  <c:v>6.3700565447710886</c:v>
                </c:pt>
                <c:pt idx="11">
                  <c:v>7.0273951779882271</c:v>
                </c:pt>
                <c:pt idx="12">
                  <c:v>11.856188884571964</c:v>
                </c:pt>
                <c:pt idx="13">
                  <c:v>10.726181279131833</c:v>
                </c:pt>
                <c:pt idx="14">
                  <c:v>12.275020737608971</c:v>
                </c:pt>
                <c:pt idx="15">
                  <c:v>13.312689934051772</c:v>
                </c:pt>
                <c:pt idx="16">
                  <c:v>13.980347281838446</c:v>
                </c:pt>
                <c:pt idx="17">
                  <c:v>15.050955611518216</c:v>
                </c:pt>
                <c:pt idx="18">
                  <c:v>15.904659061994094</c:v>
                </c:pt>
                <c:pt idx="19">
                  <c:v>16.443547030593177</c:v>
                </c:pt>
                <c:pt idx="20">
                  <c:v>14.325051377416735</c:v>
                </c:pt>
                <c:pt idx="21">
                  <c:v>12.278285068450382</c:v>
                </c:pt>
                <c:pt idx="22">
                  <c:v>12.80219465629856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CF-43DD-954A-857A9513A2E4}"/>
            </c:ext>
          </c:extLst>
        </c:ser>
        <c:ser>
          <c:idx val="2"/>
          <c:order val="2"/>
          <c:tx>
            <c:strRef>
              <c:f>Sheet1!$A$25</c:f>
              <c:strCache>
                <c:ptCount val="1"/>
                <c:pt idx="0">
                  <c:v>  Resource-based manufactures: other (Lall classification)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Sheet1!$B$25:$X$25</c:f>
              <c:numCache>
                <c:formatCode>General</c:formatCode>
                <c:ptCount val="23"/>
                <c:pt idx="0">
                  <c:v>0.48047760974016873</c:v>
                </c:pt>
                <c:pt idx="1">
                  <c:v>3.6976075335360217</c:v>
                </c:pt>
                <c:pt idx="2">
                  <c:v>3.5646624968312621</c:v>
                </c:pt>
                <c:pt idx="3">
                  <c:v>2.4976120368945072</c:v>
                </c:pt>
                <c:pt idx="4">
                  <c:v>0.90607017141471968</c:v>
                </c:pt>
                <c:pt idx="5">
                  <c:v>3.6284387308950046</c:v>
                </c:pt>
                <c:pt idx="6">
                  <c:v>4.7383363933078462</c:v>
                </c:pt>
                <c:pt idx="7">
                  <c:v>3.3838215156831706</c:v>
                </c:pt>
                <c:pt idx="8">
                  <c:v>1.7857120720460979</c:v>
                </c:pt>
                <c:pt idx="9">
                  <c:v>1.2334625916649404</c:v>
                </c:pt>
                <c:pt idx="10">
                  <c:v>4.4157022953092735</c:v>
                </c:pt>
                <c:pt idx="11">
                  <c:v>4.2619067172585741</c:v>
                </c:pt>
                <c:pt idx="12">
                  <c:v>5.1449169344326506</c:v>
                </c:pt>
                <c:pt idx="13">
                  <c:v>8.0507462688765781</c:v>
                </c:pt>
                <c:pt idx="14">
                  <c:v>8.1007090654952236</c:v>
                </c:pt>
                <c:pt idx="15">
                  <c:v>6.5307188452477458</c:v>
                </c:pt>
                <c:pt idx="16">
                  <c:v>5.9265296333989497</c:v>
                </c:pt>
                <c:pt idx="17">
                  <c:v>6.1034476024114968</c:v>
                </c:pt>
                <c:pt idx="18">
                  <c:v>6.1493847854529315</c:v>
                </c:pt>
                <c:pt idx="19">
                  <c:v>5.3451685049321531</c:v>
                </c:pt>
                <c:pt idx="20">
                  <c:v>5.0483777458274819</c:v>
                </c:pt>
                <c:pt idx="21">
                  <c:v>4.0545345800853783</c:v>
                </c:pt>
                <c:pt idx="22">
                  <c:v>5.6740255042014685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CF-43DD-954A-857A9513A2E4}"/>
            </c:ext>
          </c:extLst>
        </c:ser>
        <c:ser>
          <c:idx val="3"/>
          <c:order val="3"/>
          <c:tx>
            <c:strRef>
              <c:f>Sheet1!$A$26</c:f>
              <c:strCache>
                <c:ptCount val="1"/>
                <c:pt idx="0">
                  <c:v>  Low technology manufactures: textile, garment and footwear (Lall classification)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Sheet1!$B$26:$X$26</c:f>
              <c:numCache>
                <c:formatCode>General</c:formatCode>
                <c:ptCount val="23"/>
                <c:pt idx="0">
                  <c:v>0.35714347903726845</c:v>
                </c:pt>
                <c:pt idx="1">
                  <c:v>0.44364003860620133</c:v>
                </c:pt>
                <c:pt idx="2">
                  <c:v>0.82522900306141267</c:v>
                </c:pt>
                <c:pt idx="3">
                  <c:v>0.37010726364555058</c:v>
                </c:pt>
                <c:pt idx="4">
                  <c:v>0.25288299099334011</c:v>
                </c:pt>
                <c:pt idx="5">
                  <c:v>0.51434138886379721</c:v>
                </c:pt>
                <c:pt idx="6">
                  <c:v>0.55635467741254307</c:v>
                </c:pt>
                <c:pt idx="7">
                  <c:v>0.65030510505370376</c:v>
                </c:pt>
                <c:pt idx="8">
                  <c:v>1.0667026747017603</c:v>
                </c:pt>
                <c:pt idx="9">
                  <c:v>1.2275064363919048</c:v>
                </c:pt>
                <c:pt idx="10">
                  <c:v>1.3631068909523678</c:v>
                </c:pt>
                <c:pt idx="11">
                  <c:v>1.0423687994041781</c:v>
                </c:pt>
                <c:pt idx="12">
                  <c:v>2.2094087348209359</c:v>
                </c:pt>
                <c:pt idx="13">
                  <c:v>1.9658995563327712</c:v>
                </c:pt>
                <c:pt idx="14">
                  <c:v>2.046443018605876</c:v>
                </c:pt>
                <c:pt idx="15">
                  <c:v>2.1385764441603516</c:v>
                </c:pt>
                <c:pt idx="16">
                  <c:v>2.7963285299986316</c:v>
                </c:pt>
                <c:pt idx="17">
                  <c:v>3.100348648888557</c:v>
                </c:pt>
                <c:pt idx="18">
                  <c:v>3.4723737082070349</c:v>
                </c:pt>
                <c:pt idx="19">
                  <c:v>3.6342917438158864</c:v>
                </c:pt>
                <c:pt idx="20">
                  <c:v>3.5497596236382489</c:v>
                </c:pt>
                <c:pt idx="21">
                  <c:v>2.814079295434015</c:v>
                </c:pt>
                <c:pt idx="22">
                  <c:v>2.453540005875793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CF-43DD-954A-857A9513A2E4}"/>
            </c:ext>
          </c:extLst>
        </c:ser>
        <c:ser>
          <c:idx val="4"/>
          <c:order val="4"/>
          <c:tx>
            <c:strRef>
              <c:f>Sheet1!$A$27</c:f>
              <c:strCache>
                <c:ptCount val="1"/>
                <c:pt idx="0">
                  <c:v>  Low technology manufactures: other products (Lall classification)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Sheet1!$B$27:$X$27</c:f>
              <c:numCache>
                <c:formatCode>General</c:formatCode>
                <c:ptCount val="23"/>
                <c:pt idx="0">
                  <c:v>0.64199304487389797</c:v>
                </c:pt>
                <c:pt idx="1">
                  <c:v>1.186622669709942</c:v>
                </c:pt>
                <c:pt idx="2">
                  <c:v>0.87531476846620004</c:v>
                </c:pt>
                <c:pt idx="3">
                  <c:v>0.65157566220122054</c:v>
                </c:pt>
                <c:pt idx="4">
                  <c:v>0.40182050141526604</c:v>
                </c:pt>
                <c:pt idx="5">
                  <c:v>1.2590677957537151</c:v>
                </c:pt>
                <c:pt idx="6">
                  <c:v>1.0960126926683733</c:v>
                </c:pt>
                <c:pt idx="7">
                  <c:v>1.2226980187427789</c:v>
                </c:pt>
                <c:pt idx="8">
                  <c:v>2.1063020694849048</c:v>
                </c:pt>
                <c:pt idx="9">
                  <c:v>3.2948197493990286</c:v>
                </c:pt>
                <c:pt idx="10">
                  <c:v>4.3495056076180383</c:v>
                </c:pt>
                <c:pt idx="11">
                  <c:v>4.0485742461219489</c:v>
                </c:pt>
                <c:pt idx="12">
                  <c:v>5.0953043197123158</c:v>
                </c:pt>
                <c:pt idx="13">
                  <c:v>5.7661509784200708</c:v>
                </c:pt>
                <c:pt idx="14">
                  <c:v>5.3720609194163798</c:v>
                </c:pt>
                <c:pt idx="15">
                  <c:v>5.3243103011226003</c:v>
                </c:pt>
                <c:pt idx="16">
                  <c:v>6.1178118059956441</c:v>
                </c:pt>
                <c:pt idx="17">
                  <c:v>6.4617673564270302</c:v>
                </c:pt>
                <c:pt idx="18">
                  <c:v>7.1699685769438926</c:v>
                </c:pt>
                <c:pt idx="19">
                  <c:v>7.8054319795512361</c:v>
                </c:pt>
                <c:pt idx="20">
                  <c:v>6.6627607972032283</c:v>
                </c:pt>
                <c:pt idx="21">
                  <c:v>4.6021253835061655</c:v>
                </c:pt>
                <c:pt idx="22">
                  <c:v>3.8327942841286515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DCF-43DD-954A-857A9513A2E4}"/>
            </c:ext>
          </c:extLst>
        </c:ser>
        <c:ser>
          <c:idx val="5"/>
          <c:order val="5"/>
          <c:tx>
            <c:strRef>
              <c:f>Sheet1!$A$28</c:f>
              <c:strCache>
                <c:ptCount val="1"/>
                <c:pt idx="0">
                  <c:v>  Medium to high technology manufactures (Lall classification)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Sheet1!$B$28:$X$28</c:f>
              <c:numCache>
                <c:formatCode>General</c:formatCode>
                <c:ptCount val="23"/>
                <c:pt idx="0">
                  <c:v>1.4281623944090487</c:v>
                </c:pt>
                <c:pt idx="1">
                  <c:v>1.6030361322286486</c:v>
                </c:pt>
                <c:pt idx="2">
                  <c:v>2.5017938558429273</c:v>
                </c:pt>
                <c:pt idx="3">
                  <c:v>1.7662730465785907</c:v>
                </c:pt>
                <c:pt idx="4">
                  <c:v>1.8702088827335923</c:v>
                </c:pt>
                <c:pt idx="5">
                  <c:v>3.4904661459140334</c:v>
                </c:pt>
                <c:pt idx="6">
                  <c:v>3.4800815443822297</c:v>
                </c:pt>
                <c:pt idx="7">
                  <c:v>3.3904570157045661</c:v>
                </c:pt>
                <c:pt idx="8">
                  <c:v>6.1669629800716264</c:v>
                </c:pt>
                <c:pt idx="9">
                  <c:v>6.9179142988057523</c:v>
                </c:pt>
                <c:pt idx="10">
                  <c:v>6.9427760698151539</c:v>
                </c:pt>
                <c:pt idx="11">
                  <c:v>12.053640005145745</c:v>
                </c:pt>
                <c:pt idx="12">
                  <c:v>12.623984937724009</c:v>
                </c:pt>
                <c:pt idx="13">
                  <c:v>13.88864657888093</c:v>
                </c:pt>
                <c:pt idx="14">
                  <c:v>13.59200211035057</c:v>
                </c:pt>
                <c:pt idx="15">
                  <c:v>13.210165983738555</c:v>
                </c:pt>
                <c:pt idx="16">
                  <c:v>14.037282760263464</c:v>
                </c:pt>
                <c:pt idx="17">
                  <c:v>14.889157947560031</c:v>
                </c:pt>
                <c:pt idx="18">
                  <c:v>12.945684546730746</c:v>
                </c:pt>
                <c:pt idx="19">
                  <c:v>11.284222914727755</c:v>
                </c:pt>
                <c:pt idx="20">
                  <c:v>11.166011915315618</c:v>
                </c:pt>
                <c:pt idx="21">
                  <c:v>9.9524495581222769</c:v>
                </c:pt>
                <c:pt idx="22">
                  <c:v>7.8674927379529729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DCF-43DD-954A-857A9513A2E4}"/>
            </c:ext>
          </c:extLst>
        </c:ser>
        <c:ser>
          <c:idx val="6"/>
          <c:order val="6"/>
          <c:tx>
            <c:strRef>
              <c:f>Sheet1!$A$29</c:f>
              <c:strCache>
                <c:ptCount val="1"/>
                <c:pt idx="0">
                  <c:v>  Unclassified products (Lall classification)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numRef>
              <c:f>Sheet1!$B$22:$X$22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Sheet1!$B$29:$X$29</c:f>
              <c:numCache>
                <c:formatCode>General</c:formatCode>
                <c:ptCount val="23"/>
                <c:pt idx="0">
                  <c:v>4.0622830523093114</c:v>
                </c:pt>
                <c:pt idx="1">
                  <c:v>4.0201537037835129</c:v>
                </c:pt>
                <c:pt idx="2">
                  <c:v>3.6549713250092162</c:v>
                </c:pt>
                <c:pt idx="3">
                  <c:v>2.6979635742172601</c:v>
                </c:pt>
                <c:pt idx="4">
                  <c:v>5.7294172739867273</c:v>
                </c:pt>
                <c:pt idx="5">
                  <c:v>13.90667440772442</c:v>
                </c:pt>
                <c:pt idx="6">
                  <c:v>8.8144068504387416</c:v>
                </c:pt>
                <c:pt idx="7">
                  <c:v>12.823762677050796</c:v>
                </c:pt>
                <c:pt idx="8">
                  <c:v>9.0938316581633014</c:v>
                </c:pt>
                <c:pt idx="9">
                  <c:v>12.225720816968327</c:v>
                </c:pt>
                <c:pt idx="10">
                  <c:v>8.6610486938040445</c:v>
                </c:pt>
                <c:pt idx="11">
                  <c:v>7.2681787825986168</c:v>
                </c:pt>
                <c:pt idx="12">
                  <c:v>5.7140791623179537</c:v>
                </c:pt>
                <c:pt idx="13">
                  <c:v>6.1564471716738778</c:v>
                </c:pt>
                <c:pt idx="14">
                  <c:v>3.5431847936163456</c:v>
                </c:pt>
                <c:pt idx="15">
                  <c:v>6.0240052352594482</c:v>
                </c:pt>
                <c:pt idx="16">
                  <c:v>3.0655370457953817</c:v>
                </c:pt>
                <c:pt idx="17">
                  <c:v>6.3040517826365798</c:v>
                </c:pt>
                <c:pt idx="18">
                  <c:v>3.4368033154444735</c:v>
                </c:pt>
                <c:pt idx="19">
                  <c:v>4.5178211494989444</c:v>
                </c:pt>
                <c:pt idx="20">
                  <c:v>6.8198963662903251</c:v>
                </c:pt>
                <c:pt idx="21">
                  <c:v>19.171394924014066</c:v>
                </c:pt>
                <c:pt idx="22">
                  <c:v>15.958352368810507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CF-43DD-954A-857A9513A2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674656"/>
        <c:axId val="194675048"/>
      </c:areaChart>
      <c:catAx>
        <c:axId val="194674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4675048"/>
        <c:crosses val="autoZero"/>
        <c:auto val="1"/>
        <c:lblAlgn val="ctr"/>
        <c:lblOffset val="100"/>
        <c:noMultiLvlLbl val="0"/>
      </c:catAx>
      <c:valAx>
        <c:axId val="19467504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4674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0.4737</cdr:x>
      <cdr:y>0.2384</cdr:y>
    </cdr:from>
    <cdr:to>
      <cdr:x>0.65863</cdr:x>
      <cdr:y>0.33438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2793534" y="645952"/>
          <a:ext cx="1090569" cy="260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>
              <a:solidFill>
                <a:schemeClr val="tx1"/>
              </a:solidFill>
            </a:rPr>
            <a:t>funding gap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0.20506</cdr:x>
      <cdr:y>0.40491</cdr:y>
    </cdr:from>
    <cdr:to>
      <cdr:x>0.35905</cdr:x>
      <cdr:y>0.60319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10847" y="1867374"/>
          <a:ext cx="1284762" cy="9144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 smtClean="0">
              <a:solidFill>
                <a:schemeClr val="bg1"/>
              </a:solidFill>
            </a:rPr>
            <a:t>Primary products </a:t>
          </a:r>
          <a:endParaRPr lang="en-GB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0.56908</cdr:x>
      <cdr:y>0.11174</cdr:y>
    </cdr:from>
    <cdr:to>
      <cdr:x>0.72307</cdr:x>
      <cdr:y>0.31002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747928" y="515335"/>
          <a:ext cx="128479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dirty="0" smtClean="0">
              <a:solidFill>
                <a:schemeClr val="bg1"/>
              </a:solidFill>
            </a:rPr>
            <a:t>Medium to high technology manufactures </a:t>
          </a:r>
          <a:endParaRPr lang="en-GB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0.61016</cdr:x>
      <cdr:y>0.36251</cdr:y>
    </cdr:from>
    <cdr:to>
      <cdr:x>0.71976</cdr:x>
      <cdr:y>0.56079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90667" y="16718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 smtClean="0">
              <a:solidFill>
                <a:schemeClr val="bg1"/>
              </a:solidFill>
            </a:rPr>
            <a:t>Resource-based manufactures: Agro-based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0.48345</cdr:x>
      <cdr:y>0.25961</cdr:y>
    </cdr:from>
    <cdr:to>
      <cdr:x>0.59305</cdr:x>
      <cdr:y>0.45789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033512" y="11972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 smtClean="0">
              <a:solidFill>
                <a:schemeClr val="bg1"/>
              </a:solidFill>
            </a:rPr>
            <a:t>Other r</a:t>
          </a:r>
          <a:r>
            <a:rPr lang="en-GB" sz="1100" dirty="0" smtClean="0">
              <a:solidFill>
                <a:schemeClr val="bg1"/>
              </a:solidFill>
            </a:rPr>
            <a:t>esource-based manufactures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0.63375</cdr:x>
      <cdr:y>0.18829</cdr:y>
    </cdr:from>
    <cdr:to>
      <cdr:x>0.74334</cdr:x>
      <cdr:y>0.38656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87436" y="8683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 smtClean="0">
              <a:solidFill>
                <a:schemeClr val="bg1"/>
              </a:solidFill>
            </a:rPr>
            <a:t>Other low-technology manufactures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0.2994</cdr:x>
      <cdr:y>0.0339</cdr:y>
    </cdr:from>
    <cdr:to>
      <cdr:x>0.409</cdr:x>
      <cdr:y>0.23217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497937" y="1563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dirty="0" smtClean="0">
              <a:solidFill>
                <a:schemeClr val="bg1"/>
              </a:solidFill>
            </a:rPr>
            <a:t>Unclassified 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0.7378</cdr:x>
      <cdr:y>0.52565</cdr:y>
    </cdr:from>
    <cdr:to>
      <cdr:x>0.84739</cdr:x>
      <cdr:y>0.72392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155538" y="2424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100" dirty="0" smtClean="0">
              <a:solidFill>
                <a:schemeClr val="bg1"/>
              </a:solidFill>
            </a:rPr>
            <a:t>Textiles, garments, footwear</a:t>
          </a:r>
          <a:endParaRPr lang="en-GB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0.86959</cdr:x>
      <cdr:y>0.31734</cdr:y>
    </cdr:from>
    <cdr:to>
      <cdr:x>0.94451</cdr:x>
      <cdr:y>0.52565</cdr:y>
    </cdr:to>
    <cdr:cxnSp macro="">
      <cdr:nvCxnSpPr>
        <cdr:cNvPr id="10" name="Straight Arrow Connector 9"/>
        <cdr:cNvCxnSpPr/>
      </cdr:nvCxnSpPr>
      <cdr:spPr>
        <a:xfrm xmlns:a="http://schemas.openxmlformats.org/drawingml/2006/main" flipV="1">
          <a:off x="7255132" y="1463500"/>
          <a:ext cx="625034" cy="96070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0.0549</cdr:x>
      <cdr:y>0.84736</cdr:y>
    </cdr:from>
    <cdr:to>
      <cdr:x>0.07779</cdr:x>
      <cdr:y>0.89208</cdr:y>
    </cdr:to>
    <cdr:cxnSp macro="">
      <cdr:nvCxnSpPr>
        <cdr:cNvPr id="14" name="Straight Arrow Connector 13"/>
        <cdr:cNvCxnSpPr/>
      </cdr:nvCxnSpPr>
      <cdr:spPr>
        <a:xfrm xmlns:a="http://schemas.openxmlformats.org/drawingml/2006/main" flipH="1">
          <a:off x="458032" y="3907855"/>
          <a:ext cx="190982" cy="20624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0.93825</cdr:x>
      <cdr:y>0.84647</cdr:y>
    </cdr:from>
    <cdr:to>
      <cdr:x>0.9572</cdr:x>
      <cdr:y>0.88204</cdr:y>
    </cdr:to>
    <cdr:cxnSp macro="">
      <cdr:nvCxnSpPr>
        <cdr:cNvPr id="18" name="Straight Arrow Connector 17"/>
        <cdr:cNvCxnSpPr/>
      </cdr:nvCxnSpPr>
      <cdr:spPr>
        <a:xfrm xmlns:a="http://schemas.openxmlformats.org/drawingml/2006/main">
          <a:off x="7827978" y="3903776"/>
          <a:ext cx="158105" cy="16402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7FAC1-4D34-5348-90BC-0DAE0A36EF8B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5AB41-2AE2-8348-8ED4-39EF0835DB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51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21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32BC7C-A3C8-4BD9-879E-2A3D693E267D}" type="slidenum">
              <a:rPr lang="en-US" altLang="en-US" smtClean="0"/>
              <a:pPr/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41169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86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88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1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0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Sources: </a:t>
            </a:r>
          </a:p>
          <a:p>
            <a:r>
              <a:rPr lang="en-US" dirty="0"/>
              <a:t>UNBS/NAADS funding – Annual budget monitoring report 16/17 and 17/18 &amp; semi-annual budget monitoring report 18/19</a:t>
            </a:r>
          </a:p>
          <a:p>
            <a:r>
              <a:rPr lang="en-US" dirty="0"/>
              <a:t>Agricultural credit – Bank of Uganda Credit to the Private Sector (excel spreadsheet)</a:t>
            </a:r>
          </a:p>
          <a:p>
            <a:r>
              <a:rPr lang="en-US" dirty="0"/>
              <a:t>Agricultural finance policy – </a:t>
            </a:r>
            <a:r>
              <a:rPr lang="en-US" dirty="0" err="1"/>
              <a:t>MoFPED</a:t>
            </a:r>
            <a:r>
              <a:rPr lang="en-US" dirty="0"/>
              <a:t> presentation to EMG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Agro</a:t>
            </a:r>
            <a:r>
              <a:rPr lang="en-US" dirty="0"/>
              <a:t>-industrial policy – TBD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83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Sources:</a:t>
            </a:r>
          </a:p>
          <a:p>
            <a:r>
              <a:rPr lang="en-US" dirty="0"/>
              <a:t>Extension services - </a:t>
            </a:r>
            <a:r>
              <a:rPr lang="en-US" dirty="0" err="1"/>
              <a:t>MoFPED</a:t>
            </a:r>
            <a:r>
              <a:rPr lang="en-US" dirty="0"/>
              <a:t> presentation to EMG</a:t>
            </a:r>
          </a:p>
          <a:p>
            <a:r>
              <a:rPr lang="en-US" dirty="0"/>
              <a:t>R&amp;D – National Budget Framework Paper (2019/2020)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 – R&amp;D: lack of credible data to measure the adoption rate of research at the farm level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Irrigation – National Budget Framework Paper (2019/2020), Ministerial Policy Statement: Ministry of Agriculture, Animals, &amp; Fisheries (18/19)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5AB41-2AE2-8348-8ED4-39EF0835DB4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75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1D5C4-1386-0F49-8B41-0D1A97AB29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D350EA-310C-AA4A-A3C4-A29E6421F2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2808F-E22D-8E43-897F-244E75DF3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4AB06-FE00-2944-AEA9-68D80820B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1DD65-F4EA-B246-9990-F6022E094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83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44DA-0938-D849-BB0F-884261C54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E7E105-7978-E14A-87AD-1BAF93A59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D512D-8798-B74B-83F4-6993245B2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A4706-C587-DD41-9B56-E50D9730D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AB62C-65D2-CD4F-B156-85A2611DC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1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038B4E-FFEB-5940-ACC8-64BD57794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661033-A614-8145-98C9-E1514879B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B9CE3-B09E-5146-B843-25230DB30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8F4AF-A506-5B49-9A53-8721021E2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D917D-A7CF-5F42-BC5A-2619613B8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3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992B4-5271-0D4B-B461-066280D4F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A90B3-A5FE-8946-88A2-B3EEC7BBB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6031E-5B0A-E44B-AB5B-B47F10901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86B8-33CB-C443-9B37-9D9F18899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0AF6E-94B1-6E40-8F2F-A4D8A493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44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45FEF-CD9F-CE4C-B6CB-AF042C72A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79F45A-3557-7B45-9D45-D60B97EC8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2C4D5-D7B1-2C44-B6C1-CDCA6DC3B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299B1-BA1D-0D46-94BE-F1B27FC3B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E8B43-D054-2248-A86C-E7C02828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26F0E-FAD0-D14C-BC2C-77ACD210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C3B9A-27C6-7540-8F97-F22E307027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F3358-64F6-0945-914D-9481C1F98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849B9-42DE-2D48-9C0E-B449FE056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B4C92-C79D-8C49-9D62-B71F96D77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6A579-7B2C-1D45-BA08-B20604B87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0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10EB4-FFE0-6C40-AB60-4ABFD08CF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DBF71-21BF-3148-BD9F-3DE26873A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2A46F-42E1-3B4A-B98F-74B55F490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5A7E5F-A4CE-2A40-B87A-548F713CED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D8817-76B3-224A-9532-02E51A2376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BA1F36-07F4-B343-8CF6-D7387C4FB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A7D3AA-2515-F846-AC26-BDDCEF4B3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586FD1-5A28-6044-AD65-B3D6D75D0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84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3541-9A0C-0645-9295-5C05EBE5C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DF85AA-5C78-1C4C-8820-BB101C61B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B27650-308A-D742-BDEB-C386CCB4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F8144E-0E3E-C243-82AE-2CA5CDC5F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45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8259DA-AD97-FA4A-8D78-871CF0E6E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444D3A-BB1F-3A43-80FA-762DE928E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5C1D9-1135-894D-86A9-61EE47D3E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7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4116D-1874-CE49-8718-1DDB2743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01A76-40B2-264F-A9F4-94C4A4318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DE511-77D9-0D4C-9C08-FD95CCE34B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BC253-0F7B-2C4E-8B8E-58C484BA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1A4D38-FAFA-C248-BA62-27B200940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6FEAE0-35FA-5348-8AEC-F906211C0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9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89785-EE10-BA44-BCC5-D4EF412EF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23C667-96C2-FC4D-902A-84EAA79C12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E6F86B-F9A3-ED47-A6D2-5B72CCE75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1DEE39-099E-B640-9C2A-E481E12EB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D7FF-2FD4-394F-932D-1B6386F9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BDC40C-E160-2948-96E4-DE48EA9DE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7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CEF97-29EF-4942-857F-632FB2751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94E24-3FFD-BA47-BC36-9D1F1D34D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529DE-DFE5-A048-8CB4-15B8B6A39E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8E056-1FC9-1D45-B1A2-91320958D286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BAFF1-8D48-984C-AB67-5849CDA87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1BF6A-3FD9-5E4E-BB90-CF9B501CD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39D6-6B9F-FD4B-86BD-A4C28948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2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3">
            <a:extLst>
              <a:ext uri="{FF2B5EF4-FFF2-40B4-BE49-F238E27FC236}">
                <a16:creationId xmlns:a16="http://schemas.microsoft.com/office/drawing/2014/main" id="{683FAF97-B753-3548-82D9-867128D08657}"/>
              </a:ext>
            </a:extLst>
          </p:cNvPr>
          <p:cNvSpPr txBox="1">
            <a:spLocks/>
          </p:cNvSpPr>
          <p:nvPr/>
        </p:nvSpPr>
        <p:spPr>
          <a:xfrm>
            <a:off x="2465118" y="2179807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buSzPct val="25000"/>
            </a:pP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Agriculture in 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Uganda: </a:t>
            </a:r>
            <a:r>
              <a:rPr lang="en-GB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policy implementation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2E5A2-8593-E744-A1A1-D8DC580A650F}"/>
              </a:ext>
            </a:extLst>
          </p:cNvPr>
          <p:cNvSpPr txBox="1">
            <a:spLocks/>
          </p:cNvSpPr>
          <p:nvPr/>
        </p:nvSpPr>
        <p:spPr>
          <a:xfrm>
            <a:off x="2465118" y="4319781"/>
            <a:ext cx="7772400" cy="1362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 Patience B. </a:t>
            </a:r>
            <a:r>
              <a:rPr lang="en-GB" sz="2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Rwamigisa</a:t>
            </a:r>
            <a:r>
              <a:rPr lang="en-GB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Growth Forum III</a:t>
            </a:r>
          </a:p>
          <a:p>
            <a:r>
              <a:rPr lang="en-US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sz="26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August 2019</a:t>
            </a:r>
            <a:endParaRPr lang="en-US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3dflagsdotcom_ugand_2fawm"/>
          <p:cNvPicPr>
            <a:picLocks noChangeAspect="1" noChangeArrowheads="1" noCrop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129" y="342900"/>
            <a:ext cx="1594757" cy="117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3" y="158749"/>
            <a:ext cx="1330055" cy="147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9525"/>
            <a:ext cx="766762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5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707"/>
            <a:ext cx="10515600" cy="4281256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BB4E4BA-5870-C943-8B2C-8AF85D1AEE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06552"/>
              </p:ext>
            </p:extLst>
          </p:nvPr>
        </p:nvGraphicFramePr>
        <p:xfrm>
          <a:off x="838200" y="530078"/>
          <a:ext cx="10441641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0547">
                  <a:extLst>
                    <a:ext uri="{9D8B030D-6E8A-4147-A177-3AD203B41FA5}">
                      <a16:colId xmlns:a16="http://schemas.microsoft.com/office/drawing/2014/main" val="730692532"/>
                    </a:ext>
                  </a:extLst>
                </a:gridCol>
                <a:gridCol w="4342784">
                  <a:extLst>
                    <a:ext uri="{9D8B030D-6E8A-4147-A177-3AD203B41FA5}">
                      <a16:colId xmlns:a16="http://schemas.microsoft.com/office/drawing/2014/main" val="2846236326"/>
                    </a:ext>
                  </a:extLst>
                </a:gridCol>
                <a:gridCol w="2618310">
                  <a:extLst>
                    <a:ext uri="{9D8B030D-6E8A-4147-A177-3AD203B41FA5}">
                      <a16:colId xmlns:a16="http://schemas.microsoft.com/office/drawing/2014/main" val="3658504964"/>
                    </a:ext>
                  </a:extLst>
                </a:gridCol>
              </a:tblGrid>
              <a:tr h="1086098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Action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Implementation 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Score </a:t>
                      </a:r>
                    </a:p>
                    <a:p>
                      <a:pPr algn="ctr"/>
                      <a:r>
                        <a:rPr lang="en-US" sz="1800" dirty="0"/>
                        <a:t>(1 = </a:t>
                      </a:r>
                      <a:r>
                        <a:rPr lang="en-US" sz="1800" dirty="0" smtClean="0"/>
                        <a:t>no progress, </a:t>
                      </a:r>
                      <a:r>
                        <a:rPr lang="en-US" sz="1800" dirty="0"/>
                        <a:t>2 = some progress, 3 = </a:t>
                      </a:r>
                      <a:r>
                        <a:rPr lang="en-US" sz="1800" dirty="0" smtClean="0"/>
                        <a:t>action achieved) </a:t>
                      </a:r>
                      <a:endParaRPr lang="en-US" sz="1800" dirty="0"/>
                    </a:p>
                  </a:txBody>
                  <a:tcPr>
                    <a:solidFill>
                      <a:srgbClr val="592F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237355"/>
                  </a:ext>
                </a:extLst>
              </a:tr>
              <a:tr h="1131818">
                <a:tc>
                  <a:txBody>
                    <a:bodyPr/>
                    <a:lstStyle/>
                    <a:p>
                      <a:r>
                        <a:rPr lang="en-US" sz="1600" dirty="0"/>
                        <a:t>Increased funding of </a:t>
                      </a:r>
                      <a:r>
                        <a:rPr lang="en-US" sz="1600" dirty="0" smtClean="0"/>
                        <a:t>UNBS/NAADS </a:t>
                      </a:r>
                      <a:endParaRPr lang="en-US" sz="1600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UNBS: </a:t>
                      </a:r>
                      <a:r>
                        <a:rPr lang="en-US" sz="1400" dirty="0"/>
                        <a:t>Funding increased from 3.66 Ug </a:t>
                      </a:r>
                      <a:r>
                        <a:rPr lang="en-US" sz="1400" dirty="0" err="1"/>
                        <a:t>shs</a:t>
                      </a:r>
                      <a:r>
                        <a:rPr lang="en-US" sz="1400" dirty="0"/>
                        <a:t> billion in fiscal year (FY) 16/17 to 9.58 Ug </a:t>
                      </a:r>
                      <a:r>
                        <a:rPr lang="en-US" sz="1400" dirty="0" err="1"/>
                        <a:t>shs</a:t>
                      </a:r>
                      <a:r>
                        <a:rPr lang="en-US" sz="1400" dirty="0"/>
                        <a:t> billion in FY 17/18</a:t>
                      </a:r>
                    </a:p>
                    <a:p>
                      <a:r>
                        <a:rPr lang="en-US" sz="1400" b="1" dirty="0"/>
                        <a:t>NAADS Secretariat: </a:t>
                      </a:r>
                      <a:r>
                        <a:rPr lang="en-US" sz="1400" b="0" dirty="0"/>
                        <a:t>Funding consistently decreasing from 318.61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billion in FY 16/17 to 249.98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billion in FY </a:t>
                      </a:r>
                      <a:r>
                        <a:rPr lang="en-US" sz="1400" b="0" dirty="0" smtClean="0"/>
                        <a:t>18/19.</a:t>
                      </a:r>
                      <a:endParaRPr lang="en-US" sz="1400" b="1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744319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 agricultural financing </a:t>
                      </a:r>
                      <a:endParaRPr lang="en-US" sz="1600" dirty="0"/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Credit access – Agricultural production: </a:t>
                      </a:r>
                      <a:r>
                        <a:rPr lang="en-US" sz="1400" b="0" dirty="0"/>
                        <a:t>Total amount loaned increased from 6,437,602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to 7,866,089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between FY 16/17 to </a:t>
                      </a:r>
                      <a:r>
                        <a:rPr lang="en-US" sz="1400" b="0" dirty="0" smtClean="0"/>
                        <a:t>17/18.</a:t>
                      </a:r>
                      <a:endParaRPr lang="en-US" sz="1400" b="0" dirty="0"/>
                    </a:p>
                    <a:p>
                      <a:r>
                        <a:rPr lang="en-US" sz="1400" b="1" dirty="0"/>
                        <a:t>Credit access – Agricultural processing &amp; marketing: </a:t>
                      </a:r>
                      <a:r>
                        <a:rPr lang="en-US" sz="1400" b="0" dirty="0"/>
                        <a:t>Total amount loaned increased from 727,340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to 12,240,758 Ug </a:t>
                      </a:r>
                      <a:r>
                        <a:rPr lang="en-US" sz="1400" b="0" dirty="0" err="1"/>
                        <a:t>shs</a:t>
                      </a:r>
                      <a:r>
                        <a:rPr lang="en-US" sz="1400" b="0" dirty="0"/>
                        <a:t> between FY 16/17 to </a:t>
                      </a:r>
                      <a:r>
                        <a:rPr lang="en-US" sz="1400" b="0" dirty="0" smtClean="0"/>
                        <a:t>17/18.</a:t>
                      </a:r>
                      <a:endParaRPr lang="en-US" sz="1400" b="1" dirty="0"/>
                    </a:p>
                    <a:p>
                      <a:r>
                        <a:rPr lang="en-US" sz="1400" b="1" dirty="0"/>
                        <a:t>Policy: </a:t>
                      </a:r>
                      <a:r>
                        <a:rPr lang="en-US" sz="1400" b="0" i="1" dirty="0"/>
                        <a:t>National Agricultural Finance Policy </a:t>
                      </a:r>
                      <a:r>
                        <a:rPr lang="en-US" sz="1400" b="0" dirty="0"/>
                        <a:t>under development to increase the diversity of financial </a:t>
                      </a:r>
                      <a:r>
                        <a:rPr lang="en-US" sz="1400" b="0" dirty="0" smtClean="0"/>
                        <a:t>products.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2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668444"/>
                  </a:ext>
                </a:extLst>
              </a:tr>
              <a:tr h="107442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Develop and operationalize an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agro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-industrial policy and strategy</a:t>
                      </a:r>
                      <a:endParaRPr lang="en-US" sz="1600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Not undertaken. The</a:t>
                      </a:r>
                      <a:r>
                        <a:rPr lang="en-US" sz="1400" b="0" baseline="0" dirty="0" smtClean="0"/>
                        <a:t> draft Industrial Policy under the Ministry of Trade and Industry makes some reference to key strategic agricultural value chains. However, agro-industrialization is the adopted theme for design of the agricultural chapter in NDP III and ASSP II. </a:t>
                      </a:r>
                      <a:endParaRPr lang="en-US" sz="1400" b="0" dirty="0"/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 smtClean="0"/>
                    </a:p>
                    <a:p>
                      <a:pPr algn="ctr"/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683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496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707"/>
            <a:ext cx="10515600" cy="4281256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BB4E4BA-5870-C943-8B2C-8AF85D1AEE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793601"/>
              </p:ext>
            </p:extLst>
          </p:nvPr>
        </p:nvGraphicFramePr>
        <p:xfrm>
          <a:off x="838200" y="530078"/>
          <a:ext cx="10441641" cy="597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0547">
                  <a:extLst>
                    <a:ext uri="{9D8B030D-6E8A-4147-A177-3AD203B41FA5}">
                      <a16:colId xmlns:a16="http://schemas.microsoft.com/office/drawing/2014/main" val="730692532"/>
                    </a:ext>
                  </a:extLst>
                </a:gridCol>
                <a:gridCol w="4342784">
                  <a:extLst>
                    <a:ext uri="{9D8B030D-6E8A-4147-A177-3AD203B41FA5}">
                      <a16:colId xmlns:a16="http://schemas.microsoft.com/office/drawing/2014/main" val="2846236326"/>
                    </a:ext>
                  </a:extLst>
                </a:gridCol>
                <a:gridCol w="2618310">
                  <a:extLst>
                    <a:ext uri="{9D8B030D-6E8A-4147-A177-3AD203B41FA5}">
                      <a16:colId xmlns:a16="http://schemas.microsoft.com/office/drawing/2014/main" val="3658504964"/>
                    </a:ext>
                  </a:extLst>
                </a:gridCol>
              </a:tblGrid>
              <a:tr h="1086098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Action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  <a:p>
                      <a:pPr algn="ctr"/>
                      <a:r>
                        <a:rPr lang="en-US" sz="1800" dirty="0"/>
                        <a:t>Implementation 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Score </a:t>
                      </a:r>
                    </a:p>
                    <a:p>
                      <a:pPr algn="ctr"/>
                      <a:r>
                        <a:rPr lang="en-US" sz="1800" dirty="0" smtClean="0"/>
                        <a:t>(1 = no progress, 2 = some progress, 3 = action achieved) </a:t>
                      </a:r>
                    </a:p>
                  </a:txBody>
                  <a:tcPr>
                    <a:solidFill>
                      <a:srgbClr val="592F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237355"/>
                  </a:ext>
                </a:extLst>
              </a:tr>
              <a:tr h="108606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Provision of improved extension services, R&amp;D and irrigation </a:t>
                      </a: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Extension services: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Capacity building of agricultural extension workers: </a:t>
                      </a:r>
                      <a:r>
                        <a:rPr lang="en-US" sz="1400" b="0" dirty="0"/>
                        <a:t>increased from 116 trained in FY 17/18 to 2,988 trained in FY 18/19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Budget support - agricultural training institutions: </a:t>
                      </a:r>
                      <a:r>
                        <a:rPr lang="en-US" sz="1400" b="0" dirty="0"/>
                        <a:t>increased from 1.2 </a:t>
                      </a:r>
                      <a:r>
                        <a:rPr lang="en-US" sz="1400" b="0" dirty="0" smtClean="0"/>
                        <a:t>UGX</a:t>
                      </a:r>
                      <a:r>
                        <a:rPr lang="en-US" sz="1400" b="0" baseline="0" dirty="0" smtClean="0"/>
                        <a:t> </a:t>
                      </a:r>
                      <a:r>
                        <a:rPr lang="en-US" sz="1400" b="0" dirty="0" smtClean="0"/>
                        <a:t>billion </a:t>
                      </a:r>
                      <a:r>
                        <a:rPr lang="en-US" sz="1400" b="0" dirty="0"/>
                        <a:t>in FY 17/18 to 1.7 </a:t>
                      </a:r>
                      <a:r>
                        <a:rPr lang="en-US" sz="1400" b="0" dirty="0" smtClean="0"/>
                        <a:t>UGX</a:t>
                      </a:r>
                      <a:r>
                        <a:rPr lang="en-US" sz="1400" b="0" baseline="0" dirty="0" smtClean="0"/>
                        <a:t> </a:t>
                      </a:r>
                      <a:r>
                        <a:rPr lang="en-US" sz="1400" b="0" dirty="0" smtClean="0"/>
                        <a:t>billion </a:t>
                      </a:r>
                      <a:r>
                        <a:rPr lang="en-US" sz="1400" b="0" dirty="0"/>
                        <a:t>in FY 18/19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Policy: </a:t>
                      </a:r>
                      <a:r>
                        <a:rPr lang="en-US" sz="1400" b="0" dirty="0"/>
                        <a:t>Agricultural Extension Act being drafted in MAAIF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en-US" sz="1400" b="1" dirty="0"/>
                        <a:t>R&amp;D: </a:t>
                      </a:r>
                      <a:r>
                        <a:rPr lang="en-US" sz="1400" b="0" dirty="0"/>
                        <a:t>48% of generated improved agricultural technologies adopted in FY 17/18 relative to 30% in baseline year 2014 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en-US" sz="1400" b="1" dirty="0"/>
                        <a:t>Irrigation: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Irrigated land: </a:t>
                      </a:r>
                      <a:r>
                        <a:rPr lang="en-US" sz="1400" b="0" dirty="0"/>
                        <a:t>8% of arable land under irrigation in FY 18/19 relative to 5% in baseline year 2014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Budget support - irrigation scheme development in Central and Eastern Uganda </a:t>
                      </a:r>
                      <a:r>
                        <a:rPr lang="en-US" sz="1400" b="0" dirty="0"/>
                        <a:t>(JICA supported project): decreased from 0.844 </a:t>
                      </a:r>
                      <a:r>
                        <a:rPr lang="en-US" sz="1400" b="0" dirty="0" smtClean="0"/>
                        <a:t>UGX</a:t>
                      </a:r>
                      <a:r>
                        <a:rPr lang="en-US" sz="1400" b="0" baseline="0" dirty="0" smtClean="0"/>
                        <a:t> </a:t>
                      </a:r>
                      <a:r>
                        <a:rPr lang="en-US" sz="1400" b="0" dirty="0" smtClean="0"/>
                        <a:t>billion </a:t>
                      </a:r>
                      <a:r>
                        <a:rPr lang="en-US" sz="1400" b="0" dirty="0"/>
                        <a:t>in FY 18/19 to 0.819 </a:t>
                      </a:r>
                      <a:r>
                        <a:rPr lang="en-US" sz="1400" b="0" dirty="0" smtClean="0"/>
                        <a:t>UGX</a:t>
                      </a:r>
                      <a:r>
                        <a:rPr lang="en-US" sz="1400" b="0" baseline="0" dirty="0" smtClean="0"/>
                        <a:t> </a:t>
                      </a:r>
                      <a:r>
                        <a:rPr lang="en-US" sz="1400" b="0" dirty="0" smtClean="0"/>
                        <a:t>billion </a:t>
                      </a:r>
                      <a:r>
                        <a:rPr lang="en-US" sz="1400" b="0" dirty="0"/>
                        <a:t>in FY 18/19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US" sz="1400" b="1" dirty="0"/>
                        <a:t>Policy: </a:t>
                      </a:r>
                      <a:r>
                        <a:rPr lang="en-US" sz="1400" b="0" dirty="0"/>
                        <a:t>Irrigation policy approved by Cabinet to ensure proper, adequate, and sustainable use of water in irrigation</a:t>
                      </a: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469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389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8ED3F-C3A1-4565-8DBA-A911DE43A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92F79"/>
                </a:solidFill>
                <a:latin typeface="+mn-lt"/>
                <a:cs typeface="Arial" panose="020B0604020202020204" pitchFamily="34" charset="0"/>
              </a:rPr>
              <a:t>Sources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F1DDB-F339-4A2C-BBDF-456989C24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Annual budget monitoring report Financial Year 2016/17</a:t>
            </a:r>
          </a:p>
          <a:p>
            <a:r>
              <a:rPr lang="en-US" dirty="0">
                <a:latin typeface="+mj-lt"/>
              </a:rPr>
              <a:t>Annual budget monitoring report Financial Year 2017/18</a:t>
            </a:r>
          </a:p>
          <a:p>
            <a:r>
              <a:rPr lang="en-US" dirty="0">
                <a:latin typeface="+mj-lt"/>
              </a:rPr>
              <a:t>Semi-annual budget monitoring report 2018/19</a:t>
            </a:r>
          </a:p>
          <a:p>
            <a:r>
              <a:rPr lang="en-US" dirty="0">
                <a:latin typeface="+mj-lt"/>
              </a:rPr>
              <a:t>Bank of Uganda Credit to the Private Sector</a:t>
            </a:r>
          </a:p>
          <a:p>
            <a:r>
              <a:rPr lang="en-US" dirty="0">
                <a:latin typeface="+mj-lt"/>
              </a:rPr>
              <a:t>Ministry of Finance, Planning and Economic Development</a:t>
            </a:r>
          </a:p>
          <a:p>
            <a:r>
              <a:rPr lang="en-US" dirty="0">
                <a:latin typeface="+mj-lt"/>
              </a:rPr>
              <a:t>National Budget Framework Paper FY 2019/20</a:t>
            </a:r>
          </a:p>
          <a:p>
            <a:r>
              <a:rPr lang="en-US" dirty="0">
                <a:latin typeface="+mj-lt"/>
              </a:rPr>
              <a:t>Ministerial Policy Statement: Ministry of Agriculture, Animals, &amp; Fisheries (18/19)</a:t>
            </a:r>
            <a:endParaRPr lang="en-US" dirty="0">
              <a:latin typeface="+mj-lt"/>
              <a:cs typeface="Arial" panose="020B0604020202020204" pitchFamily="34" charset="0"/>
            </a:endParaRP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120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Agriculture as a driver of growth in Uganda</a:t>
            </a:r>
            <a:endParaRPr lang="en-US" sz="3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Policy Goals of the government are:</a:t>
            </a:r>
          </a:p>
          <a:p>
            <a:pPr marL="0" indent="0">
              <a:buNone/>
            </a:pPr>
            <a:endParaRPr lang="en-US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arenR"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Transformation of agriculture from subsistence to commercial farming.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arenR" startAt="2"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Production of globally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competitive agricultural products for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export.</a:t>
            </a:r>
          </a:p>
          <a:p>
            <a:pPr marL="0" indent="0">
              <a:buNone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Maintained recovery, with sectoral growth of 3.8% in FY 2018/19</a:t>
            </a:r>
            <a:r>
              <a:rPr lang="en-US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Exports </a:t>
            </a:r>
            <a:r>
              <a:rPr lang="en-US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mainly driven by coffee and other </a:t>
            </a: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 commodities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3dflagsdotcom_ugand_2fawm"/>
          <p:cNvPicPr>
            <a:picLocks noChangeAspect="1" noChangeArrowheads="1" noCrop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72" y="424849"/>
            <a:ext cx="1183922" cy="9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2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55389"/>
            <a:ext cx="7620000" cy="381000"/>
          </a:xfrm>
        </p:spPr>
        <p:txBody>
          <a:bodyPr>
            <a:noAutofit/>
          </a:bodyPr>
          <a:lstStyle/>
          <a:p>
            <a:r>
              <a:rPr lang="en-US" altLang="en-US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</a:t>
            </a:r>
            <a:r>
              <a:rPr lang="en-US" altLang="en-US" sz="3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 </a:t>
            </a:r>
            <a:r>
              <a:rPr lang="en-US" altLang="en-US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Uganda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</p:txBody>
      </p:sp>
      <p:graphicFrame>
        <p:nvGraphicFramePr>
          <p:cNvPr id="11441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357931"/>
              </p:ext>
            </p:extLst>
          </p:nvPr>
        </p:nvGraphicFramePr>
        <p:xfrm>
          <a:off x="838201" y="1493134"/>
          <a:ext cx="10247488" cy="5014057"/>
        </p:xfrm>
        <a:graphic>
          <a:graphicData uri="http://schemas.openxmlformats.org/drawingml/2006/table">
            <a:tbl>
              <a:tblPr/>
              <a:tblGrid>
                <a:gridCol w="1984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63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5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Society level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Observations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60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Community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 saving culture, outdated production tools, inefficient input systems, market failures, weak farmer organizations, lack of credit for agriculture, weak extension service delivery system.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1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Business 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inclination of enterprising Ugandans towards import trades, NGO-formations, Consultancies, etc., as opposed to venturing into production-related businesses along value chains.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58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Political &amp; Technical 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pattern of failures to “turn into gold” the numerous trade offers extended to Uganda: AGOA, Honey offer from EU, Beef offer from Egypt, to name but a few.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Conceptual, behavioral and process related challenges.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Limited use of scientific evidence in decision making at all levels that hinders technical progress and political performance. 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4503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There are very few products from Uganda that can go to regional/outside markets in form of value-added manufactured goods. Even our own shopping malls are in short supply of Ugandan products.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3dflagsdotcom_ugand_2fawm"/>
          <p:cNvPicPr>
            <a:picLocks noChangeAspect="1" noChangeArrowheads="1" noCrop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72" y="424848"/>
            <a:ext cx="1183922" cy="9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7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85800" y="624186"/>
            <a:ext cx="8839200" cy="609600"/>
          </a:xfrm>
        </p:spPr>
        <p:txBody>
          <a:bodyPr/>
          <a:lstStyle/>
          <a:p>
            <a:pPr eaLnBrk="1" hangingPunct="1"/>
            <a:r>
              <a:rPr lang="en-US" alt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Uganda’s Dilemma: Growth without </a:t>
            </a:r>
            <a:r>
              <a:rPr lang="en-US" alt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en-US" alt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224" name="Group 3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493328"/>
              </p:ext>
            </p:extLst>
          </p:nvPr>
        </p:nvGraphicFramePr>
        <p:xfrm>
          <a:off x="2254956" y="1331455"/>
          <a:ext cx="6667500" cy="4346724"/>
        </p:xfrm>
        <a:graphic>
          <a:graphicData uri="http://schemas.openxmlformats.org/drawingml/2006/table">
            <a:tbl>
              <a:tblPr/>
              <a:tblGrid>
                <a:gridCol w="194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Results in 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Economic and social outcomes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00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Presence of a “science culture”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‘total factor productivity (TFP)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 growing and transforming economy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67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Absence of a “science culture”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 ‘total factor productivity’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TFP is the engine of transformational  growth. It accounts for 60% of this growth; capital &amp; labor account for the remaining 40%.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 growing but un-transforming economy.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This type of economy is characterized by limited capacity for inclusive growth, job creation, etc.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This is probably Uganda’s biggest Dilemma.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222" name="TextBox 10"/>
          <p:cNvSpPr txBox="1">
            <a:spLocks noChangeArrowheads="1"/>
          </p:cNvSpPr>
          <p:nvPr/>
        </p:nvSpPr>
        <p:spPr bwMode="auto">
          <a:xfrm>
            <a:off x="1382889" y="5775848"/>
            <a:ext cx="8991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400" dirty="0"/>
              <a:t>This table explains why Uganda’s investment into S&amp;T will grow to benefit the ‘global science system’ with limited effects locally. </a:t>
            </a:r>
            <a:r>
              <a:rPr lang="en-US" altLang="en-US" sz="1400" dirty="0" smtClean="0"/>
              <a:t>World Bank Report 2018 indicate that TFP in agriculture has been on the decline for the last 18 years.</a:t>
            </a:r>
            <a:endParaRPr lang="en-US" altLang="en-US" sz="14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3dflagsdotcom_ugand_2fawm"/>
          <p:cNvPicPr>
            <a:picLocks noChangeAspect="1" noChangeArrowheads="1" noCrop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72" y="529412"/>
            <a:ext cx="1183922" cy="9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3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11" y="552674"/>
            <a:ext cx="10515600" cy="93549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 optimal financing of policy: Funding gap for agricultural extension services in local governments</a:t>
            </a:r>
            <a:endParaRPr lang="en-US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707"/>
            <a:ext cx="10515600" cy="42812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95285708"/>
              </p:ext>
            </p:extLst>
          </p:nvPr>
        </p:nvGraphicFramePr>
        <p:xfrm>
          <a:off x="838200" y="1355271"/>
          <a:ext cx="9563099" cy="5110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3dflagsdotcom_ugand_2fawm"/>
          <p:cNvPicPr>
            <a:picLocks noChangeAspect="1" noChangeArrowheads="1" noCrop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72" y="529412"/>
            <a:ext cx="1183922" cy="9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17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38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500" dirty="0" smtClean="0">
                <a:solidFill>
                  <a:srgbClr val="592F79"/>
                </a:solidFill>
                <a:latin typeface="+mn-lt"/>
                <a:cs typeface="Arial" panose="020B0604020202020204" pitchFamily="34" charset="0"/>
              </a:rPr>
              <a:t>Agricultural Sector Performance: Budget Expenditure and Sector Growth 2013/14-2017/2018  </a:t>
            </a:r>
            <a:endParaRPr lang="en-US" sz="3500" dirty="0">
              <a:solidFill>
                <a:srgbClr val="592F79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444637"/>
              </p:ext>
            </p:extLst>
          </p:nvPr>
        </p:nvGraphicFramePr>
        <p:xfrm>
          <a:off x="658586" y="1493134"/>
          <a:ext cx="10515600" cy="484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12177"/>
              </p:ext>
            </p:extLst>
          </p:nvPr>
        </p:nvGraphicFramePr>
        <p:xfrm>
          <a:off x="6387133" y="1493134"/>
          <a:ext cx="4584700" cy="4679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287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678610" cy="1325563"/>
          </a:xfrm>
        </p:spPr>
        <p:txBody>
          <a:bodyPr>
            <a:normAutofit/>
          </a:bodyPr>
          <a:lstStyle/>
          <a:p>
            <a:r>
              <a:rPr lang="en-US" sz="3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performance: Agro-based exports are rising</a:t>
            </a:r>
            <a:endParaRPr lang="en-US" sz="3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893010476"/>
              </p:ext>
            </p:extLst>
          </p:nvPr>
        </p:nvGraphicFramePr>
        <p:xfrm>
          <a:off x="1641396" y="1418595"/>
          <a:ext cx="8343152" cy="4611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63134" y="6030410"/>
            <a:ext cx="849967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300" b="1" dirty="0" smtClean="0"/>
              <a:t>Source</a:t>
            </a:r>
            <a:r>
              <a:rPr lang="en-GB" sz="1300" dirty="0" smtClean="0"/>
              <a:t>: UNCTAD (2019). Classification of goods according to </a:t>
            </a:r>
            <a:r>
              <a:rPr lang="en-GB" sz="1300" dirty="0" err="1" smtClean="0"/>
              <a:t>Lall</a:t>
            </a:r>
            <a:r>
              <a:rPr lang="en-GB" sz="1300" dirty="0"/>
              <a:t> </a:t>
            </a:r>
            <a:r>
              <a:rPr lang="en-GB" sz="1300" dirty="0" smtClean="0"/>
              <a:t>(2000): </a:t>
            </a:r>
            <a:r>
              <a:rPr lang="en-US" sz="1300" dirty="0"/>
              <a:t>: </a:t>
            </a:r>
            <a:r>
              <a:rPr lang="en-US" sz="1300" dirty="0" err="1"/>
              <a:t>Lall</a:t>
            </a:r>
            <a:r>
              <a:rPr lang="en-US" sz="1300" dirty="0"/>
              <a:t>, S. (2000), “The Technological Structure and Performance of Developing Country Manufactured Exports 1985-1998”, QEH Working Paper series-QEHWPS44, University of Oxford.</a:t>
            </a:r>
            <a:endParaRPr lang="en-GB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2289995" y="5080321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0.57 Billion USD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9581" y="5080321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2.79 Billion USD</a:t>
            </a:r>
            <a:endParaRPr lang="en-GB" sz="140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2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678610" cy="1325563"/>
          </a:xfrm>
        </p:spPr>
        <p:txBody>
          <a:bodyPr>
            <a:normAutofit/>
          </a:bodyPr>
          <a:lstStyle/>
          <a:p>
            <a:r>
              <a:rPr lang="en-US" sz="3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performance: Agro-based exports are rising</a:t>
            </a:r>
            <a:endParaRPr lang="en-US" sz="3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453" y="5092861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0.57 Billion USD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17667" y="5092860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2.79 Billion USD</a:t>
            </a:r>
            <a:endParaRPr lang="en-GB" sz="140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79220"/>
            <a:ext cx="6467840" cy="41173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6220" y="4366260"/>
            <a:ext cx="1237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Dried legumes</a:t>
            </a:r>
            <a:endParaRPr lang="en-GB" sz="1400" dirty="0"/>
          </a:p>
        </p:txBody>
      </p:sp>
      <p:cxnSp>
        <p:nvCxnSpPr>
          <p:cNvPr id="13" name="Straight Arrow Connector 12"/>
          <p:cNvCxnSpPr>
            <a:stCxn id="5" idx="1"/>
          </p:cNvCxnSpPr>
          <p:nvPr/>
        </p:nvCxnSpPr>
        <p:spPr>
          <a:xfrm flipH="1">
            <a:off x="7306040" y="4520149"/>
            <a:ext cx="550180" cy="61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856220" y="4731187"/>
            <a:ext cx="1253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Diary products</a:t>
            </a:r>
            <a:endParaRPr lang="en-GB" sz="1400" dirty="0"/>
          </a:p>
        </p:txBody>
      </p:sp>
      <p:cxnSp>
        <p:nvCxnSpPr>
          <p:cNvPr id="16" name="Straight Arrow Connector 15"/>
          <p:cNvCxnSpPr>
            <a:stCxn id="15" idx="1"/>
          </p:cNvCxnSpPr>
          <p:nvPr/>
        </p:nvCxnSpPr>
        <p:spPr>
          <a:xfrm flipH="1">
            <a:off x="7306040" y="4885076"/>
            <a:ext cx="550180" cy="61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863840" y="5051227"/>
            <a:ext cx="2233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Fish fillet and preserved fish</a:t>
            </a:r>
            <a:endParaRPr lang="en-GB" sz="14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7313660" y="5205115"/>
            <a:ext cx="550180" cy="38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7" idx="1"/>
          </p:cNvCxnSpPr>
          <p:nvPr/>
        </p:nvCxnSpPr>
        <p:spPr>
          <a:xfrm flipH="1" flipV="1">
            <a:off x="7306040" y="5035898"/>
            <a:ext cx="557800" cy="1692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863840" y="286910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Corn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23" idx="1"/>
          </p:cNvCxnSpPr>
          <p:nvPr/>
        </p:nvCxnSpPr>
        <p:spPr>
          <a:xfrm flipH="1">
            <a:off x="7313660" y="3022992"/>
            <a:ext cx="550180" cy="61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86700" y="2198893"/>
            <a:ext cx="1378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Sugar and candy</a:t>
            </a:r>
            <a:endParaRPr lang="en-GB" sz="1400" dirty="0"/>
          </a:p>
        </p:txBody>
      </p:sp>
      <p:cxnSp>
        <p:nvCxnSpPr>
          <p:cNvPr id="26" name="Straight Arrow Connector 25"/>
          <p:cNvCxnSpPr>
            <a:stCxn id="25" idx="1"/>
          </p:cNvCxnSpPr>
          <p:nvPr/>
        </p:nvCxnSpPr>
        <p:spPr>
          <a:xfrm flipH="1">
            <a:off x="7336520" y="2352782"/>
            <a:ext cx="550180" cy="61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886700" y="1939485"/>
            <a:ext cx="739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Cacao</a:t>
            </a:r>
            <a:endParaRPr lang="en-GB" sz="1400" dirty="0"/>
          </a:p>
        </p:txBody>
      </p:sp>
      <p:cxnSp>
        <p:nvCxnSpPr>
          <p:cNvPr id="29" name="Straight Arrow Connector 28"/>
          <p:cNvCxnSpPr>
            <a:stCxn id="28" idx="1"/>
          </p:cNvCxnSpPr>
          <p:nvPr/>
        </p:nvCxnSpPr>
        <p:spPr>
          <a:xfrm flipH="1">
            <a:off x="7313660" y="2093374"/>
            <a:ext cx="573040" cy="932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886700" y="1559096"/>
            <a:ext cx="1005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Tobacco</a:t>
            </a:r>
            <a:endParaRPr lang="en-GB" sz="1400" dirty="0"/>
          </a:p>
        </p:txBody>
      </p:sp>
      <p:cxnSp>
        <p:nvCxnSpPr>
          <p:cNvPr id="33" name="Straight Arrow Connector 32"/>
          <p:cNvCxnSpPr>
            <a:stCxn id="32" idx="1"/>
          </p:cNvCxnSpPr>
          <p:nvPr/>
        </p:nvCxnSpPr>
        <p:spPr>
          <a:xfrm flipH="1">
            <a:off x="5557520" y="1712985"/>
            <a:ext cx="2329180" cy="433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9" idx="1"/>
          </p:cNvCxnSpPr>
          <p:nvPr/>
        </p:nvCxnSpPr>
        <p:spPr>
          <a:xfrm flipH="1" flipV="1">
            <a:off x="4826000" y="2979595"/>
            <a:ext cx="3385200" cy="5465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211200" y="3372244"/>
            <a:ext cx="1823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Vegetable fats and oils</a:t>
            </a:r>
            <a:endParaRPr lang="en-GB" sz="1400" dirty="0"/>
          </a:p>
        </p:txBody>
      </p:sp>
      <p:sp>
        <p:nvSpPr>
          <p:cNvPr id="40" name="Right Brace 39"/>
          <p:cNvSpPr/>
          <p:nvPr/>
        </p:nvSpPr>
        <p:spPr>
          <a:xfrm>
            <a:off x="4688841" y="2899583"/>
            <a:ext cx="45719" cy="16002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Arrow Connector 45"/>
          <p:cNvCxnSpPr>
            <a:stCxn id="47" idx="1"/>
          </p:cNvCxnSpPr>
          <p:nvPr/>
        </p:nvCxnSpPr>
        <p:spPr>
          <a:xfrm flipH="1" flipV="1">
            <a:off x="4888304" y="3151877"/>
            <a:ext cx="3385200" cy="789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273504" y="3787095"/>
            <a:ext cx="1823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Oil seeds</a:t>
            </a:r>
            <a:endParaRPr lang="en-GB" sz="1400" dirty="0"/>
          </a:p>
        </p:txBody>
      </p:sp>
      <p:cxnSp>
        <p:nvCxnSpPr>
          <p:cNvPr id="51" name="Straight Arrow Connector 50"/>
          <p:cNvCxnSpPr>
            <a:stCxn id="52" idx="1"/>
          </p:cNvCxnSpPr>
          <p:nvPr/>
        </p:nvCxnSpPr>
        <p:spPr>
          <a:xfrm flipH="1" flipV="1">
            <a:off x="5011158" y="2077912"/>
            <a:ext cx="3385200" cy="6675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396358" y="2591541"/>
            <a:ext cx="1823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Leather products</a:t>
            </a:r>
            <a:endParaRPr lang="en-GB" sz="1400" dirty="0"/>
          </a:p>
        </p:txBody>
      </p:sp>
      <p:sp>
        <p:nvSpPr>
          <p:cNvPr id="55" name="Right Brace 54"/>
          <p:cNvSpPr/>
          <p:nvPr/>
        </p:nvSpPr>
        <p:spPr>
          <a:xfrm>
            <a:off x="4864100" y="1986113"/>
            <a:ext cx="45719" cy="16002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8980396" y="1613274"/>
            <a:ext cx="2843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Edible preparations and beverages </a:t>
            </a:r>
            <a:endParaRPr lang="en-GB" sz="1400" dirty="0"/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7330894" y="1755669"/>
            <a:ext cx="1649502" cy="292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934720" y="5436577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2010</a:t>
            </a:r>
            <a:endParaRPr lang="en-GB" sz="1500" dirty="0"/>
          </a:p>
        </p:txBody>
      </p:sp>
      <p:sp>
        <p:nvSpPr>
          <p:cNvPr id="61" name="TextBox 60"/>
          <p:cNvSpPr txBox="1"/>
          <p:nvPr/>
        </p:nvSpPr>
        <p:spPr>
          <a:xfrm>
            <a:off x="1781086" y="5445469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2011</a:t>
            </a:r>
            <a:endParaRPr lang="en-GB" sz="1500" dirty="0"/>
          </a:p>
        </p:txBody>
      </p:sp>
      <p:sp>
        <p:nvSpPr>
          <p:cNvPr id="62" name="TextBox 61"/>
          <p:cNvSpPr txBox="1"/>
          <p:nvPr/>
        </p:nvSpPr>
        <p:spPr>
          <a:xfrm>
            <a:off x="2627453" y="5436577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2012</a:t>
            </a:r>
            <a:endParaRPr lang="en-GB" sz="1500" dirty="0"/>
          </a:p>
        </p:txBody>
      </p:sp>
      <p:sp>
        <p:nvSpPr>
          <p:cNvPr id="63" name="TextBox 62"/>
          <p:cNvSpPr txBox="1"/>
          <p:nvPr/>
        </p:nvSpPr>
        <p:spPr>
          <a:xfrm>
            <a:off x="3554252" y="54365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2013</a:t>
            </a:r>
            <a:endParaRPr lang="en-GB" sz="1500" dirty="0"/>
          </a:p>
        </p:txBody>
      </p:sp>
      <p:sp>
        <p:nvSpPr>
          <p:cNvPr id="64" name="TextBox 63"/>
          <p:cNvSpPr txBox="1"/>
          <p:nvPr/>
        </p:nvSpPr>
        <p:spPr>
          <a:xfrm>
            <a:off x="4390947" y="5445469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2014</a:t>
            </a:r>
            <a:endParaRPr lang="en-GB" sz="1500" dirty="0"/>
          </a:p>
        </p:txBody>
      </p:sp>
      <p:sp>
        <p:nvSpPr>
          <p:cNvPr id="65" name="TextBox 64"/>
          <p:cNvSpPr txBox="1"/>
          <p:nvPr/>
        </p:nvSpPr>
        <p:spPr>
          <a:xfrm>
            <a:off x="5250622" y="5466568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2015</a:t>
            </a:r>
            <a:endParaRPr lang="en-GB" sz="1500" dirty="0"/>
          </a:p>
        </p:txBody>
      </p:sp>
      <p:sp>
        <p:nvSpPr>
          <p:cNvPr id="66" name="TextBox 65"/>
          <p:cNvSpPr txBox="1"/>
          <p:nvPr/>
        </p:nvSpPr>
        <p:spPr>
          <a:xfrm>
            <a:off x="6110297" y="5456169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2016</a:t>
            </a:r>
            <a:endParaRPr lang="en-GB" sz="1500" dirty="0"/>
          </a:p>
        </p:txBody>
      </p:sp>
      <p:sp>
        <p:nvSpPr>
          <p:cNvPr id="67" name="TextBox 66"/>
          <p:cNvSpPr txBox="1"/>
          <p:nvPr/>
        </p:nvSpPr>
        <p:spPr>
          <a:xfrm>
            <a:off x="6969972" y="5456169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/>
              <a:t>2017</a:t>
            </a:r>
            <a:endParaRPr lang="en-GB" sz="1500" dirty="0"/>
          </a:p>
        </p:txBody>
      </p:sp>
      <p:sp>
        <p:nvSpPr>
          <p:cNvPr id="68" name="TextBox 67"/>
          <p:cNvSpPr txBox="1"/>
          <p:nvPr/>
        </p:nvSpPr>
        <p:spPr>
          <a:xfrm>
            <a:off x="1127761" y="5800382"/>
            <a:ext cx="6418010" cy="543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Source</a:t>
            </a:r>
            <a:r>
              <a:rPr lang="en-GB" sz="1400" dirty="0" smtClean="0"/>
              <a:t>: Atlas of Economic Complexity (2019) based on </a:t>
            </a:r>
            <a:r>
              <a:rPr lang="en-GB" sz="1400" i="1" dirty="0" err="1" smtClean="0"/>
              <a:t>UNComtrade</a:t>
            </a:r>
            <a:r>
              <a:rPr lang="en-GB" sz="1400" i="1" dirty="0" smtClean="0"/>
              <a:t> Database</a:t>
            </a:r>
            <a:r>
              <a:rPr lang="en-GB" sz="1400" dirty="0" smtClean="0"/>
              <a:t>; only showing agricultural exports.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153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3A68-34B5-E244-A4AA-EDE0C66D7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>
                <a:solidFill>
                  <a:srgbClr val="002060"/>
                </a:solidFill>
                <a:latin typeface="+mn-lt"/>
                <a:cs typeface="Arial" panose="020B0604020202020204" pitchFamily="34" charset="0"/>
              </a:rPr>
              <a:t>Recommended policy actions from EGF I and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31F88-A0D8-5A46-BC57-727A94A19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5706"/>
            <a:ext cx="10515600" cy="445610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100" dirty="0">
                <a:latin typeface="+mj-lt"/>
                <a:cs typeface="Arial" panose="020B0604020202020204" pitchFamily="34" charset="0"/>
              </a:rPr>
              <a:t>Actions agreed on </a:t>
            </a:r>
            <a:r>
              <a:rPr lang="en-US" sz="3100" dirty="0" smtClean="0">
                <a:latin typeface="+mj-lt"/>
                <a:cs typeface="Arial" panose="020B0604020202020204" pitchFamily="34" charset="0"/>
              </a:rPr>
              <a:t>at Economic Growth Forum (EGF) I and II include:</a:t>
            </a:r>
            <a:endParaRPr lang="en-US" sz="3100" dirty="0">
              <a:latin typeface="+mj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Enhance </a:t>
            </a:r>
            <a:r>
              <a:rPr lang="en-US" dirty="0">
                <a:latin typeface="+mj-lt"/>
                <a:cs typeface="Arial" panose="020B0604020202020204" pitchFamily="34" charset="0"/>
              </a:rPr>
              <a:t>regulation to improve quality of agricultural inputs 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+mj-lt"/>
                <a:cs typeface="Arial" panose="020B0604020202020204" pitchFamily="34" charset="0"/>
              </a:rPr>
              <a:t>Build </a:t>
            </a:r>
            <a:r>
              <a:rPr lang="en-US" dirty="0">
                <a:latin typeface="+mj-lt"/>
                <a:cs typeface="Arial" panose="020B0604020202020204" pitchFamily="34" charset="0"/>
              </a:rPr>
              <a:t>production and processing capacity for tradeable agricultural commodities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+mj-lt"/>
                <a:cs typeface="Arial" panose="020B0604020202020204" pitchFamily="34" charset="0"/>
              </a:rPr>
              <a:t>Increased funding of UNBS/NAADS to limit counterfeit products on the market and control quality </a:t>
            </a:r>
          </a:p>
          <a:p>
            <a:r>
              <a:rPr lang="en-US" dirty="0">
                <a:latin typeface="+mj-lt"/>
                <a:cs typeface="Arial" panose="020B0604020202020204" pitchFamily="34" charset="0"/>
              </a:rPr>
              <a:t>Improve agricultural financing e.g. through the ACF</a:t>
            </a:r>
          </a:p>
          <a:p>
            <a:r>
              <a:rPr lang="en-US" dirty="0">
                <a:latin typeface="+mj-lt"/>
                <a:cs typeface="Arial" panose="020B0604020202020204" pitchFamily="34" charset="0"/>
              </a:rPr>
              <a:t>Develop and operationalize an </a:t>
            </a:r>
            <a:r>
              <a:rPr lang="en-US" dirty="0" err="1">
                <a:latin typeface="+mj-lt"/>
                <a:cs typeface="Arial" panose="020B0604020202020204" pitchFamily="34" charset="0"/>
              </a:rPr>
              <a:t>agro</a:t>
            </a:r>
            <a:r>
              <a:rPr lang="en-US" dirty="0">
                <a:latin typeface="+mj-lt"/>
                <a:cs typeface="Arial" panose="020B0604020202020204" pitchFamily="34" charset="0"/>
              </a:rPr>
              <a:t>-industrial policy and strategy </a:t>
            </a:r>
          </a:p>
          <a:p>
            <a:r>
              <a:rPr lang="en-US" dirty="0">
                <a:latin typeface="+mj-lt"/>
                <a:cs typeface="Arial" panose="020B0604020202020204" pitchFamily="34" charset="0"/>
              </a:rPr>
              <a:t>Provision of improved extension services, R&amp;D and irrigation </a:t>
            </a:r>
          </a:p>
          <a:p>
            <a:r>
              <a:rPr lang="en-US" dirty="0">
                <a:latin typeface="+mj-lt"/>
                <a:cs typeface="Arial" panose="020B0604020202020204" pitchFamily="34" charset="0"/>
              </a:rPr>
              <a:t>Enhance linkages between smallholder farmers and markets/supply chains </a:t>
            </a:r>
          </a:p>
          <a:p>
            <a:r>
              <a:rPr lang="en-US" dirty="0">
                <a:latin typeface="+mj-lt"/>
                <a:cs typeface="Arial" panose="020B0604020202020204" pitchFamily="34" charset="0"/>
              </a:rPr>
              <a:t>Better coordination of donor and government funding in the sector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56233" y="353550"/>
            <a:ext cx="10515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56233" y="353550"/>
            <a:ext cx="0" cy="113958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30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2233</TotalTime>
  <Words>1193</Words>
  <Application>Microsoft Office PowerPoint</Application>
  <PresentationFormat>Widescreen</PresentationFormat>
  <Paragraphs>178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Gill Sans MT</vt:lpstr>
      <vt:lpstr>Times New Roman</vt:lpstr>
      <vt:lpstr>Wingdings</vt:lpstr>
      <vt:lpstr>Office Theme</vt:lpstr>
      <vt:lpstr>PowerPoint Presentation</vt:lpstr>
      <vt:lpstr>Agriculture as a driver of growth in Uganda</vt:lpstr>
      <vt:lpstr>Production Challenges in Uganda</vt:lpstr>
      <vt:lpstr>Uganda’s Dilemma: Growth without transformation</vt:lpstr>
      <vt:lpstr>Sub optimal financing of policy: Funding gap for agricultural extension services in local governments</vt:lpstr>
      <vt:lpstr>Agricultural Sector Performance: Budget Expenditure and Sector Growth 2013/14-2017/2018  </vt:lpstr>
      <vt:lpstr>Sector performance: Agro-based exports are rising</vt:lpstr>
      <vt:lpstr>Sector performance: Agro-based exports are rising</vt:lpstr>
      <vt:lpstr>Recommended policy actions from EGF I and II</vt:lpstr>
      <vt:lpstr>PowerPoint Presentation</vt:lpstr>
      <vt:lpstr>PowerPoint Presentation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 Manwaring</dc:creator>
  <cp:lastModifiedBy>Caroline Namukwaya</cp:lastModifiedBy>
  <cp:revision>109</cp:revision>
  <dcterms:created xsi:type="dcterms:W3CDTF">2019-08-01T10:05:26Z</dcterms:created>
  <dcterms:modified xsi:type="dcterms:W3CDTF">2019-08-21T15:30:40Z</dcterms:modified>
</cp:coreProperties>
</file>