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257" r:id="rId3"/>
    <p:sldId id="283" r:id="rId4"/>
    <p:sldId id="265" r:id="rId5"/>
    <p:sldId id="266" r:id="rId6"/>
    <p:sldId id="284" r:id="rId7"/>
    <p:sldId id="280" r:id="rId8"/>
    <p:sldId id="285" r:id="rId9"/>
    <p:sldId id="268" r:id="rId10"/>
    <p:sldId id="269" r:id="rId11"/>
    <p:sldId id="286" r:id="rId12"/>
    <p:sldId id="287" r:id="rId13"/>
    <p:sldId id="272" r:id="rId14"/>
    <p:sldId id="261" r:id="rId15"/>
    <p:sldId id="276" r:id="rId16"/>
    <p:sldId id="275" r:id="rId17"/>
    <p:sldId id="27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61" autoAdjust="0"/>
    <p:restoredTop sz="94660"/>
  </p:normalViewPr>
  <p:slideViewPr>
    <p:cSldViewPr snapToGrid="0">
      <p:cViewPr varScale="1">
        <p:scale>
          <a:sx n="73" d="100"/>
          <a:sy n="73" d="100"/>
        </p:scale>
        <p:origin x="4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econ-fs\Home1\uctpvit\PhD\IGC%20Prresentation\Tables%20and%20Figur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econ-fs\Home1\uctpvit\PhD\IGC%20Prresentation\Tables%20and%20Figure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econ-fs\Home1\uctpvit\PhD\IGC%20Prresentation\Tables%20and%20Figure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econ-fs\Home1\uctpvit\PhD\IGC%20Prresentation\Tables%20and%20Figure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econ-fs\Home1\uctpvit\PhD\IGC%20Prresentation\Tables%20and%20Figure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r>
              <a:rPr lang="en-US" sz="2000" b="1" dirty="0"/>
              <a:t>% firms/workers reporting as a constraint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'F2 Contraints'!$L$44</c:f>
              <c:strCache>
                <c:ptCount val="1"/>
                <c:pt idx="0">
                  <c:v>% firms/workers reporting as constraint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noFill/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469-4CEA-94F5-2532E55C6172}"/>
              </c:ext>
            </c:extLst>
          </c:dPt>
          <c:dPt>
            <c:idx val="4"/>
            <c:invertIfNegative val="0"/>
            <c:bubble3D val="0"/>
            <c:spPr>
              <a:noFill/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469-4CEA-94F5-2532E55C6172}"/>
              </c:ext>
            </c:extLst>
          </c:dPt>
          <c:cat>
            <c:strRef>
              <c:f>'F2 Contraints'!$K$45:$K$49</c:f>
              <c:strCache>
                <c:ptCount val="5"/>
                <c:pt idx="0">
                  <c:v>Inability to find Skilled Workers</c:v>
                </c:pt>
                <c:pt idx="1">
                  <c:v>Inability to screen Workers</c:v>
                </c:pt>
                <c:pt idx="3">
                  <c:v>Difficult to find out about available Jobs</c:v>
                </c:pt>
                <c:pt idx="4">
                  <c:v>Difficult to show Practical Skills</c:v>
                </c:pt>
              </c:strCache>
            </c:strRef>
          </c:cat>
          <c:val>
            <c:numRef>
              <c:f>'F2 Contraints'!$L$45:$L$49</c:f>
              <c:numCache>
                <c:formatCode>0%</c:formatCode>
                <c:ptCount val="5"/>
                <c:pt idx="0">
                  <c:v>0.67300000000000004</c:v>
                </c:pt>
                <c:pt idx="1">
                  <c:v>0.52100000000000002</c:v>
                </c:pt>
                <c:pt idx="3" formatCode="0.00%">
                  <c:v>0.8</c:v>
                </c:pt>
                <c:pt idx="4" formatCode="0.00%">
                  <c:v>0.74009999999999998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469-4CEA-94F5-2532E55C61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214554872"/>
        <c:axId val="8628888"/>
      </c:barChart>
      <c:catAx>
        <c:axId val="214554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628888"/>
        <c:crosses val="autoZero"/>
        <c:auto val="1"/>
        <c:lblAlgn val="ctr"/>
        <c:lblOffset val="100"/>
        <c:noMultiLvlLbl val="0"/>
      </c:catAx>
      <c:valAx>
        <c:axId val="8628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4554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+mn-lt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r>
              <a:rPr lang="en-US" sz="2000" b="1" dirty="0"/>
              <a:t>% firms/workers reporting as a constraint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'F2 Contraints'!$L$44</c:f>
              <c:strCache>
                <c:ptCount val="1"/>
                <c:pt idx="0">
                  <c:v>% firms/workers reporting as constraint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469-4CEA-94F5-2532E55C6172}"/>
              </c:ext>
            </c:extLst>
          </c:dPt>
          <c:dPt>
            <c:idx val="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469-4CEA-94F5-2532E55C6172}"/>
              </c:ext>
            </c:extLst>
          </c:dPt>
          <c:cat>
            <c:strRef>
              <c:f>'F2 Contraints'!$K$45:$K$49</c:f>
              <c:strCache>
                <c:ptCount val="5"/>
                <c:pt idx="0">
                  <c:v>Inability to find Skilled Workers</c:v>
                </c:pt>
                <c:pt idx="1">
                  <c:v>Inability to screen Workers</c:v>
                </c:pt>
                <c:pt idx="3">
                  <c:v>Difficult to find out about available Jobs</c:v>
                </c:pt>
                <c:pt idx="4">
                  <c:v>Difficult to show Practical Skills</c:v>
                </c:pt>
              </c:strCache>
            </c:strRef>
          </c:cat>
          <c:val>
            <c:numRef>
              <c:f>'F2 Contraints'!$L$45:$L$49</c:f>
              <c:numCache>
                <c:formatCode>0%</c:formatCode>
                <c:ptCount val="5"/>
                <c:pt idx="0">
                  <c:v>0.67300000000000004</c:v>
                </c:pt>
                <c:pt idx="1">
                  <c:v>0.52100000000000002</c:v>
                </c:pt>
                <c:pt idx="3" formatCode="0.00%">
                  <c:v>0.8</c:v>
                </c:pt>
                <c:pt idx="4" formatCode="0.00%">
                  <c:v>0.74009999999999998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469-4CEA-94F5-2532E55C61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298462776"/>
        <c:axId val="214280000"/>
      </c:barChart>
      <c:catAx>
        <c:axId val="298462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4280000"/>
        <c:crosses val="autoZero"/>
        <c:auto val="1"/>
        <c:lblAlgn val="ctr"/>
        <c:lblOffset val="100"/>
        <c:noMultiLvlLbl val="0"/>
      </c:catAx>
      <c:valAx>
        <c:axId val="214280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98462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+mn-lt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'F4 Take-up'!$B$3</c:f>
              <c:strCache>
                <c:ptCount val="1"/>
                <c:pt idx="0">
                  <c:v>% Workers Accepted Training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6AE-6F45-BBFD-4C73BFD2275E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6AE-6F45-BBFD-4C73BFD2275E}"/>
              </c:ext>
            </c:extLst>
          </c:dPt>
          <c:dPt>
            <c:idx val="3"/>
            <c:invertIfNegative val="0"/>
            <c:bubble3D val="0"/>
            <c:spPr>
              <a:noFill/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6AE-6F45-BBFD-4C73BFD2275E}"/>
              </c:ext>
            </c:extLst>
          </c:dPt>
          <c:dPt>
            <c:idx val="4"/>
            <c:invertIfNegative val="0"/>
            <c:bubble3D val="0"/>
            <c:spPr>
              <a:noFill/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6AE-6F45-BBFD-4C73BFD2275E}"/>
              </c:ext>
            </c:extLst>
          </c:dPt>
          <c:dPt>
            <c:idx val="5"/>
            <c:invertIfNegative val="0"/>
            <c:bubble3D val="0"/>
            <c:spPr>
              <a:noFill/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6AE-6F45-BBFD-4C73BFD2275E}"/>
              </c:ext>
            </c:extLst>
          </c:dPt>
          <c:cat>
            <c:strRef>
              <c:f>'F4 Take-up'!$A$4:$A$9</c:f>
              <c:strCache>
                <c:ptCount val="6"/>
                <c:pt idx="0">
                  <c:v>Vocational Training</c:v>
                </c:pt>
                <c:pt idx="1">
                  <c:v>Firm Training</c:v>
                </c:pt>
                <c:pt idx="3">
                  <c:v>Firm Training</c:v>
                </c:pt>
                <c:pt idx="4">
                  <c:v>Vocational Training + Match</c:v>
                </c:pt>
                <c:pt idx="5">
                  <c:v>Match Untrained</c:v>
                </c:pt>
              </c:strCache>
            </c:strRef>
          </c:cat>
          <c:val>
            <c:numRef>
              <c:f>'F4 Take-up'!$B$4:$B$9</c:f>
              <c:numCache>
                <c:formatCode>0%</c:formatCode>
                <c:ptCount val="6"/>
                <c:pt idx="0">
                  <c:v>0.68</c:v>
                </c:pt>
                <c:pt idx="1">
                  <c:v>0.66</c:v>
                </c:pt>
                <c:pt idx="3">
                  <c:v>0.38</c:v>
                </c:pt>
                <c:pt idx="4">
                  <c:v>0.03</c:v>
                </c:pt>
                <c:pt idx="5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6AE-6F45-BBFD-4C73BFD227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214350040"/>
        <c:axId val="214350432"/>
      </c:barChart>
      <c:catAx>
        <c:axId val="214350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350432"/>
        <c:crosses val="autoZero"/>
        <c:auto val="1"/>
        <c:lblAlgn val="ctr"/>
        <c:lblOffset val="100"/>
        <c:noMultiLvlLbl val="0"/>
      </c:catAx>
      <c:valAx>
        <c:axId val="21435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350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'F4 Take-up'!$B$3</c:f>
              <c:strCache>
                <c:ptCount val="1"/>
                <c:pt idx="0">
                  <c:v>% Workers Accepted Training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6AE-6F45-BBFD-4C73BFD2275E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6AE-6F45-BBFD-4C73BFD2275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6AE-6F45-BBFD-4C73BFD2275E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6AE-6F45-BBFD-4C73BFD2275E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6AE-6F45-BBFD-4C73BFD2275E}"/>
              </c:ext>
            </c:extLst>
          </c:dPt>
          <c:cat>
            <c:strRef>
              <c:f>'F4 Take-up'!$A$4:$A$9</c:f>
              <c:strCache>
                <c:ptCount val="6"/>
                <c:pt idx="0">
                  <c:v>Vocational Training</c:v>
                </c:pt>
                <c:pt idx="1">
                  <c:v>Firm Training</c:v>
                </c:pt>
                <c:pt idx="3">
                  <c:v>Firm Training</c:v>
                </c:pt>
                <c:pt idx="4">
                  <c:v>Vocational Training + Match</c:v>
                </c:pt>
                <c:pt idx="5">
                  <c:v>Match Untrained</c:v>
                </c:pt>
              </c:strCache>
            </c:strRef>
          </c:cat>
          <c:val>
            <c:numRef>
              <c:f>'F4 Take-up'!$B$4:$B$9</c:f>
              <c:numCache>
                <c:formatCode>0%</c:formatCode>
                <c:ptCount val="6"/>
                <c:pt idx="0">
                  <c:v>0.68</c:v>
                </c:pt>
                <c:pt idx="1">
                  <c:v>0.66</c:v>
                </c:pt>
                <c:pt idx="3">
                  <c:v>0.38</c:v>
                </c:pt>
                <c:pt idx="4">
                  <c:v>0.03</c:v>
                </c:pt>
                <c:pt idx="5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6AE-6F45-BBFD-4C73BFD227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214351216"/>
        <c:axId val="214351608"/>
      </c:barChart>
      <c:catAx>
        <c:axId val="214351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351608"/>
        <c:crosses val="autoZero"/>
        <c:auto val="1"/>
        <c:lblAlgn val="ctr"/>
        <c:lblOffset val="100"/>
        <c:noMultiLvlLbl val="0"/>
      </c:catAx>
      <c:valAx>
        <c:axId val="214351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351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'F5 Skills'!$B$3</c:f>
              <c:strCache>
                <c:ptCount val="1"/>
                <c:pt idx="0">
                  <c:v>Vocational Training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'F5 Skills'!$A$4:$A$5</c:f>
              <c:strCache>
                <c:ptCount val="2"/>
                <c:pt idx="0">
                  <c:v>Has any Sector-Specific Skills</c:v>
                </c:pt>
                <c:pt idx="1">
                  <c:v>Skills Test Score</c:v>
                </c:pt>
              </c:strCache>
            </c:strRef>
          </c:cat>
          <c:val>
            <c:numRef>
              <c:f>'F5 Skills'!$B$4:$B$5</c:f>
              <c:numCache>
                <c:formatCode>General</c:formatCode>
                <c:ptCount val="2"/>
                <c:pt idx="0">
                  <c:v>0.68288590604026844</c:v>
                </c:pt>
                <c:pt idx="1">
                  <c:v>0.3311897106109325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1-40EB-BBE0-6E367E8FD78E}"/>
            </c:ext>
          </c:extLst>
        </c:ser>
        <c:ser>
          <c:idx val="1"/>
          <c:order val="1"/>
          <c:tx>
            <c:strRef>
              <c:f>'F5 Skills'!$C$3</c:f>
              <c:strCache>
                <c:ptCount val="1"/>
                <c:pt idx="0">
                  <c:v>Firm Training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'F5 Skills'!$A$4:$A$5</c:f>
              <c:strCache>
                <c:ptCount val="2"/>
                <c:pt idx="0">
                  <c:v>Has any Sector-Specific Skills</c:v>
                </c:pt>
                <c:pt idx="1">
                  <c:v>Skills Test Score</c:v>
                </c:pt>
              </c:strCache>
            </c:strRef>
          </c:cat>
          <c:val>
            <c:numRef>
              <c:f>'F5 Skills'!$C$4:$C$5</c:f>
              <c:numCache>
                <c:formatCode>General</c:formatCode>
                <c:ptCount val="2"/>
                <c:pt idx="0">
                  <c:v>0.70805369127516782</c:v>
                </c:pt>
                <c:pt idx="1">
                  <c:v>0.32126245847176077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551-40EB-BBE0-6E367E8FD7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98479568"/>
        <c:axId val="298479960"/>
      </c:barChart>
      <c:catAx>
        <c:axId val="298479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8479960"/>
        <c:crosses val="autoZero"/>
        <c:auto val="1"/>
        <c:lblAlgn val="ctr"/>
        <c:lblOffset val="100"/>
        <c:noMultiLvlLbl val="0"/>
      </c:catAx>
      <c:valAx>
        <c:axId val="298479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8479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C932-EEAC-49C9-8A55-791F9C255F80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BFCE1-0A71-40A1-8B47-7FD26C7763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6713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C932-EEAC-49C9-8A55-791F9C255F80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BFCE1-0A71-40A1-8B47-7FD26C7763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9131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C932-EEAC-49C9-8A55-791F9C255F80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BFCE1-0A71-40A1-8B47-7FD26C7763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0933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C932-EEAC-49C9-8A55-791F9C255F80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BFCE1-0A71-40A1-8B47-7FD26C7763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967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C932-EEAC-49C9-8A55-791F9C255F80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BFCE1-0A71-40A1-8B47-7FD26C7763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572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C932-EEAC-49C9-8A55-791F9C255F80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BFCE1-0A71-40A1-8B47-7FD26C7763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2252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C932-EEAC-49C9-8A55-791F9C255F80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BFCE1-0A71-40A1-8B47-7FD26C7763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9240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C932-EEAC-49C9-8A55-791F9C255F80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BFCE1-0A71-40A1-8B47-7FD26C7763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206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C932-EEAC-49C9-8A55-791F9C255F80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BFCE1-0A71-40A1-8B47-7FD26C7763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3885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C932-EEAC-49C9-8A55-791F9C255F80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BFCE1-0A71-40A1-8B47-7FD26C7763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7811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C932-EEAC-49C9-8A55-791F9C255F80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BFCE1-0A71-40A1-8B47-7FD26C7763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0209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FC932-EEAC-49C9-8A55-791F9C255F80}" type="datetimeFigureOut">
              <a:rPr lang="en-GB" smtClean="0"/>
              <a:t>21/08/2019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BFCE1-0A71-40A1-8B47-7FD26C7763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9355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9779" y="2042026"/>
            <a:ext cx="11183566" cy="2387600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“Skills Mismatch in the Labour Market: </a:t>
            </a:r>
            <a:br>
              <a:rPr lang="en-GB" b="1" dirty="0"/>
            </a:br>
            <a:r>
              <a:rPr lang="en-GB" b="1" dirty="0"/>
              <a:t>How can Educational Institutions help to equip the Labour Force with Skills and raise Labour Productivity?”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63581"/>
            <a:ext cx="9144000" cy="994670"/>
          </a:xfrm>
        </p:spPr>
        <p:txBody>
          <a:bodyPr>
            <a:normAutofit/>
          </a:bodyPr>
          <a:lstStyle/>
          <a:p>
            <a:r>
              <a:rPr lang="en-GB" sz="2800" dirty="0"/>
              <a:t>Anna Vitali (UCL)</a:t>
            </a:r>
          </a:p>
          <a:p>
            <a:r>
              <a:rPr lang="en-GB" sz="2800" i="1" dirty="0"/>
              <a:t>Economic Growth Forum</a:t>
            </a:r>
          </a:p>
        </p:txBody>
      </p:sp>
    </p:spTree>
    <p:extLst>
      <p:ext uri="{BB962C8B-B14F-4D97-AF65-F5344CB8AC3E}">
        <p14:creationId xmlns:p14="http://schemas.microsoft.com/office/powerpoint/2010/main" val="1780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501"/>
            <a:ext cx="10515600" cy="1325563"/>
          </a:xfrm>
        </p:spPr>
        <p:txBody>
          <a:bodyPr/>
          <a:lstStyle/>
          <a:p>
            <a:pPr algn="ctr"/>
            <a:r>
              <a:rPr lang="en-GB" b="1" dirty="0"/>
              <a:t>FT workers find employment more quickly than VT workers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000000-0008-0000-0E00-000002000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555" y="1356991"/>
            <a:ext cx="7662881" cy="523858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06F2734-C139-754F-AEF8-6787E3194C8C}"/>
              </a:ext>
            </a:extLst>
          </p:cNvPr>
          <p:cNvSpPr/>
          <p:nvPr/>
        </p:nvSpPr>
        <p:spPr>
          <a:xfrm>
            <a:off x="4360128" y="1584020"/>
            <a:ext cx="5285677" cy="3731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112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897"/>
            <a:ext cx="10870580" cy="1325563"/>
          </a:xfrm>
        </p:spPr>
        <p:txBody>
          <a:bodyPr>
            <a:normAutofit/>
          </a:bodyPr>
          <a:lstStyle/>
          <a:p>
            <a:pPr algn="ctr"/>
            <a:r>
              <a:rPr lang="en-GB" b="1" dirty="0"/>
              <a:t>Over time FT converges to the control group, while employment rates for VT increase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000000-0008-0000-0E00-000002000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286" y="1312389"/>
            <a:ext cx="7830148" cy="535293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06F2734-C139-754F-AEF8-6787E3194C8C}"/>
              </a:ext>
            </a:extLst>
          </p:cNvPr>
          <p:cNvSpPr/>
          <p:nvPr/>
        </p:nvSpPr>
        <p:spPr>
          <a:xfrm>
            <a:off x="6657279" y="1528266"/>
            <a:ext cx="2999678" cy="3828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4482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897"/>
            <a:ext cx="10515600" cy="1325563"/>
          </a:xfrm>
        </p:spPr>
        <p:txBody>
          <a:bodyPr/>
          <a:lstStyle/>
          <a:p>
            <a:pPr algn="ctr"/>
            <a:r>
              <a:rPr lang="en-GB" b="1" dirty="0"/>
              <a:t>And diverge away from the control group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000000-0008-0000-0E00-000002000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042" y="1145122"/>
            <a:ext cx="791391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210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6354"/>
            <a:ext cx="10515600" cy="1325563"/>
          </a:xfrm>
        </p:spPr>
        <p:txBody>
          <a:bodyPr/>
          <a:lstStyle/>
          <a:p>
            <a:pPr algn="ctr"/>
            <a:r>
              <a:rPr lang="it-IT" b="1" dirty="0" err="1"/>
              <a:t>Overall</a:t>
            </a:r>
            <a:r>
              <a:rPr lang="it-IT" b="1" dirty="0"/>
              <a:t>, VT </a:t>
            </a:r>
            <a:r>
              <a:rPr lang="it-IT" b="1" dirty="0" err="1"/>
              <a:t>is</a:t>
            </a:r>
            <a:r>
              <a:rPr lang="it-IT" b="1" dirty="0"/>
              <a:t> more </a:t>
            </a:r>
            <a:r>
              <a:rPr lang="it-IT" b="1" dirty="0" err="1"/>
              <a:t>effective</a:t>
            </a:r>
            <a:r>
              <a:rPr lang="it-IT" b="1" dirty="0"/>
              <a:t> </a:t>
            </a:r>
            <a:r>
              <a:rPr lang="it-IT" b="1" dirty="0" err="1"/>
              <a:t>than</a:t>
            </a:r>
            <a:r>
              <a:rPr lang="it-IT" b="1" dirty="0"/>
              <a:t> FT </a:t>
            </a:r>
            <a:r>
              <a:rPr lang="it-IT" b="1" dirty="0" err="1"/>
              <a:t>at</a:t>
            </a:r>
            <a:r>
              <a:rPr lang="it-IT" b="1" dirty="0"/>
              <a:t> </a:t>
            </a:r>
            <a:r>
              <a:rPr lang="it-IT" b="1" dirty="0" err="1"/>
              <a:t>tackling</a:t>
            </a:r>
            <a:r>
              <a:rPr lang="it-IT" b="1" dirty="0"/>
              <a:t> </a:t>
            </a:r>
            <a:r>
              <a:rPr lang="it-IT" b="1" dirty="0" err="1"/>
              <a:t>youth</a:t>
            </a:r>
            <a:r>
              <a:rPr lang="it-IT" b="1" dirty="0"/>
              <a:t> </a:t>
            </a:r>
            <a:r>
              <a:rPr lang="it-IT" b="1" dirty="0" err="1"/>
              <a:t>unemployment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12630"/>
            <a:ext cx="10515600" cy="3964783"/>
          </a:xfrm>
        </p:spPr>
        <p:txBody>
          <a:bodyPr>
            <a:normAutofit/>
          </a:bodyPr>
          <a:lstStyle/>
          <a:p>
            <a:r>
              <a:rPr lang="it-IT" dirty="0"/>
              <a:t>VT and FT workers acquire a similar level of skills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dirty="0"/>
              <a:t>Once employed, both types of workers are </a:t>
            </a:r>
            <a:r>
              <a:rPr lang="it-IT" b="1" dirty="0" err="1"/>
              <a:t>equally</a:t>
            </a:r>
            <a:r>
              <a:rPr lang="it-IT" b="1" dirty="0"/>
              <a:t> </a:t>
            </a:r>
            <a:r>
              <a:rPr lang="it-IT" b="1" dirty="0" err="1"/>
              <a:t>productive</a:t>
            </a:r>
            <a:endParaRPr lang="it-IT" b="1" dirty="0"/>
          </a:p>
          <a:p>
            <a:pPr lvl="1">
              <a:buFont typeface="Courier New" panose="02070309020205020404" pitchFamily="49" charset="0"/>
              <a:buChar char="o"/>
            </a:pPr>
            <a:endParaRPr lang="it-IT" b="1" dirty="0"/>
          </a:p>
          <a:p>
            <a:r>
              <a:rPr lang="it-IT" dirty="0" err="1"/>
              <a:t>Key</a:t>
            </a:r>
            <a:r>
              <a:rPr lang="it-IT" dirty="0"/>
              <a:t> </a:t>
            </a:r>
            <a:r>
              <a:rPr lang="it-IT" dirty="0" err="1"/>
              <a:t>difference</a:t>
            </a:r>
            <a:r>
              <a:rPr lang="it-IT" dirty="0"/>
              <a:t> between </a:t>
            </a:r>
            <a:r>
              <a:rPr lang="it-IT" dirty="0" err="1"/>
              <a:t>treatments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b="1" i="1" dirty="0"/>
              <a:t>certifiability</a:t>
            </a:r>
            <a:r>
              <a:rPr lang="it-IT" i="1" dirty="0"/>
              <a:t> </a:t>
            </a:r>
            <a:r>
              <a:rPr lang="it-IT" dirty="0"/>
              <a:t> of skills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dirty="0" err="1"/>
              <a:t>When</a:t>
            </a:r>
            <a:r>
              <a:rPr lang="it-IT" dirty="0"/>
              <a:t> </a:t>
            </a:r>
            <a:r>
              <a:rPr lang="it-IT" dirty="0" err="1"/>
              <a:t>unemployed</a:t>
            </a:r>
            <a:r>
              <a:rPr lang="it-IT" dirty="0"/>
              <a:t>, VT </a:t>
            </a:r>
            <a:r>
              <a:rPr lang="it-IT" dirty="0" err="1"/>
              <a:t>workers</a:t>
            </a:r>
            <a:r>
              <a:rPr lang="it-IT" dirty="0"/>
              <a:t> are more </a:t>
            </a:r>
            <a:r>
              <a:rPr lang="it-IT" dirty="0" err="1"/>
              <a:t>likely</a:t>
            </a:r>
            <a:r>
              <a:rPr lang="it-IT" dirty="0"/>
              <a:t> </a:t>
            </a:r>
            <a:r>
              <a:rPr lang="it-IT" dirty="0" err="1"/>
              <a:t>than</a:t>
            </a:r>
            <a:r>
              <a:rPr lang="it-IT" dirty="0"/>
              <a:t> FT </a:t>
            </a:r>
            <a:r>
              <a:rPr lang="it-IT" dirty="0" err="1"/>
              <a:t>workers</a:t>
            </a:r>
            <a:r>
              <a:rPr lang="it-IT" dirty="0"/>
              <a:t> to </a:t>
            </a:r>
            <a:r>
              <a:rPr lang="it-IT" dirty="0" err="1"/>
              <a:t>find</a:t>
            </a:r>
            <a:r>
              <a:rPr lang="it-IT" dirty="0"/>
              <a:t> a job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it-IT" dirty="0"/>
          </a:p>
          <a:p>
            <a:r>
              <a:rPr lang="it-IT" dirty="0" err="1"/>
              <a:t>Extremely</a:t>
            </a:r>
            <a:r>
              <a:rPr lang="it-IT" dirty="0"/>
              <a:t> </a:t>
            </a:r>
            <a:r>
              <a:rPr lang="it-IT" dirty="0" err="1"/>
              <a:t>important</a:t>
            </a:r>
            <a:r>
              <a:rPr lang="it-IT" dirty="0"/>
              <a:t> for policy </a:t>
            </a:r>
            <a:r>
              <a:rPr lang="it-IT" dirty="0" err="1"/>
              <a:t>purposes</a:t>
            </a:r>
            <a:r>
              <a:rPr lang="it-IT" dirty="0"/>
              <a:t> to </a:t>
            </a:r>
            <a:r>
              <a:rPr lang="it-IT" dirty="0" err="1"/>
              <a:t>track</a:t>
            </a:r>
            <a:r>
              <a:rPr lang="it-IT" dirty="0"/>
              <a:t> </a:t>
            </a:r>
            <a:r>
              <a:rPr lang="it-IT" dirty="0" err="1"/>
              <a:t>outcomes</a:t>
            </a:r>
            <a:r>
              <a:rPr lang="it-IT" dirty="0"/>
              <a:t> over the </a:t>
            </a:r>
            <a:r>
              <a:rPr lang="it-IT" b="1" dirty="0"/>
              <a:t>long-</a:t>
            </a:r>
            <a:r>
              <a:rPr lang="it-IT" b="1" dirty="0" err="1"/>
              <a:t>run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4138041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0000000-0008-0000-0000-000015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0" y="1006281"/>
            <a:ext cx="8318500" cy="564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7972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GB" b="1" dirty="0"/>
              <a:t>The evidence from the literature is mixed</a:t>
            </a:r>
          </a:p>
        </p:txBody>
      </p:sp>
      <p:sp>
        <p:nvSpPr>
          <p:cNvPr id="19" name="Oval 18"/>
          <p:cNvSpPr/>
          <p:nvPr/>
        </p:nvSpPr>
        <p:spPr>
          <a:xfrm>
            <a:off x="2347816" y="1560370"/>
            <a:ext cx="109844" cy="103115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100"/>
          </a:p>
        </p:txBody>
      </p:sp>
      <p:sp>
        <p:nvSpPr>
          <p:cNvPr id="20" name="Oval 19"/>
          <p:cNvSpPr/>
          <p:nvPr/>
        </p:nvSpPr>
        <p:spPr>
          <a:xfrm>
            <a:off x="2347816" y="1852624"/>
            <a:ext cx="109844" cy="103115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100"/>
          </a:p>
        </p:txBody>
      </p:sp>
      <p:sp>
        <p:nvSpPr>
          <p:cNvPr id="22" name="TextBox 9"/>
          <p:cNvSpPr txBox="1"/>
          <p:nvPr/>
        </p:nvSpPr>
        <p:spPr>
          <a:xfrm>
            <a:off x="2497527" y="1461868"/>
            <a:ext cx="1967192" cy="290597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Vocational Training</a:t>
            </a:r>
          </a:p>
        </p:txBody>
      </p:sp>
      <p:sp>
        <p:nvSpPr>
          <p:cNvPr id="23" name="TextBox 10"/>
          <p:cNvSpPr txBox="1"/>
          <p:nvPr/>
        </p:nvSpPr>
        <p:spPr>
          <a:xfrm>
            <a:off x="2507052" y="1754122"/>
            <a:ext cx="2358862" cy="290597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Firm Training</a:t>
            </a:r>
          </a:p>
        </p:txBody>
      </p:sp>
    </p:spTree>
    <p:extLst>
      <p:ext uri="{BB962C8B-B14F-4D97-AF65-F5344CB8AC3E}">
        <p14:creationId xmlns:p14="http://schemas.microsoft.com/office/powerpoint/2010/main" val="2142643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8"/>
            <a:ext cx="10515600" cy="1325563"/>
          </a:xfrm>
        </p:spPr>
        <p:txBody>
          <a:bodyPr/>
          <a:lstStyle/>
          <a:p>
            <a:pPr algn="ctr"/>
            <a:r>
              <a:rPr lang="it-IT" b="1" dirty="0"/>
              <a:t>VT: What did we learn?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28934"/>
            <a:ext cx="10515600" cy="5478693"/>
          </a:xfrm>
        </p:spPr>
        <p:txBody>
          <a:bodyPr>
            <a:normAutofit lnSpcReduction="10000"/>
          </a:bodyPr>
          <a:lstStyle/>
          <a:p>
            <a:r>
              <a:rPr lang="it-IT" b="1" dirty="0" err="1">
                <a:solidFill>
                  <a:srgbClr val="C00000"/>
                </a:solidFill>
              </a:rPr>
              <a:t>Addressing</a:t>
            </a:r>
            <a:r>
              <a:rPr lang="it-IT" b="1" dirty="0">
                <a:solidFill>
                  <a:srgbClr val="C00000"/>
                </a:solidFill>
              </a:rPr>
              <a:t> </a:t>
            </a:r>
            <a:r>
              <a:rPr lang="it-IT" b="1" dirty="0" err="1">
                <a:solidFill>
                  <a:srgbClr val="C00000"/>
                </a:solidFill>
              </a:rPr>
              <a:t>Worker</a:t>
            </a:r>
            <a:r>
              <a:rPr lang="it-IT" b="1" dirty="0">
                <a:solidFill>
                  <a:srgbClr val="C00000"/>
                </a:solidFill>
              </a:rPr>
              <a:t> Take-up and </a:t>
            </a:r>
            <a:r>
              <a:rPr lang="it-IT" b="1" dirty="0" err="1">
                <a:solidFill>
                  <a:srgbClr val="C00000"/>
                </a:solidFill>
              </a:rPr>
              <a:t>Drop</a:t>
            </a:r>
            <a:r>
              <a:rPr lang="it-IT" b="1" dirty="0">
                <a:solidFill>
                  <a:srgbClr val="C00000"/>
                </a:solidFill>
              </a:rPr>
              <a:t>-out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u="sng" dirty="0"/>
              <a:t>Our study</a:t>
            </a:r>
            <a:r>
              <a:rPr lang="it-IT" dirty="0"/>
              <a:t>: staggered payment structure to VTIs to ensure completion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u="sng" dirty="0"/>
              <a:t>Our study</a:t>
            </a:r>
            <a:r>
              <a:rPr lang="it-IT" dirty="0"/>
              <a:t>: lower take-up among women – childcare provision?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u="sng" dirty="0"/>
              <a:t>India</a:t>
            </a:r>
            <a:r>
              <a:rPr lang="it-IT" dirty="0"/>
              <a:t>: monthly deposit only repaid to trainees unpon completion</a:t>
            </a:r>
          </a:p>
          <a:p>
            <a:r>
              <a:rPr lang="it-IT" b="1" dirty="0" err="1">
                <a:solidFill>
                  <a:srgbClr val="C00000"/>
                </a:solidFill>
              </a:rPr>
              <a:t>Matching</a:t>
            </a:r>
            <a:r>
              <a:rPr lang="it-IT" b="1" dirty="0">
                <a:solidFill>
                  <a:srgbClr val="C00000"/>
                </a:solidFill>
              </a:rPr>
              <a:t> </a:t>
            </a:r>
            <a:r>
              <a:rPr lang="it-IT" b="1" dirty="0" err="1">
                <a:solidFill>
                  <a:srgbClr val="C00000"/>
                </a:solidFill>
              </a:rPr>
              <a:t>Demand</a:t>
            </a:r>
            <a:r>
              <a:rPr lang="it-IT" b="1" dirty="0">
                <a:solidFill>
                  <a:srgbClr val="C00000"/>
                </a:solidFill>
              </a:rPr>
              <a:t> for </a:t>
            </a:r>
            <a:r>
              <a:rPr lang="it-IT" b="1" dirty="0" err="1">
                <a:solidFill>
                  <a:srgbClr val="C00000"/>
                </a:solidFill>
              </a:rPr>
              <a:t>Skills</a:t>
            </a:r>
            <a:endParaRPr lang="it-IT" b="1" dirty="0">
              <a:solidFill>
                <a:srgbClr val="C0000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u="sng" dirty="0"/>
              <a:t>Our study</a:t>
            </a:r>
            <a:r>
              <a:rPr lang="it-IT" dirty="0"/>
              <a:t>: targeted sectors that jointly employ 23% of Ugandan youth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u="sng" dirty="0"/>
              <a:t>Kenya</a:t>
            </a:r>
            <a:r>
              <a:rPr lang="it-IT" dirty="0"/>
              <a:t>: sectors in which growth was expected according to the national development plan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u="sng" dirty="0"/>
              <a:t>Kenya</a:t>
            </a:r>
            <a:r>
              <a:rPr lang="it-IT" dirty="0"/>
              <a:t>: private employers involved in defining competences and developing training plans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u="sng" dirty="0"/>
              <a:t>Kenya, Colombia, Dominican Republic, Peru, Bangladesh</a:t>
            </a:r>
            <a:r>
              <a:rPr lang="it-IT" dirty="0"/>
              <a:t>: combination of classroom and on-the-job training</a:t>
            </a:r>
          </a:p>
          <a:p>
            <a:r>
              <a:rPr lang="it-IT" b="1" dirty="0" err="1">
                <a:solidFill>
                  <a:srgbClr val="C00000"/>
                </a:solidFill>
              </a:rPr>
              <a:t>Ensuring</a:t>
            </a:r>
            <a:r>
              <a:rPr lang="it-IT" b="1" dirty="0">
                <a:solidFill>
                  <a:srgbClr val="C00000"/>
                </a:solidFill>
              </a:rPr>
              <a:t> </a:t>
            </a:r>
            <a:r>
              <a:rPr lang="it-IT" b="1" dirty="0" err="1">
                <a:solidFill>
                  <a:srgbClr val="C00000"/>
                </a:solidFill>
              </a:rPr>
              <a:t>Certifiability</a:t>
            </a:r>
            <a:r>
              <a:rPr lang="it-IT" b="1" dirty="0">
                <a:solidFill>
                  <a:srgbClr val="C00000"/>
                </a:solidFill>
              </a:rPr>
              <a:t> of </a:t>
            </a:r>
            <a:r>
              <a:rPr lang="it-IT" b="1" dirty="0" err="1">
                <a:solidFill>
                  <a:srgbClr val="C00000"/>
                </a:solidFill>
              </a:rPr>
              <a:t>Skills</a:t>
            </a:r>
            <a:endParaRPr lang="it-IT" b="1" dirty="0">
              <a:solidFill>
                <a:srgbClr val="C0000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u="sng" dirty="0"/>
              <a:t>Our study</a:t>
            </a:r>
            <a:r>
              <a:rPr lang="it-IT" dirty="0"/>
              <a:t>: accredited VTIs, reputation of high-quality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u="sng" dirty="0"/>
              <a:t>Turkey</a:t>
            </a:r>
            <a:r>
              <a:rPr lang="it-IT" dirty="0"/>
              <a:t>: larger impacts for private vs.public providers </a:t>
            </a:r>
          </a:p>
        </p:txBody>
      </p:sp>
    </p:spTree>
    <p:extLst>
      <p:ext uri="{BB962C8B-B14F-4D97-AF65-F5344CB8AC3E}">
        <p14:creationId xmlns:p14="http://schemas.microsoft.com/office/powerpoint/2010/main" val="6277422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782"/>
            <a:ext cx="10515600" cy="1325563"/>
          </a:xfrm>
        </p:spPr>
        <p:txBody>
          <a:bodyPr/>
          <a:lstStyle/>
          <a:p>
            <a:pPr algn="ctr"/>
            <a:r>
              <a:rPr lang="it-IT" b="1" dirty="0"/>
              <a:t>FT: What did we learn?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61592"/>
            <a:ext cx="10515600" cy="5478693"/>
          </a:xfrm>
        </p:spPr>
        <p:txBody>
          <a:bodyPr>
            <a:normAutofit lnSpcReduction="10000"/>
          </a:bodyPr>
          <a:lstStyle/>
          <a:p>
            <a:r>
              <a:rPr lang="it-IT" b="1" dirty="0" err="1">
                <a:solidFill>
                  <a:srgbClr val="C00000"/>
                </a:solidFill>
              </a:rPr>
              <a:t>Addressing</a:t>
            </a:r>
            <a:r>
              <a:rPr lang="it-IT" b="1" dirty="0">
                <a:solidFill>
                  <a:srgbClr val="C00000"/>
                </a:solidFill>
              </a:rPr>
              <a:t> </a:t>
            </a:r>
            <a:r>
              <a:rPr lang="it-IT" b="1" dirty="0" err="1">
                <a:solidFill>
                  <a:srgbClr val="C00000"/>
                </a:solidFill>
              </a:rPr>
              <a:t>Firm</a:t>
            </a:r>
            <a:r>
              <a:rPr lang="it-IT" b="1" dirty="0">
                <a:solidFill>
                  <a:srgbClr val="C00000"/>
                </a:solidFill>
              </a:rPr>
              <a:t> Take-up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u="sng" dirty="0"/>
              <a:t>Argetina, South Africa</a:t>
            </a:r>
            <a:r>
              <a:rPr lang="it-IT" dirty="0"/>
              <a:t>: no take-up due to labor regulations associated with new hires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u="sng" dirty="0"/>
              <a:t>Our study, Jordan, Sri Lanka</a:t>
            </a:r>
            <a:r>
              <a:rPr lang="it-IT" dirty="0"/>
              <a:t>: take-up 24-50%, mostly among less productive firms – credit constraints key limiting factor</a:t>
            </a:r>
          </a:p>
          <a:p>
            <a:r>
              <a:rPr lang="it-IT" b="1" dirty="0" err="1">
                <a:solidFill>
                  <a:srgbClr val="C00000"/>
                </a:solidFill>
              </a:rPr>
              <a:t>Monitoring</a:t>
            </a:r>
            <a:r>
              <a:rPr lang="it-IT" b="1" dirty="0">
                <a:solidFill>
                  <a:srgbClr val="C00000"/>
                </a:solidFill>
              </a:rPr>
              <a:t> Training </a:t>
            </a:r>
            <a:r>
              <a:rPr lang="it-IT" b="1" dirty="0" err="1">
                <a:solidFill>
                  <a:srgbClr val="C00000"/>
                </a:solidFill>
              </a:rPr>
              <a:t>Provision</a:t>
            </a:r>
            <a:endParaRPr lang="it-IT" b="1" dirty="0">
              <a:solidFill>
                <a:srgbClr val="C0000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u="sng" dirty="0"/>
              <a:t>Our study</a:t>
            </a:r>
            <a:r>
              <a:rPr lang="it-IT" dirty="0"/>
              <a:t>: close monitoring through attendance registry and random spot-checks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u="sng" dirty="0"/>
              <a:t>Our study</a:t>
            </a:r>
            <a:r>
              <a:rPr lang="it-IT" dirty="0"/>
              <a:t>: explicit contractual agreement establishing payback of entire subsidy if worker not trained</a:t>
            </a:r>
          </a:p>
          <a:p>
            <a:r>
              <a:rPr lang="it-IT" b="1" dirty="0" err="1">
                <a:solidFill>
                  <a:srgbClr val="C00000"/>
                </a:solidFill>
              </a:rPr>
              <a:t>Ensuring</a:t>
            </a:r>
            <a:r>
              <a:rPr lang="it-IT" b="1" dirty="0">
                <a:solidFill>
                  <a:srgbClr val="C00000"/>
                </a:solidFill>
              </a:rPr>
              <a:t> </a:t>
            </a:r>
            <a:r>
              <a:rPr lang="it-IT" b="1" dirty="0" err="1">
                <a:solidFill>
                  <a:srgbClr val="C00000"/>
                </a:solidFill>
              </a:rPr>
              <a:t>Certifiability</a:t>
            </a:r>
            <a:r>
              <a:rPr lang="it-IT" b="1" dirty="0">
                <a:solidFill>
                  <a:srgbClr val="C00000"/>
                </a:solidFill>
              </a:rPr>
              <a:t> of </a:t>
            </a:r>
            <a:r>
              <a:rPr lang="it-IT" b="1" dirty="0" err="1">
                <a:solidFill>
                  <a:srgbClr val="C00000"/>
                </a:solidFill>
              </a:rPr>
              <a:t>Skills</a:t>
            </a:r>
            <a:endParaRPr lang="it-IT" b="1" dirty="0">
              <a:solidFill>
                <a:srgbClr val="C0000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u="sng" dirty="0" err="1"/>
              <a:t>Our</a:t>
            </a:r>
            <a:r>
              <a:rPr lang="it-IT" u="sng" dirty="0"/>
              <a:t> </a:t>
            </a:r>
            <a:r>
              <a:rPr lang="it-IT" u="sng" dirty="0" err="1"/>
              <a:t>study</a:t>
            </a:r>
            <a:r>
              <a:rPr lang="it-IT" u="sng" dirty="0"/>
              <a:t>, Jordan, </a:t>
            </a:r>
            <a:r>
              <a:rPr lang="it-IT" u="sng" dirty="0" err="1"/>
              <a:t>Sri</a:t>
            </a:r>
            <a:r>
              <a:rPr lang="it-IT" u="sng" dirty="0"/>
              <a:t> Lanka</a:t>
            </a:r>
            <a:r>
              <a:rPr lang="it-IT" dirty="0"/>
              <a:t>: </a:t>
            </a:r>
            <a:r>
              <a:rPr lang="it-IT" dirty="0" err="1"/>
              <a:t>workers</a:t>
            </a:r>
            <a:r>
              <a:rPr lang="it-IT" dirty="0"/>
              <a:t> </a:t>
            </a:r>
            <a:r>
              <a:rPr lang="it-IT" dirty="0" err="1"/>
              <a:t>leave</a:t>
            </a:r>
            <a:r>
              <a:rPr lang="it-IT" dirty="0"/>
              <a:t> </a:t>
            </a:r>
            <a:r>
              <a:rPr lang="it-IT" dirty="0" err="1"/>
              <a:t>firms</a:t>
            </a:r>
            <a:r>
              <a:rPr lang="it-IT" dirty="0"/>
              <a:t> </a:t>
            </a:r>
            <a:r>
              <a:rPr lang="it-IT" dirty="0" err="1"/>
              <a:t>after</a:t>
            </a:r>
            <a:r>
              <a:rPr lang="it-IT" dirty="0"/>
              <a:t> the end of the </a:t>
            </a:r>
            <a:r>
              <a:rPr lang="it-IT" dirty="0" err="1"/>
              <a:t>subsidy</a:t>
            </a:r>
            <a:r>
              <a:rPr lang="it-IT" dirty="0"/>
              <a:t>; no long-</a:t>
            </a:r>
            <a:r>
              <a:rPr lang="it-IT" dirty="0" err="1"/>
              <a:t>term</a:t>
            </a:r>
            <a:r>
              <a:rPr lang="it-IT" dirty="0"/>
              <a:t> </a:t>
            </a:r>
            <a:r>
              <a:rPr lang="it-IT" dirty="0" err="1"/>
              <a:t>effect</a:t>
            </a:r>
            <a:r>
              <a:rPr lang="it-IT" dirty="0"/>
              <a:t> on </a:t>
            </a:r>
            <a:r>
              <a:rPr lang="it-IT" dirty="0" err="1"/>
              <a:t>employment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</a:t>
            </a:r>
            <a:r>
              <a:rPr lang="it-IT" dirty="0" err="1"/>
              <a:t>skills</a:t>
            </a:r>
            <a:r>
              <a:rPr lang="it-IT" dirty="0"/>
              <a:t> </a:t>
            </a:r>
            <a:r>
              <a:rPr lang="it-IT" dirty="0" err="1"/>
              <a:t>not</a:t>
            </a:r>
            <a:r>
              <a:rPr lang="it-IT" dirty="0"/>
              <a:t> </a:t>
            </a:r>
            <a:r>
              <a:rPr lang="it-IT" dirty="0" err="1"/>
              <a:t>certifiable</a:t>
            </a:r>
            <a:endParaRPr lang="it-IT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it-IT" u="sng" dirty="0"/>
              <a:t>Uganda, South Africa</a:t>
            </a:r>
            <a:r>
              <a:rPr lang="it-IT" dirty="0"/>
              <a:t>: high returns of certifying workers’ skills / work experience through formal certificates and reference letters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236549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8297"/>
            <a:ext cx="10515600" cy="1325563"/>
          </a:xfrm>
        </p:spPr>
        <p:txBody>
          <a:bodyPr/>
          <a:lstStyle/>
          <a:p>
            <a:pPr algn="ctr"/>
            <a:r>
              <a:rPr lang="it-IT" b="1" dirty="0"/>
              <a:t>Policy Recommendations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13670"/>
            <a:ext cx="10515600" cy="393292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t-IT" dirty="0" err="1"/>
              <a:t>Incentivize</a:t>
            </a:r>
            <a:r>
              <a:rPr lang="it-IT" dirty="0"/>
              <a:t> </a:t>
            </a:r>
            <a:r>
              <a:rPr lang="it-IT" dirty="0" err="1"/>
              <a:t>worker</a:t>
            </a:r>
            <a:r>
              <a:rPr lang="it-IT" dirty="0"/>
              <a:t> and </a:t>
            </a:r>
            <a:r>
              <a:rPr lang="it-IT" dirty="0" err="1"/>
              <a:t>firm</a:t>
            </a:r>
            <a:r>
              <a:rPr lang="it-IT" dirty="0"/>
              <a:t> take-up</a:t>
            </a:r>
          </a:p>
          <a:p>
            <a:pPr marL="514350" indent="-514350">
              <a:buFont typeface="+mj-lt"/>
              <a:buAutoNum type="arabicPeriod"/>
            </a:pPr>
            <a:endParaRPr lang="it-IT" dirty="0"/>
          </a:p>
          <a:p>
            <a:pPr marL="514350" indent="-514350">
              <a:buFont typeface="+mj-lt"/>
              <a:buAutoNum type="arabicPeriod"/>
            </a:pPr>
            <a:r>
              <a:rPr lang="it-IT" dirty="0" err="1"/>
              <a:t>Provide</a:t>
            </a:r>
            <a:r>
              <a:rPr lang="it-IT" dirty="0"/>
              <a:t> skills that are in </a:t>
            </a:r>
            <a:r>
              <a:rPr lang="it-IT" dirty="0" err="1"/>
              <a:t>demand</a:t>
            </a:r>
            <a:r>
              <a:rPr lang="it-IT" dirty="0"/>
              <a:t> </a:t>
            </a:r>
          </a:p>
          <a:p>
            <a:pPr marL="514350" indent="-514350">
              <a:buFont typeface="+mj-lt"/>
              <a:buAutoNum type="arabicPeriod" startAt="3"/>
            </a:pPr>
            <a:endParaRPr lang="it-IT" dirty="0"/>
          </a:p>
          <a:p>
            <a:pPr marL="514350" indent="-514350">
              <a:buFont typeface="+mj-lt"/>
              <a:buAutoNum type="arabicPeriod" startAt="3"/>
            </a:pPr>
            <a:r>
              <a:rPr lang="it-IT" dirty="0"/>
              <a:t>Monitor </a:t>
            </a:r>
            <a:r>
              <a:rPr lang="it-IT" dirty="0" err="1"/>
              <a:t>skills</a:t>
            </a:r>
            <a:r>
              <a:rPr lang="it-IT" dirty="0"/>
              <a:t> </a:t>
            </a:r>
            <a:r>
              <a:rPr lang="it-IT" dirty="0" err="1"/>
              <a:t>provision</a:t>
            </a:r>
            <a:endParaRPr lang="it-IT" dirty="0"/>
          </a:p>
          <a:p>
            <a:pPr marL="514350" indent="-514350">
              <a:buFont typeface="+mj-lt"/>
              <a:buAutoNum type="arabicPeriod" startAt="3"/>
            </a:pPr>
            <a:endParaRPr lang="it-IT" dirty="0"/>
          </a:p>
          <a:p>
            <a:pPr marL="514350" indent="-514350">
              <a:buFont typeface="+mj-lt"/>
              <a:buAutoNum type="arabicPeriod" startAt="3"/>
            </a:pPr>
            <a:r>
              <a:rPr lang="it-IT" dirty="0" err="1"/>
              <a:t>Ensure</a:t>
            </a:r>
            <a:r>
              <a:rPr lang="it-IT" dirty="0"/>
              <a:t> </a:t>
            </a:r>
            <a:r>
              <a:rPr lang="it-IT" dirty="0" err="1"/>
              <a:t>skills</a:t>
            </a:r>
            <a:r>
              <a:rPr lang="it-IT" dirty="0"/>
              <a:t> </a:t>
            </a:r>
            <a:r>
              <a:rPr lang="it-IT" dirty="0" err="1"/>
              <a:t>certifiability</a:t>
            </a:r>
            <a:endParaRPr lang="it-IT" dirty="0"/>
          </a:p>
          <a:p>
            <a:pPr marL="514350" indent="-514350">
              <a:buFont typeface="+mj-lt"/>
              <a:buAutoNum type="arabicPeriod" startAt="3"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53067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3532"/>
            <a:ext cx="10515600" cy="1325563"/>
          </a:xfrm>
        </p:spPr>
        <p:txBody>
          <a:bodyPr/>
          <a:lstStyle/>
          <a:p>
            <a:pPr algn="ctr"/>
            <a:r>
              <a:rPr lang="en-GB" b="1" dirty="0"/>
              <a:t>Lack of supply and limited information on skills are key constraints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5772346"/>
              </p:ext>
            </p:extLst>
          </p:nvPr>
        </p:nvGraphicFramePr>
        <p:xfrm>
          <a:off x="2209800" y="1752603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976310" y="5834745"/>
            <a:ext cx="2188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accent5">
                    <a:lumMod val="50000"/>
                  </a:schemeClr>
                </a:solidFill>
              </a:rPr>
              <a:t>FIRMS</a:t>
            </a:r>
            <a:endParaRPr lang="en-GB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54403" y="5834745"/>
            <a:ext cx="2481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bg1"/>
                </a:solidFill>
              </a:rPr>
              <a:t>WORKERS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533CB55-C33C-464B-A2DB-0D5372BBB5DD}"/>
              </a:ext>
            </a:extLst>
          </p:cNvPr>
          <p:cNvSpPr/>
          <p:nvPr/>
        </p:nvSpPr>
        <p:spPr>
          <a:xfrm>
            <a:off x="6958361" y="4973444"/>
            <a:ext cx="2943922" cy="861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241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2381"/>
            <a:ext cx="10515600" cy="1325563"/>
          </a:xfrm>
        </p:spPr>
        <p:txBody>
          <a:bodyPr/>
          <a:lstStyle/>
          <a:p>
            <a:pPr algn="ctr"/>
            <a:r>
              <a:rPr lang="en-GB" b="1" dirty="0"/>
              <a:t>Even when skilled, workers find it difficult to match with firms 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/>
          </p:nvPr>
        </p:nvGraphicFramePr>
        <p:xfrm>
          <a:off x="2209800" y="1752603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786743" y="5834745"/>
            <a:ext cx="2188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accent5">
                    <a:lumMod val="50000"/>
                  </a:schemeClr>
                </a:solidFill>
              </a:rPr>
              <a:t>FIRMS</a:t>
            </a:r>
            <a:endParaRPr lang="en-GB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21312" y="5834745"/>
            <a:ext cx="2481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C00000"/>
                </a:solidFill>
              </a:rPr>
              <a:t>WORKERS</a:t>
            </a:r>
            <a:endParaRPr lang="en-GB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982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9437"/>
            <a:ext cx="10515600" cy="1325563"/>
          </a:xfrm>
        </p:spPr>
        <p:txBody>
          <a:bodyPr/>
          <a:lstStyle/>
          <a:p>
            <a:pPr algn="ctr"/>
            <a:r>
              <a:rPr lang="it-IT" b="1" dirty="0"/>
              <a:t>Three ways to </a:t>
            </a:r>
            <a:r>
              <a:rPr lang="it-IT" b="1" dirty="0" err="1"/>
              <a:t>teach</a:t>
            </a:r>
            <a:r>
              <a:rPr lang="it-IT" b="1" dirty="0"/>
              <a:t> </a:t>
            </a:r>
            <a:r>
              <a:rPr lang="it-IT" b="1" dirty="0" err="1"/>
              <a:t>workers</a:t>
            </a:r>
            <a:r>
              <a:rPr lang="it-IT" b="1" dirty="0"/>
              <a:t> </a:t>
            </a:r>
            <a:r>
              <a:rPr lang="it-IT" b="1" dirty="0" err="1"/>
              <a:t>skills</a:t>
            </a:r>
            <a:endParaRPr lang="en-GB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2539802"/>
            <a:ext cx="10515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t-IT" sz="2800" b="1" dirty="0">
                <a:solidFill>
                  <a:schemeClr val="accent5">
                    <a:lumMod val="50000"/>
                  </a:schemeClr>
                </a:solidFill>
              </a:rPr>
              <a:t>Formal Education</a:t>
            </a:r>
          </a:p>
          <a:p>
            <a:pPr marL="514350" indent="-514350">
              <a:buFont typeface="+mj-lt"/>
              <a:buAutoNum type="arabicPeriod"/>
            </a:pPr>
            <a:endParaRPr lang="en-GB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GB" sz="2800" b="1" dirty="0">
                <a:solidFill>
                  <a:schemeClr val="accent5">
                    <a:lumMod val="50000"/>
                  </a:schemeClr>
                </a:solidFill>
              </a:rPr>
              <a:t>Vocational Training (VT)</a:t>
            </a:r>
          </a:p>
          <a:p>
            <a:pPr marL="514350" lvl="0" indent="-514350">
              <a:buFont typeface="+mj-lt"/>
              <a:buAutoNum type="arabicPeriod"/>
            </a:pPr>
            <a:endParaRPr lang="en-GB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GB" sz="2800" b="1" dirty="0">
                <a:solidFill>
                  <a:schemeClr val="accent5">
                    <a:lumMod val="50000"/>
                  </a:schemeClr>
                </a:solidFill>
              </a:rPr>
              <a:t>Firm Training (FT)</a:t>
            </a:r>
          </a:p>
          <a:p>
            <a:pPr marL="514350" lvl="0" indent="-514350">
              <a:buFont typeface="+mj-lt"/>
              <a:buAutoNum type="arabicPeriod"/>
            </a:pPr>
            <a:endParaRPr lang="it-IT" sz="2800" dirty="0"/>
          </a:p>
          <a:p>
            <a:pPr marL="514350" lvl="0" indent="-514350">
              <a:buFont typeface="+mj-lt"/>
              <a:buAutoNum type="arabicPeriod"/>
            </a:pPr>
            <a:endParaRPr lang="it-IT" sz="2800" dirty="0"/>
          </a:p>
          <a:p>
            <a:pPr lvl="0"/>
            <a:endParaRPr lang="en-GB" sz="2800" b="1" dirty="0"/>
          </a:p>
        </p:txBody>
      </p:sp>
      <p:sp>
        <p:nvSpPr>
          <p:cNvPr id="10" name="Right Brace 9"/>
          <p:cNvSpPr/>
          <p:nvPr/>
        </p:nvSpPr>
        <p:spPr>
          <a:xfrm>
            <a:off x="6565232" y="3467379"/>
            <a:ext cx="326571" cy="1349828"/>
          </a:xfrm>
          <a:prstGeom prst="rightBrac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7283688" y="3663322"/>
            <a:ext cx="4071257" cy="101566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it-IT" sz="2000" dirty="0"/>
              <a:t>Target </a:t>
            </a:r>
            <a:r>
              <a:rPr lang="it-IT" sz="2000" dirty="0" err="1"/>
              <a:t>individuals</a:t>
            </a:r>
            <a:r>
              <a:rPr lang="it-IT" sz="2000" dirty="0"/>
              <a:t> transitioning into the labor market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it-IT" sz="2000" dirty="0" err="1"/>
              <a:t>Provide</a:t>
            </a:r>
            <a:r>
              <a:rPr lang="it-IT" sz="2000" dirty="0"/>
              <a:t> sector-specific skills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7283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2810"/>
            <a:ext cx="10515600" cy="1325563"/>
          </a:xfrm>
        </p:spPr>
        <p:txBody>
          <a:bodyPr/>
          <a:lstStyle/>
          <a:p>
            <a:pPr algn="ctr"/>
            <a:r>
              <a:rPr lang="it-IT" b="1" dirty="0"/>
              <a:t>And </a:t>
            </a:r>
            <a:r>
              <a:rPr lang="it-IT" b="1" dirty="0" err="1"/>
              <a:t>three</a:t>
            </a:r>
            <a:r>
              <a:rPr lang="it-IT" b="1" dirty="0"/>
              <a:t> ways to </a:t>
            </a:r>
            <a:r>
              <a:rPr lang="it-IT" b="1" dirty="0" err="1"/>
              <a:t>improve</a:t>
            </a:r>
            <a:r>
              <a:rPr lang="it-IT" b="1" dirty="0"/>
              <a:t> </a:t>
            </a:r>
            <a:r>
              <a:rPr lang="it-IT" b="1" dirty="0" err="1"/>
              <a:t>worker-firm</a:t>
            </a:r>
            <a:r>
              <a:rPr lang="it-IT" b="1" dirty="0"/>
              <a:t> </a:t>
            </a:r>
            <a:r>
              <a:rPr lang="it-IT" b="1" dirty="0" err="1"/>
              <a:t>matching</a:t>
            </a:r>
            <a:endParaRPr lang="en-GB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2032711"/>
            <a:ext cx="10515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GB" sz="2800" b="1" dirty="0">
                <a:solidFill>
                  <a:srgbClr val="C00000"/>
                </a:solidFill>
              </a:rPr>
              <a:t>Vocational Training 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it-IT" sz="2800" dirty="0"/>
              <a:t>Provides skills that are</a:t>
            </a:r>
            <a:r>
              <a:rPr lang="it-IT" sz="2800" i="1" dirty="0"/>
              <a:t> certifiable </a:t>
            </a:r>
            <a:r>
              <a:rPr lang="it-IT" sz="2800" dirty="0"/>
              <a:t>to new potential employers</a:t>
            </a:r>
            <a:endParaRPr lang="en-GB" sz="2800" dirty="0"/>
          </a:p>
          <a:p>
            <a:pPr marL="514350" lvl="0" indent="-514350">
              <a:buFont typeface="+mj-lt"/>
              <a:buAutoNum type="arabicPeriod"/>
            </a:pPr>
            <a:endParaRPr lang="en-GB" sz="2800" b="1" dirty="0"/>
          </a:p>
          <a:p>
            <a:pPr marL="514350" lvl="0" indent="-514350">
              <a:buFont typeface="+mj-lt"/>
              <a:buAutoNum type="arabicPeriod"/>
            </a:pPr>
            <a:r>
              <a:rPr lang="en-GB" sz="2800" b="1" dirty="0">
                <a:solidFill>
                  <a:srgbClr val="C00000"/>
                </a:solidFill>
              </a:rPr>
              <a:t>Firm Training 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it-IT" sz="2800" dirty="0" err="1"/>
              <a:t>Allows</a:t>
            </a:r>
            <a:r>
              <a:rPr lang="it-IT" sz="2800" dirty="0"/>
              <a:t> learning about worker / firm quality during subsdized training period</a:t>
            </a:r>
            <a:endParaRPr lang="en-GB" sz="2800" dirty="0"/>
          </a:p>
          <a:p>
            <a:pPr marL="514350" lvl="0" indent="-514350">
              <a:buFont typeface="+mj-lt"/>
              <a:buAutoNum type="arabicPeriod"/>
            </a:pPr>
            <a:endParaRPr lang="en-GB" sz="2800" b="1" dirty="0"/>
          </a:p>
          <a:p>
            <a:pPr marL="514350" indent="-514350">
              <a:buFont typeface="+mj-lt"/>
              <a:buAutoNum type="arabicPeriod"/>
            </a:pPr>
            <a:r>
              <a:rPr lang="en-GB" sz="2800" b="1" dirty="0">
                <a:solidFill>
                  <a:srgbClr val="C00000"/>
                </a:solidFill>
              </a:rPr>
              <a:t>Job Search Assistance (JSA)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it-IT" sz="2800" dirty="0"/>
              <a:t>Reduces cost of searching for potential workers / job vacancies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95446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121D8B-EC9A-B94F-B110-2A2A87573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Our Experiment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621AF7-53A6-6749-ABAF-AA8B68266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6417"/>
            <a:ext cx="10515600" cy="4351338"/>
          </a:xfrm>
        </p:spPr>
        <p:txBody>
          <a:bodyPr>
            <a:normAutofit/>
          </a:bodyPr>
          <a:lstStyle/>
          <a:p>
            <a:r>
              <a:rPr lang="en-US" b="1" dirty="0"/>
              <a:t>Vocational Training</a:t>
            </a:r>
            <a:r>
              <a:rPr lang="en-US" dirty="0"/>
              <a:t>: 6 months sector-specific training in accredited vocational training institutes</a:t>
            </a:r>
          </a:p>
          <a:p>
            <a:endParaRPr lang="en-US" dirty="0"/>
          </a:p>
          <a:p>
            <a:r>
              <a:rPr lang="en-US" b="1" dirty="0"/>
              <a:t>Firm Training</a:t>
            </a:r>
            <a:r>
              <a:rPr lang="en-US" dirty="0"/>
              <a:t>: offer of 6 months wage subsidy to SMEs to hire and train one worker on-the-job </a:t>
            </a:r>
          </a:p>
          <a:p>
            <a:endParaRPr lang="en-US" dirty="0"/>
          </a:p>
          <a:p>
            <a:r>
              <a:rPr lang="en-US" b="1" dirty="0"/>
              <a:t>Matching</a:t>
            </a:r>
            <a:r>
              <a:rPr lang="en-US" dirty="0"/>
              <a:t>: Firms presented with a list of workers </a:t>
            </a:r>
          </a:p>
          <a:p>
            <a:pPr lvl="1"/>
            <a:r>
              <a:rPr lang="en-US" dirty="0"/>
              <a:t>Willing to work and vocationally trained (Vocational training + Match)</a:t>
            </a:r>
          </a:p>
          <a:p>
            <a:pPr lvl="1"/>
            <a:r>
              <a:rPr lang="en-US" dirty="0"/>
              <a:t>Willing to work but untrained (Match Untrained)</a:t>
            </a:r>
          </a:p>
        </p:txBody>
      </p:sp>
    </p:spTree>
    <p:extLst>
      <p:ext uri="{BB962C8B-B14F-4D97-AF65-F5344CB8AC3E}">
        <p14:creationId xmlns:p14="http://schemas.microsoft.com/office/powerpoint/2010/main" val="3895499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48C93-3CB6-A648-B8DE-C3DC48703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0162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Workers are very interested in learning skills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1835A44-E320-9B47-9A87-2A8978F2F0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3775586"/>
              </p:ext>
            </p:extLst>
          </p:nvPr>
        </p:nvGraphicFramePr>
        <p:xfrm>
          <a:off x="2383971" y="1576253"/>
          <a:ext cx="7424057" cy="3986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1C592CC-8241-0243-917B-4780A4CA9B5C}"/>
              </a:ext>
            </a:extLst>
          </p:cNvPr>
          <p:cNvSpPr txBox="1"/>
          <p:nvPr/>
        </p:nvSpPr>
        <p:spPr>
          <a:xfrm>
            <a:off x="2873827" y="5622339"/>
            <a:ext cx="2329543" cy="70788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/>
              <a:t>% workers accepted training</a:t>
            </a:r>
            <a:endParaRPr lang="en-GB" sz="2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4B5282-7ED8-1E49-A118-F15158BA36DA}"/>
              </a:ext>
            </a:extLst>
          </p:cNvPr>
          <p:cNvSpPr txBox="1"/>
          <p:nvPr/>
        </p:nvSpPr>
        <p:spPr>
          <a:xfrm>
            <a:off x="6727369" y="5644109"/>
            <a:ext cx="2536372" cy="70788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chemeClr val="bg1"/>
                </a:solidFill>
              </a:rPr>
              <a:t>% firms accepted to hire/train a worker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2B0507-7A0E-494D-A953-5C7292054160}"/>
              </a:ext>
            </a:extLst>
          </p:cNvPr>
          <p:cNvSpPr/>
          <p:nvPr/>
        </p:nvSpPr>
        <p:spPr>
          <a:xfrm>
            <a:off x="6233532" y="4650059"/>
            <a:ext cx="3378819" cy="825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135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48C93-3CB6-A648-B8DE-C3DC48703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7068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But firms are only willing to train workers if subsidized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1835A44-E320-9B47-9A87-2A8978F2F0FE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383971" y="1576253"/>
          <a:ext cx="7424057" cy="3986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1C592CC-8241-0243-917B-4780A4CA9B5C}"/>
              </a:ext>
            </a:extLst>
          </p:cNvPr>
          <p:cNvSpPr txBox="1"/>
          <p:nvPr/>
        </p:nvSpPr>
        <p:spPr>
          <a:xfrm>
            <a:off x="2873827" y="5622339"/>
            <a:ext cx="2329543" cy="70788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/>
              <a:t>% workers accepted training</a:t>
            </a:r>
            <a:endParaRPr lang="en-GB" sz="2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4B5282-7ED8-1E49-A118-F15158BA36DA}"/>
              </a:ext>
            </a:extLst>
          </p:cNvPr>
          <p:cNvSpPr txBox="1"/>
          <p:nvPr/>
        </p:nvSpPr>
        <p:spPr>
          <a:xfrm>
            <a:off x="6727369" y="5644109"/>
            <a:ext cx="2536372" cy="707886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/>
              <a:t>% firms accepted to hire/train a worker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107398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b="1" dirty="0"/>
              <a:t>VT and FT are </a:t>
            </a:r>
            <a:r>
              <a:rPr lang="it-IT" b="1" dirty="0" err="1"/>
              <a:t>both</a:t>
            </a:r>
            <a:r>
              <a:rPr lang="it-IT" b="1" dirty="0"/>
              <a:t> </a:t>
            </a:r>
            <a:r>
              <a:rPr lang="it-IT" b="1" dirty="0" err="1"/>
              <a:t>effective</a:t>
            </a:r>
            <a:r>
              <a:rPr lang="it-IT" b="1" dirty="0"/>
              <a:t> </a:t>
            </a:r>
            <a:r>
              <a:rPr lang="it-IT" b="1" dirty="0" err="1"/>
              <a:t>at</a:t>
            </a:r>
            <a:r>
              <a:rPr lang="it-IT" b="1" dirty="0"/>
              <a:t> </a:t>
            </a:r>
            <a:r>
              <a:rPr lang="it-IT" b="1" dirty="0" err="1"/>
              <a:t>increasing</a:t>
            </a:r>
            <a:r>
              <a:rPr lang="it-IT" b="1" dirty="0"/>
              <a:t> </a:t>
            </a:r>
            <a:r>
              <a:rPr lang="it-IT" b="1" dirty="0" err="1"/>
              <a:t>workers</a:t>
            </a:r>
            <a:r>
              <a:rPr lang="it-IT" b="1" dirty="0"/>
              <a:t>’ </a:t>
            </a:r>
            <a:r>
              <a:rPr lang="it-IT" b="1" dirty="0" err="1"/>
              <a:t>skills</a:t>
            </a:r>
            <a:endParaRPr lang="it-IT" b="1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048776"/>
              </p:ext>
            </p:extLst>
          </p:nvPr>
        </p:nvGraphicFramePr>
        <p:xfrm>
          <a:off x="2478027" y="1930703"/>
          <a:ext cx="7235946" cy="4436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53975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4772</TotalTime>
  <Words>622</Words>
  <Application>Microsoft Office PowerPoint</Application>
  <PresentationFormat>Widescreen</PresentationFormat>
  <Paragraphs>89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Courier New</vt:lpstr>
      <vt:lpstr>Office Theme</vt:lpstr>
      <vt:lpstr>“Skills Mismatch in the Labour Market:  How can Educational Institutions help to equip the Labour Force with Skills and raise Labour Productivity?”</vt:lpstr>
      <vt:lpstr>Lack of supply and limited information on skills are key constraints</vt:lpstr>
      <vt:lpstr>Even when skilled, workers find it difficult to match with firms </vt:lpstr>
      <vt:lpstr>Three ways to teach workers skills</vt:lpstr>
      <vt:lpstr>And three ways to improve worker-firm matching</vt:lpstr>
      <vt:lpstr>Our Experiment</vt:lpstr>
      <vt:lpstr>Workers are very interested in learning skills</vt:lpstr>
      <vt:lpstr>But firms are only willing to train workers if subsidized</vt:lpstr>
      <vt:lpstr>VT and FT are both effective at increasing workers’ skills</vt:lpstr>
      <vt:lpstr>FT workers find employment more quickly than VT workers</vt:lpstr>
      <vt:lpstr>Over time FT converges to the control group, while employment rates for VT increase</vt:lpstr>
      <vt:lpstr>And diverge away from the control group</vt:lpstr>
      <vt:lpstr>Overall, VT is more effective than FT at tackling youth unemployment</vt:lpstr>
      <vt:lpstr>The evidence from the literature is mixed</vt:lpstr>
      <vt:lpstr>VT: What did we learn?</vt:lpstr>
      <vt:lpstr>FT: What did we learn?</vt:lpstr>
      <vt:lpstr>Policy Recommendations</vt:lpstr>
    </vt:vector>
  </TitlesOfParts>
  <Company>Department of Economics, University College London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“Skills mismatch in the labour market: How can educational institutions help to equip the labour force with skills and raise labour productivity?”</dc:title>
  <dc:creator>Anna Vitali</dc:creator>
  <cp:lastModifiedBy>Caroline Namukwaya</cp:lastModifiedBy>
  <cp:revision>134</cp:revision>
  <dcterms:created xsi:type="dcterms:W3CDTF">2019-08-07T11:55:25Z</dcterms:created>
  <dcterms:modified xsi:type="dcterms:W3CDTF">2019-08-21T15:50:16Z</dcterms:modified>
</cp:coreProperties>
</file>