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82" r:id="rId4"/>
    <p:sldId id="283" r:id="rId5"/>
    <p:sldId id="284" r:id="rId6"/>
    <p:sldId id="277" r:id="rId7"/>
  </p:sldIdLst>
  <p:sldSz cx="12192000" cy="6858000"/>
  <p:notesSz cx="6797675" cy="9929813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22/08/2019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6661"/>
            <a:ext cx="543814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 fontScale="9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TOURISM DEVELOPMENT SESSION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C74D1AA-E3D5-3144-8C40-7CE3CFE5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0829"/>
            <a:ext cx="9144000" cy="909959"/>
          </a:xfrm>
        </p:spPr>
        <p:txBody>
          <a:bodyPr>
            <a:normAutofit/>
          </a:bodyPr>
          <a:lstStyle/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8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FIVE KEY ACTIONABLE POLICIES</a:t>
            </a:r>
            <a:endParaRPr lang="en-US" sz="35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AutoNum type="arabicPeriod"/>
            </a:pPr>
            <a:r>
              <a:rPr lang="en-US" b="1" dirty="0" smtClean="0">
                <a:latin typeface="Book Antiqua" panose="02040602050305030304" pitchFamily="18" charset="0"/>
              </a:rPr>
              <a:t>Increase </a:t>
            </a:r>
            <a:r>
              <a:rPr lang="en-US" b="1" dirty="0">
                <a:latin typeface="Book Antiqua" panose="02040602050305030304" pitchFamily="18" charset="0"/>
              </a:rPr>
              <a:t>returns from Gorilla Trekking.</a:t>
            </a:r>
            <a:r>
              <a:rPr lang="en-US" sz="2400" dirty="0">
                <a:latin typeface="Book Antiqua" panose="02040602050305030304" pitchFamily="18" charset="0"/>
              </a:rPr>
              <a:t> </a:t>
            </a:r>
            <a:endParaRPr lang="en-US" sz="2400" dirty="0" smtClean="0">
              <a:latin typeface="Book Antiqua" panose="02040602050305030304" pitchFamily="18" charset="0"/>
            </a:endParaRPr>
          </a:p>
          <a:p>
            <a:pPr marL="514350" lvl="0" indent="-514350">
              <a:buAutoNum type="arabicPeriod"/>
            </a:pPr>
            <a:endParaRPr lang="en-US" sz="2400" dirty="0" smtClean="0">
              <a:latin typeface="Book Antiqua" panose="02040602050305030304" pitchFamily="18" charset="0"/>
            </a:endParaRPr>
          </a:p>
          <a:p>
            <a:pPr lvl="1"/>
            <a:r>
              <a:rPr lang="en-US" dirty="0" smtClean="0">
                <a:latin typeface="Book Antiqua" panose="02040602050305030304" pitchFamily="18" charset="0"/>
              </a:rPr>
              <a:t>As </a:t>
            </a:r>
            <a:r>
              <a:rPr lang="en-US" dirty="0">
                <a:latin typeface="Book Antiqua" panose="02040602050305030304" pitchFamily="18" charset="0"/>
              </a:rPr>
              <a:t>demand begins to exceed supply for the Gorilla Trekking, there is need to increase the fee charged during the high season by July 2020. </a:t>
            </a:r>
            <a:endParaRPr lang="en-US" dirty="0" smtClean="0">
              <a:latin typeface="Book Antiqua" panose="02040602050305030304" pitchFamily="18" charset="0"/>
            </a:endParaRPr>
          </a:p>
          <a:p>
            <a:pPr lvl="1"/>
            <a:endParaRPr lang="en-US" sz="2000" dirty="0">
              <a:latin typeface="Book Antiqua" panose="02040602050305030304" pitchFamily="18" charset="0"/>
            </a:endParaRPr>
          </a:p>
          <a:p>
            <a:pPr lvl="1"/>
            <a:r>
              <a:rPr lang="en-US" dirty="0">
                <a:latin typeface="Book Antiqua" panose="02040602050305030304" pitchFamily="18" charset="0"/>
              </a:rPr>
              <a:t>Make Gorilla trekking a world-class experience </a:t>
            </a:r>
            <a:endParaRPr lang="en-US" dirty="0" smtClean="0">
              <a:latin typeface="Book Antiqua" panose="02040602050305030304" pitchFamily="18" charset="0"/>
            </a:endParaRPr>
          </a:p>
          <a:p>
            <a:pPr lvl="1"/>
            <a:endParaRPr lang="en-US" dirty="0">
              <a:latin typeface="Book Antiqua" panose="02040602050305030304" pitchFamily="18" charset="0"/>
            </a:endParaRPr>
          </a:p>
          <a:p>
            <a:pPr lvl="1"/>
            <a:r>
              <a:rPr lang="en-US" dirty="0" smtClean="0">
                <a:latin typeface="Book Antiqua" panose="02040602050305030304" pitchFamily="18" charset="0"/>
              </a:rPr>
              <a:t>In </a:t>
            </a:r>
            <a:r>
              <a:rPr lang="en-US" dirty="0">
                <a:latin typeface="Book Antiqua" panose="02040602050305030304" pitchFamily="18" charset="0"/>
              </a:rPr>
              <a:t>a high season, give preference to tourists booking a full 7-14 day trip to </a:t>
            </a:r>
            <a:r>
              <a:rPr lang="en-US" dirty="0" smtClean="0">
                <a:latin typeface="Book Antiqua" panose="02040602050305030304" pitchFamily="18" charset="0"/>
              </a:rPr>
              <a:t>Uganda</a:t>
            </a:r>
          </a:p>
          <a:p>
            <a:pPr lvl="1"/>
            <a:endParaRPr lang="en-US" sz="2000" dirty="0">
              <a:latin typeface="Book Antiqua" panose="02040602050305030304" pitchFamily="18" charset="0"/>
            </a:endParaRPr>
          </a:p>
          <a:p>
            <a:pPr lvl="1"/>
            <a:r>
              <a:rPr lang="en-US" dirty="0">
                <a:latin typeface="Book Antiqua" panose="02040602050305030304" pitchFamily="18" charset="0"/>
              </a:rPr>
              <a:t>Through research, exploit options for increasing supply of permits through more habituations and conservation of </a:t>
            </a:r>
            <a:r>
              <a:rPr lang="en-US" dirty="0" err="1">
                <a:latin typeface="Book Antiqua" panose="02040602050305030304" pitchFamily="18" charset="0"/>
              </a:rPr>
              <a:t>Enchuya</a:t>
            </a:r>
            <a:r>
              <a:rPr lang="en-US" dirty="0">
                <a:latin typeface="Book Antiqua" panose="02040602050305030304" pitchFamily="18" charset="0"/>
              </a:rPr>
              <a:t> forest into a National </a:t>
            </a:r>
            <a:r>
              <a:rPr lang="en-US" dirty="0" smtClean="0">
                <a:latin typeface="Book Antiqua" panose="02040602050305030304" pitchFamily="18" charset="0"/>
              </a:rPr>
              <a:t>Park</a:t>
            </a:r>
          </a:p>
          <a:p>
            <a:pPr lvl="1"/>
            <a:endParaRPr lang="en-US" sz="2000" dirty="0">
              <a:latin typeface="Book Antiqua" panose="02040602050305030304" pitchFamily="18" charset="0"/>
            </a:endParaRPr>
          </a:p>
          <a:p>
            <a:pPr lvl="1"/>
            <a:r>
              <a:rPr lang="en-US" dirty="0">
                <a:latin typeface="Book Antiqua" panose="02040602050305030304" pitchFamily="18" charset="0"/>
              </a:rPr>
              <a:t>Exploit opportunities from Chimpanzee trekking. </a:t>
            </a:r>
            <a:endParaRPr lang="en-US" sz="2000" dirty="0">
              <a:latin typeface="Book Antiqua" panose="0204060205030503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FIVE KEY ACTIONABLE POLICIES CONT’D</a:t>
            </a:r>
            <a:endParaRPr lang="en-US" sz="35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b="1" dirty="0" smtClean="0"/>
              <a:t>2. </a:t>
            </a:r>
            <a:r>
              <a:rPr lang="en-US" sz="2200" b="1" dirty="0" smtClean="0">
                <a:latin typeface="Book Antiqua" panose="02040602050305030304" pitchFamily="18" charset="0"/>
              </a:rPr>
              <a:t>Strengthen </a:t>
            </a:r>
            <a:r>
              <a:rPr lang="en-US" sz="2200" b="1" dirty="0">
                <a:latin typeface="Book Antiqua" panose="02040602050305030304" pitchFamily="18" charset="0"/>
              </a:rPr>
              <a:t>regulation of the Tourism Sector.</a:t>
            </a:r>
            <a:endParaRPr lang="en-US" sz="2200" dirty="0">
              <a:latin typeface="Book Antiqua" panose="02040602050305030304" pitchFamily="18" charset="0"/>
            </a:endParaRPr>
          </a:p>
          <a:p>
            <a:pPr lvl="0"/>
            <a:r>
              <a:rPr lang="en-US" sz="2200" dirty="0">
                <a:latin typeface="Book Antiqua" panose="02040602050305030304" pitchFamily="18" charset="0"/>
              </a:rPr>
              <a:t>Ensure quality assurance in the tourism sector through regular inspection of hotels and other tourism </a:t>
            </a:r>
            <a:r>
              <a:rPr lang="en-US" sz="2200" dirty="0" smtClean="0">
                <a:latin typeface="Book Antiqua" panose="02040602050305030304" pitchFamily="18" charset="0"/>
              </a:rPr>
              <a:t>enterprises</a:t>
            </a:r>
          </a:p>
          <a:p>
            <a:pPr lvl="0"/>
            <a:endParaRPr lang="en-US" sz="2200" dirty="0">
              <a:latin typeface="Book Antiqua" panose="02040602050305030304" pitchFamily="18" charset="0"/>
            </a:endParaRPr>
          </a:p>
          <a:p>
            <a:pPr lvl="0"/>
            <a:r>
              <a:rPr lang="en-US" sz="2200" dirty="0">
                <a:latin typeface="Book Antiqua" panose="02040602050305030304" pitchFamily="18" charset="0"/>
              </a:rPr>
              <a:t>Increase Grading and star rating of hotels to ease their marketing </a:t>
            </a:r>
            <a:r>
              <a:rPr lang="en-US" sz="2200" dirty="0" smtClean="0">
                <a:latin typeface="Book Antiqua" panose="02040602050305030304" pitchFamily="18" charset="0"/>
              </a:rPr>
              <a:t>strategies</a:t>
            </a:r>
          </a:p>
          <a:p>
            <a:pPr lvl="0"/>
            <a:endParaRPr lang="en-US" sz="2200" dirty="0">
              <a:latin typeface="Book Antiqua" panose="02040602050305030304" pitchFamily="18" charset="0"/>
            </a:endParaRPr>
          </a:p>
          <a:p>
            <a:pPr lvl="0"/>
            <a:r>
              <a:rPr lang="en-US" sz="2200" dirty="0">
                <a:latin typeface="Book Antiqua" panose="02040602050305030304" pitchFamily="18" charset="0"/>
              </a:rPr>
              <a:t>Need to fast track the review the tourism legal framework License to harmonize the standards, guidelines, code of practice for the tourism stakeholders</a:t>
            </a:r>
            <a:r>
              <a:rPr lang="en-US" sz="2200" dirty="0" smtClean="0">
                <a:latin typeface="Book Antiqua" panose="02040602050305030304" pitchFamily="18" charset="0"/>
              </a:rPr>
              <a:t>.</a:t>
            </a:r>
          </a:p>
          <a:p>
            <a:pPr lvl="0"/>
            <a:endParaRPr lang="en-US" sz="2200" dirty="0">
              <a:latin typeface="Book Antiqua" panose="02040602050305030304" pitchFamily="18" charset="0"/>
            </a:endParaRPr>
          </a:p>
          <a:p>
            <a:pPr lvl="0"/>
            <a:r>
              <a:rPr lang="en-US" sz="2200" dirty="0">
                <a:latin typeface="Book Antiqua" panose="02040602050305030304" pitchFamily="18" charset="0"/>
              </a:rPr>
              <a:t>Need for policymakers to improve coordination of priorities and implementation plans among each other and among them and the private sector.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13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FIVE KEY ACTIONABLE POLICIES CONT’D</a:t>
            </a:r>
            <a:endParaRPr lang="en-US" sz="35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/>
              <a:t>3. </a:t>
            </a:r>
            <a:r>
              <a:rPr lang="en-US" sz="2200" b="1" dirty="0" smtClean="0">
                <a:latin typeface="Book Antiqua" panose="02040602050305030304" pitchFamily="18" charset="0"/>
              </a:rPr>
              <a:t>Human </a:t>
            </a:r>
            <a:r>
              <a:rPr lang="en-US" sz="2200" b="1" dirty="0">
                <a:latin typeface="Book Antiqua" panose="02040602050305030304" pitchFamily="18" charset="0"/>
              </a:rPr>
              <a:t>Resource Development.</a:t>
            </a:r>
            <a:r>
              <a:rPr lang="en-US" sz="2200" dirty="0">
                <a:latin typeface="Book Antiqua" panose="02040602050305030304" pitchFamily="18" charset="0"/>
              </a:rPr>
              <a:t> </a:t>
            </a:r>
            <a:endParaRPr lang="en-US" sz="2200" dirty="0" smtClean="0">
              <a:latin typeface="Book Antiqua" panose="02040602050305030304" pitchFamily="18" charset="0"/>
            </a:endParaRPr>
          </a:p>
          <a:p>
            <a:pPr lvl="1"/>
            <a:r>
              <a:rPr lang="en-US" sz="2200" dirty="0" smtClean="0">
                <a:latin typeface="Book Antiqua" panose="02040602050305030304" pitchFamily="18" charset="0"/>
              </a:rPr>
              <a:t>Need </a:t>
            </a:r>
            <a:r>
              <a:rPr lang="en-US" sz="2200" dirty="0">
                <a:latin typeface="Book Antiqua" panose="02040602050305030304" pitchFamily="18" charset="0"/>
              </a:rPr>
              <a:t>to fast truck the construction of the </a:t>
            </a:r>
            <a:r>
              <a:rPr lang="en-US" sz="2200" dirty="0" err="1">
                <a:latin typeface="Book Antiqua" panose="02040602050305030304" pitchFamily="18" charset="0"/>
              </a:rPr>
              <a:t>Jinja</a:t>
            </a:r>
            <a:r>
              <a:rPr lang="en-US" sz="2200" dirty="0">
                <a:latin typeface="Book Antiqua" panose="02040602050305030304" pitchFamily="18" charset="0"/>
              </a:rPr>
              <a:t> Hotel Training School in order to improve quality of the Human resource in the tourism </a:t>
            </a:r>
            <a:r>
              <a:rPr lang="en-US" sz="2200" dirty="0" smtClean="0">
                <a:latin typeface="Book Antiqua" panose="02040602050305030304" pitchFamily="18" charset="0"/>
              </a:rPr>
              <a:t>sector.</a:t>
            </a:r>
          </a:p>
          <a:p>
            <a:pPr lvl="1"/>
            <a:endParaRPr lang="en-US" sz="2200" dirty="0" smtClean="0">
              <a:latin typeface="Book Antiqua" panose="02040602050305030304" pitchFamily="18" charset="0"/>
            </a:endParaRPr>
          </a:p>
          <a:p>
            <a:pPr marL="0" lvl="0" indent="0">
              <a:buNone/>
            </a:pPr>
            <a:r>
              <a:rPr lang="en-US" sz="2200" b="1" dirty="0" smtClean="0">
                <a:latin typeface="Book Antiqua" panose="02040602050305030304" pitchFamily="18" charset="0"/>
              </a:rPr>
              <a:t>4. Development </a:t>
            </a:r>
            <a:r>
              <a:rPr lang="en-US" sz="2200" b="1" dirty="0">
                <a:latin typeface="Book Antiqua" panose="02040602050305030304" pitchFamily="18" charset="0"/>
              </a:rPr>
              <a:t>of Product Development and Diversification Strategy.</a:t>
            </a:r>
            <a:r>
              <a:rPr lang="en-US" sz="2200" dirty="0">
                <a:latin typeface="Book Antiqua" panose="02040602050305030304" pitchFamily="18" charset="0"/>
              </a:rPr>
              <a:t> </a:t>
            </a:r>
          </a:p>
          <a:p>
            <a:pPr lvl="1"/>
            <a:r>
              <a:rPr lang="en-US" sz="2200" dirty="0">
                <a:latin typeface="Book Antiqua" panose="02040602050305030304" pitchFamily="18" charset="0"/>
              </a:rPr>
              <a:t>Need to support performing Artists, set up museums (Entebbe Raid Museum) and increase the stocking of the National Library</a:t>
            </a:r>
            <a:r>
              <a:rPr lang="en-US" sz="2200" dirty="0" smtClean="0">
                <a:latin typeface="Book Antiqua" panose="02040602050305030304" pitchFamily="18" charset="0"/>
              </a:rPr>
              <a:t>.</a:t>
            </a:r>
          </a:p>
          <a:p>
            <a:pPr lvl="1"/>
            <a:endParaRPr lang="en-US" sz="2200" dirty="0">
              <a:latin typeface="Book Antiqua" panose="02040602050305030304" pitchFamily="18" charset="0"/>
            </a:endParaRPr>
          </a:p>
          <a:p>
            <a:pPr lvl="1"/>
            <a:r>
              <a:rPr lang="en-US" sz="2200" dirty="0">
                <a:latin typeface="Book Antiqua" panose="02040602050305030304" pitchFamily="18" charset="0"/>
              </a:rPr>
              <a:t>Develop tourism products in the Eastern Tourism Circuit especially upgrading the </a:t>
            </a:r>
            <a:r>
              <a:rPr lang="en-US" sz="2200" dirty="0" err="1">
                <a:latin typeface="Book Antiqua" panose="02040602050305030304" pitchFamily="18" charset="0"/>
              </a:rPr>
              <a:t>Pian-Upe</a:t>
            </a:r>
            <a:r>
              <a:rPr lang="en-US" sz="2200" dirty="0">
                <a:latin typeface="Book Antiqua" panose="02040602050305030304" pitchFamily="18" charset="0"/>
              </a:rPr>
              <a:t> into a National Park </a:t>
            </a:r>
          </a:p>
          <a:p>
            <a:pPr lvl="0"/>
            <a:endParaRPr lang="en-US" sz="2200" dirty="0">
              <a:latin typeface="Book Antiqua" panose="0204060205030503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0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FIVE KEY ACTIONABLE POLICIES CONT’D</a:t>
            </a:r>
            <a:endParaRPr lang="en-US" sz="35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79771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/>
              <a:t>5. </a:t>
            </a:r>
            <a:r>
              <a:rPr lang="en-US" sz="2200" b="1" dirty="0" smtClean="0">
                <a:latin typeface="Book Antiqua" panose="02040602050305030304" pitchFamily="18" charset="0"/>
              </a:rPr>
              <a:t>Marketing </a:t>
            </a:r>
            <a:r>
              <a:rPr lang="en-US" sz="2200" b="1" dirty="0">
                <a:latin typeface="Book Antiqua" panose="02040602050305030304" pitchFamily="18" charset="0"/>
              </a:rPr>
              <a:t>Promotion of the destination and Branding. </a:t>
            </a:r>
            <a:endParaRPr lang="en-US" sz="22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en-US" sz="2200" dirty="0">
              <a:latin typeface="Book Antiqua" panose="02040602050305030304" pitchFamily="18" charset="0"/>
            </a:endParaRPr>
          </a:p>
          <a:p>
            <a:pPr lvl="1"/>
            <a:r>
              <a:rPr lang="en-US" sz="2200" dirty="0">
                <a:latin typeface="Book Antiqua" panose="02040602050305030304" pitchFamily="18" charset="0"/>
              </a:rPr>
              <a:t>Increase marketing campaigns to broaden the international awareness of what Uganda can offer for tourists. </a:t>
            </a:r>
            <a:endParaRPr lang="en-US" sz="2200" dirty="0" smtClean="0">
              <a:latin typeface="Book Antiqua" panose="02040602050305030304" pitchFamily="18" charset="0"/>
            </a:endParaRPr>
          </a:p>
          <a:p>
            <a:pPr lvl="1"/>
            <a:endParaRPr lang="en-US" sz="2200" dirty="0" smtClean="0">
              <a:latin typeface="Book Antiqua" panose="02040602050305030304" pitchFamily="18" charset="0"/>
            </a:endParaRPr>
          </a:p>
          <a:p>
            <a:pPr lvl="1"/>
            <a:r>
              <a:rPr lang="en-US" sz="2200" dirty="0" smtClean="0">
                <a:latin typeface="Book Antiqua" panose="02040602050305030304" pitchFamily="18" charset="0"/>
              </a:rPr>
              <a:t>Leveraging </a:t>
            </a:r>
            <a:r>
              <a:rPr lang="en-US" sz="2200" dirty="0">
                <a:latin typeface="Book Antiqua" panose="02040602050305030304" pitchFamily="18" charset="0"/>
              </a:rPr>
              <a:t>social media and other marketing platforms such as the in big airline Magazines like Emirates and Kenya Airways to increase awareness of tourism products in Uganda.</a:t>
            </a:r>
          </a:p>
          <a:p>
            <a:pPr marL="0" indent="0">
              <a:buNone/>
            </a:pPr>
            <a:r>
              <a:rPr lang="en-US" sz="2200" dirty="0">
                <a:latin typeface="Book Antiqua" panose="0204060205030503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en-US" sz="2200" b="1" dirty="0" smtClean="0">
                <a:latin typeface="Book Antiqua" panose="02040602050305030304" pitchFamily="18" charset="0"/>
              </a:rPr>
              <a:t>6. Enhance </a:t>
            </a:r>
            <a:r>
              <a:rPr lang="en-US" sz="2200" b="1" dirty="0">
                <a:latin typeface="Book Antiqua" panose="02040602050305030304" pitchFamily="18" charset="0"/>
              </a:rPr>
              <a:t>the research and statistical base around tourism in order to </a:t>
            </a:r>
            <a:r>
              <a:rPr lang="en-US" sz="2200" b="1" dirty="0" smtClean="0">
                <a:latin typeface="Book Antiqua" panose="02040602050305030304" pitchFamily="18" charset="0"/>
              </a:rPr>
              <a:t>better inform </a:t>
            </a:r>
            <a:r>
              <a:rPr lang="en-US" sz="2200" b="1" dirty="0">
                <a:latin typeface="Book Antiqua" panose="02040602050305030304" pitchFamily="18" charset="0"/>
              </a:rPr>
              <a:t>policymaking.</a:t>
            </a:r>
            <a:r>
              <a:rPr lang="en-US" sz="2200" dirty="0">
                <a:latin typeface="Book Antiqua" panose="02040602050305030304" pitchFamily="18" charset="0"/>
              </a:rPr>
              <a:t> </a:t>
            </a:r>
          </a:p>
          <a:p>
            <a:pPr lvl="0"/>
            <a:endParaRPr lang="en-US" sz="2200" dirty="0">
              <a:latin typeface="Book Antiqua" panose="0204060205030503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43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Thank you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569291C6-4164-F14E-89D0-DEFC9D639A78}"/>
              </a:ext>
            </a:extLst>
          </p:cNvPr>
          <p:cNvSpPr txBox="1">
            <a:spLocks/>
          </p:cNvSpPr>
          <p:nvPr/>
        </p:nvSpPr>
        <p:spPr>
          <a:xfrm>
            <a:off x="1524000" y="5540829"/>
            <a:ext cx="9144000" cy="909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9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2410</TotalTime>
  <Words>346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 Antiqua</vt:lpstr>
      <vt:lpstr>Calibri</vt:lpstr>
      <vt:lpstr>Calibri Light</vt:lpstr>
      <vt:lpstr>Office Theme</vt:lpstr>
      <vt:lpstr>TOURISM DEVELOPMENT SESSION</vt:lpstr>
      <vt:lpstr>FIVE KEY ACTIONABLE POLICIES</vt:lpstr>
      <vt:lpstr>FIVE KEY ACTIONABLE POLICIES CONT’D</vt:lpstr>
      <vt:lpstr>FIVE KEY ACTIONABLE POLICIES CONT’D</vt:lpstr>
      <vt:lpstr>FIVE KEY ACTIONABLE POLICIES CONT’D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Windows User</cp:lastModifiedBy>
  <cp:revision>158</cp:revision>
  <cp:lastPrinted>2019-08-21T14:41:01Z</cp:lastPrinted>
  <dcterms:created xsi:type="dcterms:W3CDTF">2019-08-13T22:25:44Z</dcterms:created>
  <dcterms:modified xsi:type="dcterms:W3CDTF">2019-08-22T12:27:39Z</dcterms:modified>
</cp:coreProperties>
</file>