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26"/>
  </p:notesMasterIdLst>
  <p:sldIdLst>
    <p:sldId id="269" r:id="rId4"/>
    <p:sldId id="342" r:id="rId5"/>
    <p:sldId id="389" r:id="rId6"/>
    <p:sldId id="395" r:id="rId7"/>
    <p:sldId id="384" r:id="rId8"/>
    <p:sldId id="383" r:id="rId9"/>
    <p:sldId id="374" r:id="rId10"/>
    <p:sldId id="404" r:id="rId11"/>
    <p:sldId id="396" r:id="rId12"/>
    <p:sldId id="397" r:id="rId13"/>
    <p:sldId id="398" r:id="rId14"/>
    <p:sldId id="399" r:id="rId15"/>
    <p:sldId id="400" r:id="rId16"/>
    <p:sldId id="401" r:id="rId17"/>
    <p:sldId id="402" r:id="rId18"/>
    <p:sldId id="357" r:id="rId19"/>
    <p:sldId id="386" r:id="rId20"/>
    <p:sldId id="387" r:id="rId21"/>
    <p:sldId id="388" r:id="rId22"/>
    <p:sldId id="393" r:id="rId23"/>
    <p:sldId id="403" r:id="rId24"/>
    <p:sldId id="394" r:id="rId25"/>
  </p:sldIdLst>
  <p:sldSz cx="12192000" cy="6858000"/>
  <p:notesSz cx="6858000" cy="9144000"/>
  <p:defaultTextStyle>
    <a:defPPr>
      <a:defRPr lang="x-non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cap="none" spc="20" baseline="0">
                <a:solidFill>
                  <a:schemeClr val="dk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dirty="0"/>
              <a:t> Trade balance(goods and services) Million US$ </a:t>
            </a:r>
          </a:p>
        </c:rich>
      </c:tx>
      <c:layout>
        <c:manualLayout>
          <c:xMode val="edge"/>
          <c:yMode val="edge"/>
          <c:x val="0.1771232045086506"/>
          <c:y val="1.973545682014135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cap="none" spc="20" baseline="0">
              <a:solidFill>
                <a:schemeClr val="dk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6.1931321084864391E-2"/>
          <c:y val="0.108252450165903"/>
          <c:w val="0.86572226482229619"/>
          <c:h val="0.74873406754428162"/>
        </c:manualLayout>
      </c:layout>
      <c:lineChart>
        <c:grouping val="standard"/>
        <c:varyColors val="0"/>
        <c:ser>
          <c:idx val="0"/>
          <c:order val="0"/>
          <c:tx>
            <c:strRef>
              <c:f>Sheet1!$A$3</c:f>
              <c:strCache>
                <c:ptCount val="1"/>
                <c:pt idx="0">
                  <c:v>Merchandise trade balance(goods and services) Million US$ </c:v>
                </c:pt>
              </c:strCache>
            </c:strRef>
          </c:tx>
          <c:spPr>
            <a:ln w="22225" cap="rnd" cmpd="sng" algn="ctr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Sheet1!$B$2:$S$2</c:f>
              <c:strCache>
                <c:ptCount val="18"/>
                <c:pt idx="0">
                  <c:v>2001 </c:v>
                </c:pt>
                <c:pt idx="1">
                  <c:v>2002</c:v>
                </c:pt>
                <c:pt idx="2">
                  <c:v>2003 </c:v>
                </c:pt>
                <c:pt idx="3">
                  <c:v>2004 </c:v>
                </c:pt>
                <c:pt idx="4">
                  <c:v>2005 </c:v>
                </c:pt>
                <c:pt idx="5">
                  <c:v>2006 </c:v>
                </c:pt>
                <c:pt idx="6">
                  <c:v>2007 </c:v>
                </c:pt>
                <c:pt idx="7">
                  <c:v>2008 </c:v>
                </c:pt>
                <c:pt idx="8">
                  <c:v>2009 </c:v>
                </c:pt>
                <c:pt idx="9">
                  <c:v>2010 </c:v>
                </c:pt>
                <c:pt idx="10">
                  <c:v>2011 </c:v>
                </c:pt>
                <c:pt idx="11">
                  <c:v>2012 </c:v>
                </c:pt>
                <c:pt idx="12">
                  <c:v>2013 </c:v>
                </c:pt>
                <c:pt idx="13">
                  <c:v>2014 </c:v>
                </c:pt>
                <c:pt idx="14">
                  <c:v>2015</c:v>
                </c:pt>
                <c:pt idx="15">
                  <c:v>2016 </c:v>
                </c:pt>
                <c:pt idx="16">
                  <c:v>2017 </c:v>
                </c:pt>
                <c:pt idx="17">
                  <c:v>2018 </c:v>
                </c:pt>
              </c:strCache>
            </c:strRef>
          </c:cat>
          <c:val>
            <c:numRef>
              <c:f>Sheet1!$B$3:$S$3</c:f>
              <c:numCache>
                <c:formatCode>#,##0.00</c:formatCode>
                <c:ptCount val="18"/>
                <c:pt idx="0">
                  <c:v>-773.86397112980626</c:v>
                </c:pt>
                <c:pt idx="1">
                  <c:v>-845.96183950900377</c:v>
                </c:pt>
                <c:pt idx="2">
                  <c:v>-744.67772227011017</c:v>
                </c:pt>
                <c:pt idx="3">
                  <c:v>-787.00391392460824</c:v>
                </c:pt>
                <c:pt idx="4">
                  <c:v>-812.38690934483225</c:v>
                </c:pt>
                <c:pt idx="5">
                  <c:v>-1250.4653775340503</c:v>
                </c:pt>
                <c:pt idx="6">
                  <c:v>-1496.3889494574053</c:v>
                </c:pt>
                <c:pt idx="7">
                  <c:v>-2260.444729951379</c:v>
                </c:pt>
                <c:pt idx="8">
                  <c:v>-1874.4489106565861</c:v>
                </c:pt>
                <c:pt idx="9">
                  <c:v>-2710.2700395299116</c:v>
                </c:pt>
                <c:pt idx="10">
                  <c:v>-3161.1032939249462</c:v>
                </c:pt>
                <c:pt idx="11">
                  <c:v>-2812.2864798954433</c:v>
                </c:pt>
                <c:pt idx="12">
                  <c:v>-2469.9820294197789</c:v>
                </c:pt>
                <c:pt idx="13">
                  <c:v>-2869.2372665640914</c:v>
                </c:pt>
                <c:pt idx="14">
                  <c:v>-2605.0574222178157</c:v>
                </c:pt>
                <c:pt idx="15">
                  <c:v>-1708.2103255291343</c:v>
                </c:pt>
                <c:pt idx="16">
                  <c:v>-2131.0112730995265</c:v>
                </c:pt>
                <c:pt idx="17">
                  <c:v>-3031.5745407318386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8620-4CE1-9FF3-3DD8401AC00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chemeClr val="dk1">
                  <a:lumMod val="35000"/>
                  <a:lumOff val="65000"/>
                  <a:alpha val="33000"/>
                </a:schemeClr>
              </a:solidFill>
              <a:round/>
            </a:ln>
            <a:effectLst/>
          </c:spPr>
        </c:dropLines>
        <c:smooth val="0"/>
        <c:axId val="35176832"/>
        <c:axId val="35178368"/>
      </c:lineChart>
      <c:catAx>
        <c:axId val="351768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spc="2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178368"/>
        <c:crosses val="autoZero"/>
        <c:auto val="1"/>
        <c:lblAlgn val="ctr"/>
        <c:lblOffset val="100"/>
        <c:noMultiLvlLbl val="0"/>
      </c:catAx>
      <c:valAx>
        <c:axId val="35178368"/>
        <c:scaling>
          <c:orientation val="minMax"/>
        </c:scaling>
        <c:delete val="0"/>
        <c:axPos val="l"/>
        <c:numFmt formatCode="#,##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spc="2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176832"/>
        <c:crosses val="autoZero"/>
        <c:crossBetween val="between"/>
      </c:valAx>
      <c:spPr>
        <a:gradFill>
          <a:gsLst>
            <a:gs pos="100000">
              <a:schemeClr val="lt1">
                <a:lumMod val="95000"/>
              </a:schemeClr>
            </a:gs>
            <a:gs pos="0">
              <a:schemeClr val="lt1"/>
            </a:gs>
          </a:gsLst>
          <a:lin ang="5400000" scaled="0"/>
        </a:gradFill>
        <a:ln>
          <a:noFill/>
        </a:ln>
        <a:effectLst/>
      </c:spPr>
    </c:plotArea>
    <c:plotVisOnly val="1"/>
    <c:dispBlanksAs val="gap"/>
    <c:showDLblsOverMax val="0"/>
  </c:chart>
  <c:spPr>
    <a:solidFill>
      <a:schemeClr val="lt1"/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Sheet1!$A$4</c:f>
              <c:strCache>
                <c:ptCount val="1"/>
                <c:pt idx="0">
                  <c:v>Share of exports in GDP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Sheet1!$B$3:$L$3</c:f>
              <c:strCache>
                <c:ptCount val="11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 </c:v>
                </c:pt>
                <c:pt idx="9">
                  <c:v>2017 </c:v>
                </c:pt>
                <c:pt idx="10">
                  <c:v>2018 </c:v>
                </c:pt>
              </c:strCache>
            </c:strRef>
          </c:cat>
          <c:val>
            <c:numRef>
              <c:f>Sheet1!$B$4:$L$4</c:f>
              <c:numCache>
                <c:formatCode>0%</c:formatCode>
                <c:ptCount val="11"/>
                <c:pt idx="0">
                  <c:v>0.21032406683544985</c:v>
                </c:pt>
                <c:pt idx="1">
                  <c:v>0.17651684956920502</c:v>
                </c:pt>
                <c:pt idx="2">
                  <c:v>0.1738924329168311</c:v>
                </c:pt>
                <c:pt idx="3">
                  <c:v>0.17087372166187859</c:v>
                </c:pt>
                <c:pt idx="4">
                  <c:v>0.18645938351853161</c:v>
                </c:pt>
                <c:pt idx="5">
                  <c:v>0.19630692261287352</c:v>
                </c:pt>
                <c:pt idx="6">
                  <c:v>0.1567754821304487</c:v>
                </c:pt>
                <c:pt idx="7">
                  <c:v>0.17217733553309306</c:v>
                </c:pt>
                <c:pt idx="8">
                  <c:v>0.15632913591996736</c:v>
                </c:pt>
                <c:pt idx="9">
                  <c:v>0.16696478168526291</c:v>
                </c:pt>
                <c:pt idx="10">
                  <c:v>0.17097277565461549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6EA-4BD9-9A33-FC8F814B0D46}"/>
            </c:ext>
          </c:extLst>
        </c:ser>
        <c:ser>
          <c:idx val="1"/>
          <c:order val="1"/>
          <c:tx>
            <c:strRef>
              <c:f>Sheet1!$A$5</c:f>
              <c:strCache>
                <c:ptCount val="1"/>
                <c:pt idx="0">
                  <c:v>Share of imports to GDP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Sheet1!$B$3:$L$3</c:f>
              <c:strCache>
                <c:ptCount val="11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 </c:v>
                </c:pt>
                <c:pt idx="9">
                  <c:v>2017 </c:v>
                </c:pt>
                <c:pt idx="10">
                  <c:v>2018 </c:v>
                </c:pt>
              </c:strCache>
            </c:strRef>
          </c:cat>
          <c:val>
            <c:numRef>
              <c:f>Sheet1!$B$5:$L$5</c:f>
              <c:numCache>
                <c:formatCode>0%</c:formatCode>
                <c:ptCount val="11"/>
                <c:pt idx="0">
                  <c:v>0.30335079473347648</c:v>
                </c:pt>
                <c:pt idx="1">
                  <c:v>0.2813108752074493</c:v>
                </c:pt>
                <c:pt idx="2">
                  <c:v>0.29947278328799753</c:v>
                </c:pt>
                <c:pt idx="3">
                  <c:v>0.31069949602860503</c:v>
                </c:pt>
                <c:pt idx="4">
                  <c:v>0.29475270832901607</c:v>
                </c:pt>
                <c:pt idx="5">
                  <c:v>0.29186049892612359</c:v>
                </c:pt>
                <c:pt idx="6">
                  <c:v>0.27180966710976978</c:v>
                </c:pt>
                <c:pt idx="7">
                  <c:v>0.29279727468823891</c:v>
                </c:pt>
                <c:pt idx="8">
                  <c:v>0.21649837724447477</c:v>
                </c:pt>
                <c:pt idx="9">
                  <c:v>0.22143251113554924</c:v>
                </c:pt>
                <c:pt idx="10">
                  <c:v>0.22947429609148917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6EA-4BD9-9A33-FC8F814B0D46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37894400"/>
        <c:axId val="37900288"/>
      </c:barChart>
      <c:catAx>
        <c:axId val="378944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900288"/>
        <c:crosses val="autoZero"/>
        <c:auto val="1"/>
        <c:lblAlgn val="ctr"/>
        <c:lblOffset val="100"/>
        <c:noMultiLvlLbl val="0"/>
      </c:catAx>
      <c:valAx>
        <c:axId val="37900288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378944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9976259292109225"/>
          <c:y val="0.92288783651648032"/>
          <c:w val="0.40744526821429045"/>
          <c:h val="6.0514099967827625E-2"/>
        </c:manualLayout>
      </c:layout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30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b="0" kern="1200" spc="20" baseline="0"/>
  </cs:categoryAxis>
  <cs:chartArea mods="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 cmpd="sng" algn="ctr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 cap="flat" cmpd="sng" algn="ctr">
        <a:solidFill>
          <a:schemeClr val="phClr"/>
        </a:solidFill>
        <a:round/>
      </a:ln>
    </cs:spPr>
  </cs:dataPointMarker>
  <cs:dataPointMarkerLayout symbol="circle" size="4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  <a:alpha val="33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dk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dk1"/>
    </cs:fontRef>
    <cs:spPr>
      <a:gradFill>
        <a:gsLst>
          <a:gs pos="100000">
            <a:schemeClr val="lt1">
              <a:lumMod val="95000"/>
            </a:schemeClr>
          </a:gs>
          <a:gs pos="0">
            <a:schemeClr val="lt1"/>
          </a:gs>
        </a:gsLst>
        <a:lin ang="5400000" scaled="0"/>
      </a:gradFill>
    </cs:spPr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dk1">
        <a:lumMod val="50000"/>
        <a:lumOff val="50000"/>
      </a:schemeClr>
    </cs:fontRef>
    <cs:defRPr sz="1400" kern="1200" cap="none" spc="2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spc="20" baseline="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9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5E1A93-81E6-4FE5-AA72-4C8E13DEEFAA}" type="datetimeFigureOut">
              <a:rPr lang="en-GB" smtClean="0"/>
              <a:t>21/08/2019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FBF34D-ADC8-4316-B0BC-9F3AD0812FC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42198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81942B-9EF6-49D6-B4C1-37B333B5639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BBDA29E-F13D-448A-BF7F-B8D7EC396B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3B2790-E952-4217-BBD8-A006934276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C1833-028C-4E89-948E-FB8DB26CB344}" type="datetime1">
              <a:rPr lang="en-US" smtClean="0"/>
              <a:t>8/21/2019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6D3F42-818A-4263-A692-9820A9ACA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77B7DC-B584-4057-8C7A-6F881FCD54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AA0CF-896F-483B-A48E-2D39A19BE685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459763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FAE020-2487-4728-B577-1E15B08CD6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7A1DA1-114E-41F5-9E13-E5C74D1B33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0B7822-DD53-4597-9A94-F4B4A1DF9E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32420-49F9-4905-A871-D355614EFBD6}" type="datetime1">
              <a:rPr lang="en-US" smtClean="0"/>
              <a:t>8/21/2019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A406FC-1CCE-4523-B5EF-AF1F75BC29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A1ADE4-A870-4AA5-A2D3-C68525E636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AA0CF-896F-483B-A48E-2D39A19BE685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2013532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D65431D-ABD3-4056-8245-DEF0B099327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0861729-1B08-431D-AF70-32F9E47530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AD1C31-F468-48DE-B184-82B54C0DE3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596B9C-6625-4A9E-9F78-B1C21D21AF27}" type="datetime1">
              <a:rPr lang="en-US" smtClean="0"/>
              <a:t>8/21/2019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9916E9-5E3B-460D-92AC-04DAEC9B1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3F2EC1-B59E-4C82-9E69-E5A4E1EA3D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AA0CF-896F-483B-A48E-2D39A19BE685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9854512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3048000" y="3124200"/>
            <a:ext cx="82296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048000" y="5003322"/>
            <a:ext cx="8229600" cy="1371600"/>
          </a:xfrm>
        </p:spPr>
        <p:txBody>
          <a:bodyPr/>
          <a:lstStyle>
            <a:lvl1pPr marL="0" indent="0" algn="l">
              <a:buNone/>
              <a:defRPr sz="1350" b="1">
                <a:solidFill>
                  <a:schemeClr val="tx2"/>
                </a:solidFill>
              </a:defRPr>
            </a:lvl1pPr>
            <a:lvl2pPr marL="342900" indent="0" algn="ctr">
              <a:buNone/>
            </a:lvl2pPr>
            <a:lvl3pPr marL="685800" indent="0" algn="ctr">
              <a:buNone/>
            </a:lvl3pPr>
            <a:lvl4pPr marL="1028700" indent="0" algn="ctr">
              <a:buNone/>
            </a:lvl4pPr>
            <a:lvl5pPr marL="1371600" indent="0" algn="ctr">
              <a:buNone/>
            </a:lvl5pPr>
            <a:lvl6pPr marL="1714500" indent="0" algn="ctr">
              <a:buNone/>
            </a:lvl6pPr>
            <a:lvl7pPr marL="2057400" indent="0" algn="ctr">
              <a:buNone/>
            </a:lvl7pPr>
            <a:lvl8pPr marL="2400300" indent="0" algn="ctr">
              <a:buNone/>
            </a:lvl8pPr>
            <a:lvl9pPr marL="27432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10733828" y="1110597"/>
            <a:ext cx="2286000" cy="508000"/>
          </a:xfrm>
        </p:spPr>
        <p:txBody>
          <a:bodyPr/>
          <a:lstStyle/>
          <a:p>
            <a:fld id="{D65299EE-8C2F-4326-8196-9C7BC2CE6066}" type="datetime1">
              <a:rPr lang="en-US" smtClean="0">
                <a:solidFill>
                  <a:srgbClr val="575F6D"/>
                </a:solidFill>
              </a:rPr>
              <a:pPr/>
              <a:t>8/21/2019</a:t>
            </a:fld>
            <a:endParaRPr lang="en-US">
              <a:solidFill>
                <a:srgbClr val="575F6D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10045959" y="4117661"/>
            <a:ext cx="3657600" cy="512064"/>
          </a:xfrm>
        </p:spPr>
        <p:txBody>
          <a:bodyPr/>
          <a:lstStyle/>
          <a:p>
            <a:endParaRPr lang="en-US">
              <a:solidFill>
                <a:srgbClr val="575F6D"/>
              </a:solidFill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508000" y="0"/>
            <a:ext cx="8128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/>
              <a:ea typeface="+mn-ea"/>
              <a:cs typeface="+mn-cs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368448" y="0"/>
            <a:ext cx="139552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/>
              <a:ea typeface="+mn-ea"/>
              <a:cs typeface="+mn-cs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1320800" y="0"/>
            <a:ext cx="242496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/>
              <a:ea typeface="+mn-ea"/>
              <a:cs typeface="+mn-cs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1521760" y="0"/>
            <a:ext cx="30704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/>
              <a:ea typeface="+mn-ea"/>
              <a:cs typeface="+mn-cs"/>
            </a:endParaRPr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4179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/>
              <a:ea typeface="+mn-ea"/>
              <a:cs typeface="+mn-cs"/>
            </a:endParaRPr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12192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/>
              <a:ea typeface="+mn-ea"/>
              <a:cs typeface="+mn-cs"/>
            </a:endParaRPr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1138816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/>
              <a:ea typeface="+mn-ea"/>
              <a:cs typeface="+mn-cs"/>
            </a:endParaRPr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2302187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/>
              <a:ea typeface="+mn-ea"/>
              <a:cs typeface="+mn-cs"/>
            </a:endParaRPr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422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/>
              <a:ea typeface="+mn-ea"/>
              <a:cs typeface="+mn-cs"/>
            </a:endParaRPr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12151808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/>
              <a:ea typeface="+mn-ea"/>
              <a:cs typeface="+mn-cs"/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1625600" y="0"/>
            <a:ext cx="1016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/>
              <a:ea typeface="+mn-ea"/>
              <a:cs typeface="+mn-cs"/>
            </a:endParaRPr>
          </a:p>
        </p:txBody>
      </p:sp>
      <p:sp>
        <p:nvSpPr>
          <p:cNvPr id="21" name="Oval 20"/>
          <p:cNvSpPr/>
          <p:nvPr/>
        </p:nvSpPr>
        <p:spPr bwMode="auto">
          <a:xfrm>
            <a:off x="812800" y="3429000"/>
            <a:ext cx="17272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/>
              <a:ea typeface="+mn-ea"/>
              <a:cs typeface="+mn-cs"/>
            </a:endParaRPr>
          </a:p>
        </p:txBody>
      </p:sp>
      <p:sp>
        <p:nvSpPr>
          <p:cNvPr id="23" name="Oval 22"/>
          <p:cNvSpPr/>
          <p:nvPr/>
        </p:nvSpPr>
        <p:spPr bwMode="auto">
          <a:xfrm>
            <a:off x="1746176" y="4866752"/>
            <a:ext cx="855232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/>
              <a:ea typeface="+mn-ea"/>
              <a:cs typeface="+mn-cs"/>
            </a:endParaRPr>
          </a:p>
        </p:txBody>
      </p:sp>
      <p:sp>
        <p:nvSpPr>
          <p:cNvPr id="24" name="Oval 23"/>
          <p:cNvSpPr/>
          <p:nvPr/>
        </p:nvSpPr>
        <p:spPr bwMode="auto">
          <a:xfrm>
            <a:off x="1454773" y="5500632"/>
            <a:ext cx="18288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/>
              <a:ea typeface="+mn-ea"/>
              <a:cs typeface="+mn-cs"/>
            </a:endParaRPr>
          </a:p>
        </p:txBody>
      </p:sp>
      <p:sp>
        <p:nvSpPr>
          <p:cNvPr id="26" name="Oval 25"/>
          <p:cNvSpPr/>
          <p:nvPr/>
        </p:nvSpPr>
        <p:spPr bwMode="auto">
          <a:xfrm>
            <a:off x="2218944" y="5788152"/>
            <a:ext cx="36576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/>
              <a:ea typeface="+mn-ea"/>
              <a:cs typeface="+mn-cs"/>
            </a:endParaRPr>
          </a:p>
        </p:txBody>
      </p:sp>
      <p:sp>
        <p:nvSpPr>
          <p:cNvPr id="25" name="Oval 24"/>
          <p:cNvSpPr/>
          <p:nvPr/>
        </p:nvSpPr>
        <p:spPr>
          <a:xfrm>
            <a:off x="2540000" y="4495800"/>
            <a:ext cx="48768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/>
              <a:ea typeface="+mn-ea"/>
              <a:cs typeface="+mn-cs"/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767392" y="4928702"/>
            <a:ext cx="812800" cy="517524"/>
          </a:xfrm>
        </p:spPr>
        <p:txBody>
          <a:bodyPr/>
          <a:lstStyle/>
          <a:p>
            <a:fld id="{962536BB-A1CD-4309-8A36-091697CF7B8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38988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9956800" cy="4873752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2E739C87-4CB5-4EB0-A462-F7E7D8609A7F}" type="datetime1">
              <a:rPr lang="en-US" smtClean="0">
                <a:solidFill>
                  <a:srgbClr val="575F6D"/>
                </a:solidFill>
              </a:rPr>
              <a:pPr/>
              <a:t>8/21/2019</a:t>
            </a:fld>
            <a:endParaRPr lang="en-US">
              <a:solidFill>
                <a:srgbClr val="575F6D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962536BB-A1CD-4309-8A36-091697CF7B8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00647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0" y="2895600"/>
            <a:ext cx="8229600" cy="2053590"/>
          </a:xfrm>
        </p:spPr>
        <p:txBody>
          <a:bodyPr/>
          <a:lstStyle>
            <a:lvl1pPr algn="l">
              <a:buNone/>
              <a:defRPr sz="2250" b="1" cap="small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0" y="5010150"/>
            <a:ext cx="8229600" cy="1371600"/>
          </a:xfrm>
        </p:spPr>
        <p:txBody>
          <a:bodyPr anchor="t"/>
          <a:lstStyle>
            <a:lvl1pPr marL="0" indent="0">
              <a:buNone/>
              <a:defRPr sz="1350" b="1">
                <a:solidFill>
                  <a:schemeClr val="tx2"/>
                </a:solidFill>
              </a:defRPr>
            </a:lvl1pPr>
            <a:lvl2pPr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10732008" y="1106932"/>
            <a:ext cx="2286000" cy="508000"/>
          </a:xfrm>
        </p:spPr>
        <p:txBody>
          <a:bodyPr/>
          <a:lstStyle/>
          <a:p>
            <a:fld id="{B8A82128-88E2-45B3-997F-F797B8C223B0}" type="datetime1">
              <a:rPr lang="en-US" smtClean="0">
                <a:solidFill>
                  <a:srgbClr val="FFF39D"/>
                </a:solidFill>
              </a:rPr>
              <a:pPr/>
              <a:t>8/21/2019</a:t>
            </a:fld>
            <a:endParaRPr lang="en-US">
              <a:solidFill>
                <a:srgbClr val="FFF39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10046208" y="4114800"/>
            <a:ext cx="3657600" cy="512064"/>
          </a:xfrm>
        </p:spPr>
        <p:txBody>
          <a:bodyPr/>
          <a:lstStyle/>
          <a:p>
            <a:endParaRPr lang="en-US">
              <a:solidFill>
                <a:srgbClr val="FFF39D"/>
              </a:solidFill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508000" y="0"/>
            <a:ext cx="8128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368448" y="0"/>
            <a:ext cx="139552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/>
              <a:ea typeface="+mn-ea"/>
              <a:cs typeface="+mn-cs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1320800" y="0"/>
            <a:ext cx="242496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/>
              <a:ea typeface="+mn-ea"/>
              <a:cs typeface="+mn-cs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1521760" y="0"/>
            <a:ext cx="30704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/>
              <a:ea typeface="+mn-ea"/>
              <a:cs typeface="+mn-cs"/>
            </a:endParaRPr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4179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/>
              <a:ea typeface="+mn-ea"/>
              <a:cs typeface="+mn-cs"/>
            </a:endParaRPr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12192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/>
              <a:ea typeface="+mn-ea"/>
              <a:cs typeface="+mn-cs"/>
            </a:endParaRPr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138816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/>
              <a:ea typeface="+mn-ea"/>
              <a:cs typeface="+mn-cs"/>
            </a:endParaRPr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2302187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/>
              <a:ea typeface="+mn-ea"/>
              <a:cs typeface="+mn-cs"/>
            </a:endParaRPr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422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/>
              <a:ea typeface="+mn-ea"/>
              <a:cs typeface="+mn-cs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1625600" y="0"/>
            <a:ext cx="1016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/>
              <a:ea typeface="+mn-ea"/>
              <a:cs typeface="+mn-cs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812800" y="3429000"/>
            <a:ext cx="17272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/>
              <a:ea typeface="+mn-ea"/>
              <a:cs typeface="+mn-cs"/>
            </a:endParaRPr>
          </a:p>
        </p:txBody>
      </p:sp>
      <p:sp>
        <p:nvSpPr>
          <p:cNvPr id="20" name="Oval 19"/>
          <p:cNvSpPr/>
          <p:nvPr/>
        </p:nvSpPr>
        <p:spPr bwMode="auto">
          <a:xfrm>
            <a:off x="1766272" y="4866752"/>
            <a:ext cx="855232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/>
              <a:ea typeface="+mn-ea"/>
              <a:cs typeface="+mn-cs"/>
            </a:endParaRPr>
          </a:p>
        </p:txBody>
      </p:sp>
      <p:sp>
        <p:nvSpPr>
          <p:cNvPr id="21" name="Oval 20"/>
          <p:cNvSpPr/>
          <p:nvPr/>
        </p:nvSpPr>
        <p:spPr bwMode="auto">
          <a:xfrm>
            <a:off x="1454773" y="5500632"/>
            <a:ext cx="18288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/>
              <a:ea typeface="+mn-ea"/>
              <a:cs typeface="+mn-cs"/>
            </a:endParaRPr>
          </a:p>
        </p:txBody>
      </p:sp>
      <p:sp>
        <p:nvSpPr>
          <p:cNvPr id="22" name="Oval 21"/>
          <p:cNvSpPr/>
          <p:nvPr/>
        </p:nvSpPr>
        <p:spPr bwMode="auto">
          <a:xfrm>
            <a:off x="2218944" y="5791200"/>
            <a:ext cx="36576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/>
              <a:ea typeface="+mn-ea"/>
              <a:cs typeface="+mn-cs"/>
            </a:endParaRPr>
          </a:p>
        </p:txBody>
      </p:sp>
      <p:sp>
        <p:nvSpPr>
          <p:cNvPr id="23" name="Oval 22"/>
          <p:cNvSpPr/>
          <p:nvPr/>
        </p:nvSpPr>
        <p:spPr bwMode="auto">
          <a:xfrm>
            <a:off x="2505387" y="4479888"/>
            <a:ext cx="48768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/>
              <a:ea typeface="+mn-ea"/>
              <a:cs typeface="+mn-cs"/>
            </a:endParaRPr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12130592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787488" y="4928702"/>
            <a:ext cx="812800" cy="517524"/>
          </a:xfrm>
        </p:spPr>
        <p:txBody>
          <a:bodyPr/>
          <a:lstStyle/>
          <a:p>
            <a:fld id="{962536BB-A1CD-4309-8A36-091697CF7B8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747468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9E9C8-4067-47A1-9A92-DC712092F50B}" type="datetime1">
              <a:rPr lang="en-US" smtClean="0">
                <a:solidFill>
                  <a:srgbClr val="575F6D"/>
                </a:solidFill>
              </a:rPr>
              <a:pPr/>
              <a:t>8/21/2019</a:t>
            </a:fld>
            <a:endParaRPr lang="en-US">
              <a:solidFill>
                <a:srgbClr val="575F6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75F6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536BB-A1CD-4309-8A36-091697CF7B8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4876800" cy="4572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5693664" y="1600200"/>
            <a:ext cx="4876800" cy="4572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9605079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100584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549A4-8D2D-4D8A-97DC-6ECF481A39C3}" type="datetime1">
              <a:rPr lang="en-US" smtClean="0">
                <a:solidFill>
                  <a:srgbClr val="575F6D"/>
                </a:solidFill>
              </a:rPr>
              <a:pPr/>
              <a:t>8/21/2019</a:t>
            </a:fld>
            <a:endParaRPr lang="en-US">
              <a:solidFill>
                <a:srgbClr val="575F6D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75F6D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536BB-A1CD-4309-8A36-091697CF7B8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362200"/>
            <a:ext cx="4876800" cy="38862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5829300" y="2362200"/>
            <a:ext cx="4876800" cy="38862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609600" y="1569720"/>
            <a:ext cx="48768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15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5791200" y="1569720"/>
            <a:ext cx="48768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15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468337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45889023-73EA-4CC9-AA3D-43F00F047870}" type="datetime1">
              <a:rPr lang="en-US" smtClean="0">
                <a:solidFill>
                  <a:srgbClr val="575F6D"/>
                </a:solidFill>
              </a:rPr>
              <a:pPr/>
              <a:t>8/21/2019</a:t>
            </a:fld>
            <a:endParaRPr lang="en-US">
              <a:solidFill>
                <a:srgbClr val="575F6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62536BB-A1CD-4309-8A36-091697CF7B8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79646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1EFC8-07A7-4490-B45E-3B49139E85FD}" type="datetime1">
              <a:rPr lang="en-US" smtClean="0">
                <a:solidFill>
                  <a:srgbClr val="575F6D"/>
                </a:solidFill>
              </a:rPr>
              <a:pPr/>
              <a:t>8/21/2019</a:t>
            </a:fld>
            <a:endParaRPr lang="en-US">
              <a:solidFill>
                <a:srgbClr val="575F6D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75F6D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536BB-A1CD-4309-8A36-091697CF7B8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19612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1684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5547360" y="3124200"/>
            <a:ext cx="6309360" cy="609600"/>
          </a:xfrm>
        </p:spPr>
        <p:txBody>
          <a:bodyPr anchor="b"/>
          <a:lstStyle>
            <a:lvl1pPr algn="l">
              <a:buNone/>
              <a:defRPr sz="1500" b="1" cap="small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083040" y="274320"/>
            <a:ext cx="2036064" cy="4983480"/>
          </a:xfrm>
        </p:spPr>
        <p:txBody>
          <a:bodyPr/>
          <a:lstStyle>
            <a:lvl1pPr marL="0" indent="0">
              <a:spcBef>
                <a:spcPts val="300"/>
              </a:spcBef>
              <a:spcAft>
                <a:spcPts val="750"/>
              </a:spcAft>
              <a:buNone/>
              <a:defRPr sz="900"/>
            </a:lvl1pPr>
            <a:lvl2pPr>
              <a:buNone/>
              <a:defRPr sz="900"/>
            </a:lvl2pPr>
            <a:lvl3pPr>
              <a:buNone/>
              <a:defRPr sz="750"/>
            </a:lvl3pPr>
            <a:lvl4pPr>
              <a:buNone/>
              <a:defRPr sz="675"/>
            </a:lvl4pPr>
            <a:lvl5pPr>
              <a:buNone/>
              <a:defRPr sz="675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83312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/>
              <a:ea typeface="+mn-ea"/>
              <a:cs typeface="+mn-cs"/>
            </a:endParaRPr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256395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/>
              <a:ea typeface="+mn-ea"/>
              <a:cs typeface="+mn-cs"/>
            </a:endParaRPr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19888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/>
              <a:ea typeface="+mn-ea"/>
              <a:cs typeface="+mn-cs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11785600" y="0"/>
            <a:ext cx="4064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/>
              <a:ea typeface="+mn-ea"/>
              <a:cs typeface="+mn-cs"/>
            </a:endParaRPr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18872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/>
              <a:ea typeface="+mn-ea"/>
              <a:cs typeface="+mn-cs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10875264" y="5715000"/>
            <a:ext cx="73152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/>
              <a:ea typeface="+mn-ea"/>
              <a:cs typeface="+mn-cs"/>
            </a:endParaRPr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406400" y="274320"/>
            <a:ext cx="7518400" cy="6327648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6D08861D-CAD1-4507-B03C-3F101C169ECF}" type="datetime1">
              <a:rPr lang="en-US" smtClean="0">
                <a:solidFill>
                  <a:srgbClr val="575F6D"/>
                </a:solidFill>
              </a:rPr>
              <a:pPr/>
              <a:t>8/21/2019</a:t>
            </a:fld>
            <a:endParaRPr lang="en-US">
              <a:solidFill>
                <a:srgbClr val="575F6D"/>
              </a:solidFill>
            </a:endParaRPr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962536BB-A1CD-4309-8A36-091697CF7B8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97065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89FCE7-277E-4BCE-80BE-85500033B6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CE9355-35E1-4D3D-8B17-4F7643F61C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F56905-C5B3-452C-971E-DC8095F02B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E67A7-DFB5-4004-AD5F-2240168FF218}" type="datetime1">
              <a:rPr lang="en-US" smtClean="0"/>
              <a:t>8/21/2019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4A6E9B-C410-41DE-B85E-B930B0A3BA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D8ECE8-D728-4130-B213-A572C85613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AA0CF-896F-483B-A48E-2D39A19BE685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09281388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1684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/>
              <a:ea typeface="+mn-ea"/>
              <a:cs typeface="+mn-cs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10875264" y="5715000"/>
            <a:ext cx="73152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5518404" y="3124200"/>
            <a:ext cx="6309360" cy="609600"/>
          </a:xfrm>
        </p:spPr>
        <p:txBody>
          <a:bodyPr anchor="b"/>
          <a:lstStyle>
            <a:lvl1pPr algn="l">
              <a:buNone/>
              <a:defRPr sz="1500" b="1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2296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24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021064" y="264795"/>
            <a:ext cx="2032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75"/>
              </a:spcBef>
              <a:spcAft>
                <a:spcPts val="300"/>
              </a:spcAft>
              <a:buFontTx/>
              <a:buNone/>
              <a:defRPr sz="900"/>
            </a:lvl1pPr>
            <a:lvl2pPr>
              <a:defRPr sz="900"/>
            </a:lvl2pPr>
            <a:lvl3pPr>
              <a:defRPr sz="750"/>
            </a:lvl3pPr>
            <a:lvl4pPr>
              <a:defRPr sz="675"/>
            </a:lvl4pPr>
            <a:lvl5pPr>
              <a:defRPr sz="675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1988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/>
              <a:ea typeface="+mn-ea"/>
              <a:cs typeface="+mn-cs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11785600" y="0"/>
            <a:ext cx="4064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/>
              <a:ea typeface="+mn-ea"/>
              <a:cs typeface="+mn-cs"/>
            </a:endParaRPr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118872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/>
              <a:ea typeface="+mn-ea"/>
              <a:cs typeface="+mn-cs"/>
            </a:endParaRPr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83312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/>
              <a:ea typeface="+mn-ea"/>
              <a:cs typeface="+mn-cs"/>
            </a:endParaRPr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256395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/>
              <a:ea typeface="+mn-ea"/>
              <a:cs typeface="+mn-cs"/>
            </a:endParaRPr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40070681-0485-4660-8DE9-C004A1A23C18}" type="datetime1">
              <a:rPr lang="en-US" smtClean="0">
                <a:solidFill>
                  <a:srgbClr val="575F6D"/>
                </a:solidFill>
              </a:rPr>
              <a:pPr/>
              <a:t>8/21/2019</a:t>
            </a:fld>
            <a:endParaRPr lang="en-US">
              <a:solidFill>
                <a:srgbClr val="575F6D"/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62536BB-A1CD-4309-8A36-091697CF7B8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905970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6FC7D-A436-4232-901D-A61022447395}" type="datetime1">
              <a:rPr lang="en-US" smtClean="0">
                <a:solidFill>
                  <a:srgbClr val="575F6D"/>
                </a:solidFill>
              </a:rPr>
              <a:pPr/>
              <a:t>8/21/2019</a:t>
            </a:fld>
            <a:endParaRPr lang="en-US">
              <a:solidFill>
                <a:srgbClr val="575F6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75F6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536BB-A1CD-4309-8A36-091697CF7B8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60363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2"/>
            <a:ext cx="22352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14953-9E33-412A-9AE2-4CF7F1FB4B22}" type="datetime1">
              <a:rPr lang="en-US" smtClean="0">
                <a:solidFill>
                  <a:srgbClr val="575F6D"/>
                </a:solidFill>
              </a:rPr>
              <a:pPr/>
              <a:t>8/21/2019</a:t>
            </a:fld>
            <a:endParaRPr lang="en-US">
              <a:solidFill>
                <a:srgbClr val="575F6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75F6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536BB-A1CD-4309-8A36-091697CF7B8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12269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0A7B42-829D-4532-9E6F-0024EFD8CB24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21/08/2019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8C6E6D0-AB84-4DBC-8129-590AA90534B9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049" name="Picture 4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86886"/>
            <a:ext cx="12192000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5" descr="Capture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25" y="6499624"/>
            <a:ext cx="2065754" cy="200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3"/>
          <p:cNvSpPr>
            <a:spLocks noChangeArrowheads="1"/>
          </p:cNvSpPr>
          <p:nvPr userDrawn="1"/>
        </p:nvSpPr>
        <p:spPr bwMode="auto">
          <a:xfrm>
            <a:off x="-1" y="5701550"/>
            <a:ext cx="25923189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Rectangle 4"/>
          <p:cNvSpPr>
            <a:spLocks noChangeArrowheads="1"/>
          </p:cNvSpPr>
          <p:nvPr userDrawn="1"/>
        </p:nvSpPr>
        <p:spPr bwMode="auto">
          <a:xfrm>
            <a:off x="-1" y="6158750"/>
            <a:ext cx="25923189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6700982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0A7B42-829D-4532-9E6F-0024EFD8CB24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21/08/2019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8C6E6D0-AB84-4DBC-8129-590AA90534B9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Picture 4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86886"/>
            <a:ext cx="12192000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Capture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25" y="6499624"/>
            <a:ext cx="2065754" cy="200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 txBox="1">
            <a:spLocks/>
          </p:cNvSpPr>
          <p:nvPr userDrawn="1"/>
        </p:nvSpPr>
        <p:spPr bwMode="auto">
          <a:xfrm>
            <a:off x="1981200" y="41071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3429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6858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10287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13716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Impact" panose="020B0806030902050204" pitchFamily="34" charset="0"/>
              <a:ea typeface="+mj-ea"/>
              <a:cs typeface="+mj-cs"/>
            </a:endParaRP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295900" y="1000202"/>
            <a:ext cx="1510904" cy="0"/>
          </a:xfrm>
          <a:prstGeom prst="line">
            <a:avLst/>
          </a:prstGeom>
          <a:noFill/>
          <a:ln w="76200" cap="flat" cmpd="sng" algn="ctr">
            <a:solidFill>
              <a:sysClr val="windowText" lastClr="000000"/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344321891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0A7B42-829D-4532-9E6F-0024EFD8CB24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21/08/2019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8C6E6D0-AB84-4DBC-8129-590AA90534B9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7259473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0A7B42-829D-4532-9E6F-0024EFD8CB24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21/08/2019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8C6E6D0-AB84-4DBC-8129-590AA90534B9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8913951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0A7B42-829D-4532-9E6F-0024EFD8CB24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21/08/2019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8C6E6D0-AB84-4DBC-8129-590AA90534B9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7281637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0A7B42-829D-4532-9E6F-0024EFD8CB24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21/08/2019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8C6E6D0-AB84-4DBC-8129-590AA90534B9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050465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0A7B42-829D-4532-9E6F-0024EFD8CB24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21/08/2019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8C6E6D0-AB84-4DBC-8129-590AA90534B9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190950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E9EEF9-AC6E-4C95-A2DE-C0C0E3AEB5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258BF7-8AA7-4555-912E-B3637A7637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5A2DDB-586E-4B26-A7C8-107D94E50D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14AFE-6F0D-48ED-A212-048857975216}" type="datetime1">
              <a:rPr lang="en-US" smtClean="0"/>
              <a:t>8/21/2019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E314C4-D043-4084-8EEC-5CC480971A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BB73D5-3C45-44B3-B1C8-62D212481F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AA0CF-896F-483B-A48E-2D39A19BE685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19274949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0A7B42-829D-4532-9E6F-0024EFD8CB24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21/08/2019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8C6E6D0-AB84-4DBC-8129-590AA90534B9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4415228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0A7B42-829D-4532-9E6F-0024EFD8CB24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21/08/2019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8C6E6D0-AB84-4DBC-8129-590AA90534B9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7296833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0A7B42-829D-4532-9E6F-0024EFD8CB24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21/08/2019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8C6E6D0-AB84-4DBC-8129-590AA90534B9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093528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0A7B42-829D-4532-9E6F-0024EFD8CB24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21/08/2019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8C6E6D0-AB84-4DBC-8129-590AA90534B9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135968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6B1779-35BD-4DDC-87D1-D53BF244B5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AD21CC-667E-4654-851E-F3872C6AFA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46FBC6-805A-4702-8945-69A3B296204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EF8C2D-E8F0-4BC0-9E21-ADEB788DB0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C959C-DCD9-472D-A732-41353B90FB14}" type="datetime1">
              <a:rPr lang="en-US" smtClean="0"/>
              <a:t>8/21/2019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E83293-B805-4735-9102-38F2DFA5CA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CA1EBA5-3370-4158-A373-0A4B89FAEE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AA0CF-896F-483B-A48E-2D39A19BE685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5477484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F5188A-0821-4ACB-AD07-04DE0BCF65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7BE20A-B129-4B9A-A335-27818678F0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789D54B-7B7D-4A03-B9D1-F3A31F7B32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9E19FD0-9714-4DBB-AEAD-6C9DAD70E32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99AAD34-3A3A-42E0-A25D-7E9E5645A04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D0C8ED3-39BE-4537-AF86-7BA89E04F3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53191-4934-4701-B9FD-58A2A6497984}" type="datetime1">
              <a:rPr lang="en-US" smtClean="0"/>
              <a:t>8/21/2019</a:t>
            </a:fld>
            <a:endParaRPr lang="x-non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4FEAA41-0C79-4426-829C-C7945E9E80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BCCCDE8-E997-4558-B9C1-3768DEEBC3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AA0CF-896F-483B-A48E-2D39A19BE685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882346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55D6FC-FAAC-4087-9BCE-253E7879EF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4FA6C1-D060-4DB0-8927-5863712F16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9D916-22D3-489C-B263-AC8AFC43DE53}" type="datetime1">
              <a:rPr lang="en-US" smtClean="0"/>
              <a:t>8/21/2019</a:t>
            </a:fld>
            <a:endParaRPr lang="x-non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46D260F-B0A9-4A67-A2D4-C855264EB5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1E3F8F-DB63-4054-A50D-3C6A02C4DA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AA0CF-896F-483B-A48E-2D39A19BE685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1236668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5DA6DD7-ECDA-481F-ABFE-0C93EDDABC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51190-996C-4377-9262-B3293FEC18D6}" type="datetime1">
              <a:rPr lang="en-US" smtClean="0"/>
              <a:t>8/21/2019</a:t>
            </a:fld>
            <a:endParaRPr lang="x-non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A159D10-6AF5-4338-9B90-9672FF945A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575033-423D-4B95-9E08-7E99B7D64D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AA0CF-896F-483B-A48E-2D39A19BE685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847808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2503D0-99DB-4B2F-B73E-5B13DAAB89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D30A39-4271-426D-98DB-F1B680221C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7653A9-56BD-48D6-BA87-401C717444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B7ACEA1-82F9-4DF3-8C6D-385C8C44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BFFEE-5A74-4775-AFF4-26E9464C657D}" type="datetime1">
              <a:rPr lang="en-US" smtClean="0"/>
              <a:t>8/21/2019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B7D122-2021-44B8-9213-C035D62FDB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210E64-7E1F-4D82-9A1E-DE5B150F6E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AA0CF-896F-483B-A48E-2D39A19BE685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8932499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FD4FD4-ED6C-4C96-84D5-B2C9AD69FB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67AA94B-73F2-4BD7-A7A5-B0E9642D011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x-non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86DFD4C-A162-408A-93BD-57FDFBFEE8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5E8663-BE9D-401C-9855-B4A179A3A1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583F7-51D1-4776-8E11-3620B489CB3D}" type="datetime1">
              <a:rPr lang="en-US" smtClean="0"/>
              <a:t>8/21/2019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602E59E-F775-4D3D-B280-A567938D26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FE0091-9732-47AE-AEC2-CDA81C5EF8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AA0CF-896F-483B-A48E-2D39A19BE685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7690570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222F34F-EA9F-4AF2-A86A-4BD7F313B3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9DBBC8-44A7-406A-8D14-6B4D0857A6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405713-0F17-41FC-90E4-C5464E97F8F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512F85-7D32-4C60-9A7A-1F87B2914A25}" type="datetime1">
              <a:rPr lang="en-US" smtClean="0"/>
              <a:t>8/21/2019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1DC184-C8AC-4246-85C8-75B54402C0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AB5032-21A3-4FBC-8C4D-6939598173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CAA0CF-896F-483B-A48E-2D39A19BE685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446924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1684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/>
              <a:ea typeface="+mn-ea"/>
              <a:cs typeface="+mn-cs"/>
            </a:endParaRPr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9568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99568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10454640" y="1017843"/>
            <a:ext cx="2011680" cy="512064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900">
                <a:solidFill>
                  <a:schemeClr val="tx2"/>
                </a:solidFill>
              </a:defRPr>
            </a:lvl1pPr>
          </a:lstStyle>
          <a:p>
            <a:fld id="{8650144B-CEE4-441F-8C01-522AA275268F}" type="datetime1">
              <a:rPr lang="en-US" smtClean="0">
                <a:solidFill>
                  <a:srgbClr val="575F6D"/>
                </a:solidFill>
              </a:rPr>
              <a:pPr/>
              <a:t>8/21/2019</a:t>
            </a:fld>
            <a:endParaRPr lang="en-US">
              <a:solidFill>
                <a:srgbClr val="575F6D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9853648" y="3676280"/>
            <a:ext cx="3200400" cy="48768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900">
                <a:solidFill>
                  <a:schemeClr val="tx2"/>
                </a:solidFill>
              </a:defRPr>
            </a:lvl1pPr>
          </a:lstStyle>
          <a:p>
            <a:endParaRPr lang="en-US">
              <a:solidFill>
                <a:srgbClr val="575F6D"/>
              </a:solidFill>
            </a:endParaRPr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016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/>
              <a:ea typeface="+mn-ea"/>
              <a:cs typeface="+mn-cs"/>
            </a:endParaRPr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19888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11785600" y="0"/>
            <a:ext cx="4064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/>
              <a:ea typeface="+mn-ea"/>
              <a:cs typeface="+mn-cs"/>
            </a:endParaRPr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18872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/>
              <a:ea typeface="+mn-ea"/>
              <a:cs typeface="+mn-cs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10875264" y="5715000"/>
            <a:ext cx="73152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/>
              <a:ea typeface="+mn-ea"/>
              <a:cs typeface="+mn-cs"/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0838688" y="5734050"/>
            <a:ext cx="8128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050" b="1">
                <a:solidFill>
                  <a:srgbClr val="FFFFFF"/>
                </a:solidFill>
              </a:defRPr>
            </a:lvl1pPr>
          </a:lstStyle>
          <a:p>
            <a:fld id="{962536BB-A1CD-4309-8A36-091697CF7B8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189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225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05740" indent="-205740" algn="l" rtl="0" eaLnBrk="1" latinLnBrk="0" hangingPunct="1">
        <a:spcBef>
          <a:spcPts val="450"/>
        </a:spcBef>
        <a:buClr>
          <a:schemeClr val="accent1"/>
        </a:buClr>
        <a:buSzPct val="7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80060" indent="-20574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1575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13716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891540" indent="-13716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3716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303020" indent="-13716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1508760" indent="-13716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05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1714500" indent="-13716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05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1920240" indent="-13716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05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0A7B42-829D-4532-9E6F-0024EFD8CB24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21/08/2019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8C6E6D0-AB84-4DBC-8129-590AA90534B9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71669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902823" y="2597824"/>
            <a:ext cx="8334103" cy="2574925"/>
          </a:xfrm>
        </p:spPr>
        <p:txBody>
          <a:bodyPr/>
          <a:lstStyle/>
          <a:p>
            <a:pPr marL="576072" indent="-457200" algn="ctr">
              <a:spcBef>
                <a:spcPts val="600"/>
              </a:spcBef>
            </a:pPr>
            <a:r>
              <a:rPr lang="en-GB" sz="3200" b="1" dirty="0">
                <a:latin typeface="Book Antiqua" pitchFamily="18" charset="0"/>
              </a:rPr>
              <a:t>IMPORT SUBSTITUTION AND EXPORT PROMOTION FOR SUSTAINABLE ECONOMIC GROWTH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52650" y="4751176"/>
            <a:ext cx="7886700" cy="2082800"/>
          </a:xfrm>
        </p:spPr>
        <p:txBody>
          <a:bodyPr rtlCol="0">
            <a:normAutofit fontScale="92500" lnSpcReduction="20000"/>
          </a:bodyPr>
          <a:lstStyle/>
          <a:p>
            <a:pPr algn="ctr">
              <a:spcBef>
                <a:spcPts val="0"/>
              </a:spcBef>
              <a:buNone/>
              <a:defRPr/>
            </a:pPr>
            <a:endParaRPr lang="en-US" dirty="0">
              <a:latin typeface="Book Antiqua" pitchFamily="18" charset="0"/>
            </a:endParaRPr>
          </a:p>
          <a:p>
            <a:pPr algn="ctr">
              <a:spcBef>
                <a:spcPts val="0"/>
              </a:spcBef>
              <a:buNone/>
              <a:defRPr/>
            </a:pPr>
            <a:r>
              <a:rPr lang="en-US" dirty="0">
                <a:latin typeface="Book Antiqua" pitchFamily="18" charset="0"/>
              </a:rPr>
              <a:t>Ministry of Finance, Planning and Economic Development, Uganda</a:t>
            </a:r>
          </a:p>
          <a:p>
            <a:pPr algn="ctr">
              <a:buNone/>
              <a:defRPr/>
            </a:pPr>
            <a:endParaRPr lang="en-US" sz="2000" dirty="0">
              <a:latin typeface="Book Antiqua" pitchFamily="18" charset="0"/>
            </a:endParaRPr>
          </a:p>
          <a:p>
            <a:pPr algn="ctr">
              <a:spcBef>
                <a:spcPts val="600"/>
              </a:spcBef>
              <a:buNone/>
              <a:defRPr/>
            </a:pPr>
            <a:r>
              <a:rPr lang="en-US" sz="2600" dirty="0">
                <a:latin typeface="Book Antiqua" pitchFamily="18" charset="0"/>
              </a:rPr>
              <a:t> Uganda Economic Growth Forum</a:t>
            </a:r>
          </a:p>
          <a:p>
            <a:pPr algn="ctr">
              <a:spcBef>
                <a:spcPts val="600"/>
              </a:spcBef>
              <a:buNone/>
              <a:defRPr/>
            </a:pPr>
            <a:r>
              <a:rPr lang="en-US" sz="2600" dirty="0">
                <a:latin typeface="Book Antiqua" pitchFamily="18" charset="0"/>
              </a:rPr>
              <a:t>Kampala, 22</a:t>
            </a:r>
            <a:r>
              <a:rPr lang="en-US" sz="2600" baseline="30000" dirty="0">
                <a:latin typeface="Book Antiqua" pitchFamily="18" charset="0"/>
              </a:rPr>
              <a:t>nd</a:t>
            </a:r>
            <a:r>
              <a:rPr lang="en-US" sz="2600" dirty="0">
                <a:latin typeface="Book Antiqua" pitchFamily="18" charset="0"/>
              </a:rPr>
              <a:t> AUGUST 2019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88484DA-955D-4F44-AEEF-B28FB7F161A2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4643166" y="49483"/>
            <a:ext cx="2876750" cy="28493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CAA0CF-896F-483B-A48E-2D39A19BE685}" type="slidenum">
              <a:rPr kumimoji="0" lang="x-non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x-non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1981200" y="41071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3429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6858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10287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13716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Impact" panose="020B0806030902050204" pitchFamily="34" charset="0"/>
                <a:ea typeface="+mj-ea"/>
                <a:cs typeface="+mj-cs"/>
              </a:rPr>
              <a:t>Import Substitution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Impact" panose="020B0806030902050204" pitchFamily="34" charset="0"/>
              <a:ea typeface="+mj-ea"/>
              <a:cs typeface="+mj-cs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7E98029-32B3-408E-8E25-5BFC40F95F1E}"/>
              </a:ext>
            </a:extLst>
          </p:cNvPr>
          <p:cNvSpPr txBox="1">
            <a:spLocks/>
          </p:cNvSpPr>
          <p:nvPr/>
        </p:nvSpPr>
        <p:spPr>
          <a:xfrm>
            <a:off x="302525" y="1771034"/>
            <a:ext cx="11586949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Mainly prevalent in the post second world war era particularly in the 50s, 60s and 70s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An attempt by most developing countries (Asian, African and Latin American) to 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fix the trade imbalances, attain self reliance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and 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economic growth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x-none" sz="36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461233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CAA0CF-896F-483B-A48E-2D39A19BE685}" type="slidenum">
              <a:rPr kumimoji="0" lang="x-non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x-non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1473959" y="41071"/>
            <a:ext cx="930777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3429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6858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10287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13716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Impact" panose="020B0806030902050204" pitchFamily="34" charset="0"/>
                <a:ea typeface="+mj-ea"/>
                <a:cs typeface="+mj-cs"/>
              </a:rPr>
              <a:t>Why import substitution alone may fail?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Impact" panose="020B0806030902050204" pitchFamily="34" charset="0"/>
              <a:ea typeface="+mj-ea"/>
              <a:cs typeface="+mj-cs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A95E52F-7CA6-492D-AE9F-EBE6E96C8F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0598" y="1594541"/>
            <a:ext cx="11094493" cy="4351338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3200" b="1" dirty="0"/>
              <a:t>Decline in Competitiveness due to protectionism</a:t>
            </a:r>
          </a:p>
          <a:p>
            <a:pPr lvl="2"/>
            <a:r>
              <a:rPr lang="en-US" sz="2400" dirty="0"/>
              <a:t>Favored emergence of inefficient monopolies and oligopolistic firms (Case of Latin American Countries)</a:t>
            </a:r>
          </a:p>
          <a:p>
            <a:pPr lvl="2"/>
            <a:r>
              <a:rPr lang="en-US" sz="2400" dirty="0"/>
              <a:t>Currently Uganda ranks as 117 out of 140 countries ranked in the global competitiveness report of 2018</a:t>
            </a:r>
          </a:p>
          <a:p>
            <a:pPr marL="914400" lvl="2" indent="0">
              <a:buNone/>
            </a:pPr>
            <a:endParaRPr lang="en-US" sz="2400" dirty="0"/>
          </a:p>
          <a:p>
            <a:pPr marL="514350" indent="-514350">
              <a:buFont typeface="+mj-lt"/>
              <a:buAutoNum type="arabicPeriod"/>
            </a:pPr>
            <a:r>
              <a:rPr lang="en-US" sz="3200" b="1" dirty="0"/>
              <a:t>Stunted the stages of industrialization </a:t>
            </a:r>
          </a:p>
          <a:p>
            <a:pPr lvl="2"/>
            <a:r>
              <a:rPr lang="en-US" sz="2400" dirty="0"/>
              <a:t>Promoted manufacture of only simple consumable products in early stages but could not progress to the next stage of industrialized products (Balassa, 1982) </a:t>
            </a:r>
          </a:p>
          <a:p>
            <a:pPr lvl="2"/>
            <a:endParaRPr lang="x-none" sz="2400" dirty="0"/>
          </a:p>
          <a:p>
            <a:pPr marL="514350" indent="-514350">
              <a:buFont typeface="+mj-lt"/>
              <a:buAutoNum type="arabicPeriod"/>
            </a:pPr>
            <a:endParaRPr lang="en-US" sz="3200" dirty="0"/>
          </a:p>
          <a:p>
            <a:pPr marL="457200" lvl="1" indent="0">
              <a:buNone/>
            </a:pPr>
            <a:endParaRPr lang="en-US" sz="2800" dirty="0"/>
          </a:p>
          <a:p>
            <a:pPr marL="514350" indent="-514350">
              <a:buFont typeface="+mj-lt"/>
              <a:buAutoNum type="arabicPeriod"/>
            </a:pPr>
            <a:endParaRPr lang="x-none" sz="3200" dirty="0"/>
          </a:p>
        </p:txBody>
      </p:sp>
    </p:spTree>
    <p:extLst>
      <p:ext uri="{BB962C8B-B14F-4D97-AF65-F5344CB8AC3E}">
        <p14:creationId xmlns:p14="http://schemas.microsoft.com/office/powerpoint/2010/main" val="29152175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CAA0CF-896F-483B-A48E-2D39A19BE685}" type="slidenum">
              <a:rPr kumimoji="0" lang="x-non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x-non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1542197" y="41071"/>
            <a:ext cx="907576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3429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6858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10287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13716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Impact" panose="020B0806030902050204" pitchFamily="34" charset="0"/>
                <a:ea typeface="+mj-ea"/>
                <a:cs typeface="+mj-cs"/>
              </a:rPr>
              <a:t>Why import substitution alone may fail?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Impact" panose="020B0806030902050204" pitchFamily="34" charset="0"/>
              <a:ea typeface="+mj-ea"/>
              <a:cs typeface="+mj-cs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A95E52F-7CA6-492D-AE9F-EBE6E96C8F82}"/>
              </a:ext>
            </a:extLst>
          </p:cNvPr>
          <p:cNvSpPr txBox="1">
            <a:spLocks/>
          </p:cNvSpPr>
          <p:nvPr/>
        </p:nvSpPr>
        <p:spPr>
          <a:xfrm>
            <a:off x="477671" y="1607263"/>
            <a:ext cx="1132764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marR="0" lvl="0" indent="-5143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AutoNum type="arabicPeriod" startAt="3"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Led to persistent Balance of Payment Deficits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1371600" marR="0" lvl="3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Protected domestic firms demanded much more imported intermediate inputs while producing low value exports. </a:t>
            </a:r>
          </a:p>
          <a:p>
            <a:pPr marL="1371600" marR="0" lvl="3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 outcome of this was a recurrent balance of payment deficits and a seemingly closed economy in which firms focused almost exclusively on protected domestic markets (Guillermo, 2006). 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Today, about 70% of world trade takes place in intermediate inputs, parts and services and not in finished products (OECD 2018: 1)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x-none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x-none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x-none" sz="36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x-none" sz="36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x-none" sz="36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531535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CAA0CF-896F-483B-A48E-2D39A19BE685}" type="slidenum">
              <a:rPr kumimoji="0" lang="x-non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x-non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1542197" y="41071"/>
            <a:ext cx="907576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3429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6858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10287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13716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Impact" panose="020B0806030902050204" pitchFamily="34" charset="0"/>
                <a:ea typeface="+mj-ea"/>
                <a:cs typeface="+mj-cs"/>
              </a:rPr>
              <a:t>Why import substitution alone may fail?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Impact" panose="020B0806030902050204" pitchFamily="34" charset="0"/>
              <a:ea typeface="+mj-ea"/>
              <a:cs typeface="+mj-cs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A95E52F-7CA6-492D-AE9F-EBE6E96C8F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5534" y="1129586"/>
            <a:ext cx="11600598" cy="4351338"/>
          </a:xfrm>
        </p:spPr>
        <p:txBody>
          <a:bodyPr>
            <a:noAutofit/>
          </a:bodyPr>
          <a:lstStyle/>
          <a:p>
            <a:pPr marL="514350" indent="-514350">
              <a:buAutoNum type="arabicPeriod" startAt="4"/>
            </a:pPr>
            <a:r>
              <a:rPr lang="en-US" sz="3600" b="1" dirty="0"/>
              <a:t>Reciprocal Retaliation</a:t>
            </a:r>
          </a:p>
          <a:p>
            <a:pPr lvl="3"/>
            <a:r>
              <a:rPr lang="en-US" sz="2400" dirty="0"/>
              <a:t>Import substitution could prompt retaliation</a:t>
            </a:r>
          </a:p>
          <a:p>
            <a:pPr lvl="3"/>
            <a:endParaRPr lang="en-US" sz="2400" dirty="0"/>
          </a:p>
          <a:p>
            <a:pPr lvl="3"/>
            <a:r>
              <a:rPr lang="en-US" sz="2400" dirty="0"/>
              <a:t>Implications for market access with some trading partners </a:t>
            </a:r>
          </a:p>
          <a:p>
            <a:pPr marL="1371600" lvl="3" indent="0">
              <a:buNone/>
            </a:pPr>
            <a:endParaRPr lang="en-US" sz="2400" dirty="0"/>
          </a:p>
          <a:p>
            <a:pPr lvl="3"/>
            <a:r>
              <a:rPr lang="en-US" sz="2400" dirty="0"/>
              <a:t>A case in point is the ongoing global trade tensions.</a:t>
            </a:r>
          </a:p>
          <a:p>
            <a:pPr lvl="3"/>
            <a:endParaRPr lang="en-US" sz="2400" b="1" dirty="0"/>
          </a:p>
          <a:p>
            <a:pPr marL="0" indent="0">
              <a:buNone/>
            </a:pPr>
            <a:endParaRPr lang="x-none" sz="3600" dirty="0"/>
          </a:p>
          <a:p>
            <a:pPr marL="514350" indent="-514350">
              <a:buFont typeface="+mj-lt"/>
              <a:buAutoNum type="arabicPeriod"/>
            </a:pPr>
            <a:endParaRPr lang="x-none" sz="3600" dirty="0"/>
          </a:p>
          <a:p>
            <a:pPr marL="514350" indent="-514350">
              <a:buFont typeface="+mj-lt"/>
              <a:buAutoNum type="arabicPeriod"/>
            </a:pPr>
            <a:endParaRPr lang="en-US" sz="3600" dirty="0"/>
          </a:p>
          <a:p>
            <a:pPr lvl="1">
              <a:buFont typeface="Wingdings" panose="05000000000000000000" pitchFamily="2" charset="2"/>
              <a:buChar char="v"/>
            </a:pPr>
            <a:endParaRPr lang="en-US" sz="3200" dirty="0"/>
          </a:p>
          <a:p>
            <a:pPr marL="514350" indent="-514350">
              <a:buFont typeface="+mj-lt"/>
              <a:buAutoNum type="arabicPeriod"/>
            </a:pPr>
            <a:endParaRPr lang="x-none" sz="3600" dirty="0"/>
          </a:p>
        </p:txBody>
      </p:sp>
    </p:spTree>
    <p:extLst>
      <p:ext uri="{BB962C8B-B14F-4D97-AF65-F5344CB8AC3E}">
        <p14:creationId xmlns:p14="http://schemas.microsoft.com/office/powerpoint/2010/main" val="7941495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CAA0CF-896F-483B-A48E-2D39A19BE685}" type="slidenum">
              <a:rPr kumimoji="0" lang="x-non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x-non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423082" y="41071"/>
            <a:ext cx="112730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3429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6858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10287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13716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Impact" panose="020B0806030902050204" pitchFamily="34" charset="0"/>
                <a:ea typeface="+mj-ea"/>
                <a:cs typeface="+mj-cs"/>
              </a:rPr>
              <a:t>It is not all bad - Case of the Asian Tigers (Policy Mix)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Impact" panose="020B0806030902050204" pitchFamily="34" charset="0"/>
              <a:ea typeface="+mj-ea"/>
              <a:cs typeface="+mj-cs"/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7693D592-27C2-46B4-9E71-CC5F8D201C7D}"/>
              </a:ext>
            </a:extLst>
          </p:cNvPr>
          <p:cNvSpPr txBox="1">
            <a:spLocks/>
          </p:cNvSpPr>
          <p:nvPr/>
        </p:nvSpPr>
        <p:spPr>
          <a:xfrm>
            <a:off x="423082" y="1361601"/>
            <a:ext cx="11532357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 Asian Tigers initially focused on substitution but unlike the Latin American countries, they adopted 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export promotion strategies 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 the 60s and 70s to supplement import substitution (Oman and Wignaraja, 1991)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Domestic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industries remained heavily protected and subsidized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However, there was enforcement of 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discipline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by the state: 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domestic industries were given 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export targets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strong  government 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supervision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credible time limits 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to protectionist policies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x-none" sz="36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x-none" sz="36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815929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CAA0CF-896F-483B-A48E-2D39A19BE685}" type="slidenum">
              <a:rPr kumimoji="0" lang="x-non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x-non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1981200" y="41071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3429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6858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10287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13716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Impact" panose="020B0806030902050204" pitchFamily="34" charset="0"/>
                <a:ea typeface="+mj-ea"/>
                <a:cs typeface="+mj-cs"/>
              </a:rPr>
              <a:t>Country experiences – Lessons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Impact" panose="020B0806030902050204" pitchFamily="34" charset="0"/>
              <a:ea typeface="+mj-ea"/>
              <a:cs typeface="+mj-cs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79F568D-C404-4994-A162-2C81CB307CE1}"/>
              </a:ext>
            </a:extLst>
          </p:cNvPr>
          <p:cNvSpPr txBox="1">
            <a:spLocks/>
          </p:cNvSpPr>
          <p:nvPr/>
        </p:nvSpPr>
        <p:spPr>
          <a:xfrm>
            <a:off x="655091" y="1320658"/>
            <a:ext cx="11341289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Focusing on policies to support import substitution -associated with only short term benefits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Literature shows that a policy mix of import substitution and export promotion is critical to attain sustainable long run benefits  (Abhyankar and Dharmadhikari,2011)</a:t>
            </a:r>
            <a:endParaRPr kumimoji="0" lang="x-none" sz="36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x-none" sz="4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955131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34CAA1-8C43-4519-A0FB-384D01626F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002" y="371456"/>
            <a:ext cx="10532165" cy="1332879"/>
          </a:xfrm>
        </p:spPr>
        <p:txBody>
          <a:bodyPr>
            <a:normAutofit fontScale="90000"/>
          </a:bodyPr>
          <a:lstStyle/>
          <a:p>
            <a:r>
              <a:rPr lang="en-US">
                <a:latin typeface="+mn-lt"/>
              </a:rPr>
              <a:t/>
            </a:r>
            <a:br>
              <a:rPr lang="en-US">
                <a:latin typeface="+mn-lt"/>
              </a:rPr>
            </a:br>
            <a:r>
              <a:rPr lang="en-US">
                <a:latin typeface="+mn-lt"/>
              </a:rPr>
              <a:t/>
            </a:r>
            <a:br>
              <a:rPr lang="en-US">
                <a:latin typeface="+mn-lt"/>
              </a:rPr>
            </a:br>
            <a:r>
              <a:rPr lang="en-US">
                <a:latin typeface="+mn-lt"/>
              </a:rPr>
              <a:t/>
            </a:r>
            <a:br>
              <a:rPr lang="en-US">
                <a:latin typeface="+mn-lt"/>
              </a:rPr>
            </a:br>
            <a:r>
              <a:rPr lang="en-US">
                <a:latin typeface="+mn-lt"/>
              </a:rPr>
              <a:t/>
            </a:r>
            <a:br>
              <a:rPr lang="en-US">
                <a:latin typeface="+mn-lt"/>
              </a:rPr>
            </a:br>
            <a:endParaRPr lang="x-none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3C2A6F-9C99-432A-B709-EBC5B0B197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7170" y="845570"/>
            <a:ext cx="10399643" cy="5522014"/>
          </a:xfrm>
        </p:spPr>
        <p:txBody>
          <a:bodyPr/>
          <a:lstStyle/>
          <a:p>
            <a:pPr marL="1028700" lvl="2" indent="0" algn="ctr">
              <a:buNone/>
              <a:defRPr/>
            </a:pPr>
            <a:endParaRPr lang="en-US" dirty="0"/>
          </a:p>
          <a:p>
            <a:pPr marL="1028700" lvl="2" indent="0" algn="ctr">
              <a:buNone/>
              <a:defRPr/>
            </a:pPr>
            <a:endParaRPr lang="en-US" dirty="0"/>
          </a:p>
          <a:p>
            <a:pPr marL="1028700" lvl="2" indent="0" algn="ctr">
              <a:buNone/>
              <a:defRPr/>
            </a:pPr>
            <a:endParaRPr lang="en-US" dirty="0"/>
          </a:p>
          <a:p>
            <a:pPr marL="1028700" lvl="2" indent="0" algn="ctr">
              <a:buNone/>
              <a:defRPr/>
            </a:pPr>
            <a:endParaRPr lang="en-US" dirty="0"/>
          </a:p>
          <a:p>
            <a:pPr marL="1028700" lvl="2" indent="0" algn="ctr">
              <a:buNone/>
              <a:defRPr/>
            </a:pPr>
            <a:endParaRPr lang="en-US" dirty="0"/>
          </a:p>
          <a:p>
            <a:pPr marL="1028700" lvl="2" indent="0" algn="ctr">
              <a:buNone/>
              <a:defRPr/>
            </a:pPr>
            <a:endParaRPr lang="en-US" dirty="0"/>
          </a:p>
          <a:p>
            <a:pPr marL="1028700" lvl="2" indent="0" algn="ctr">
              <a:buNone/>
              <a:defRPr/>
            </a:pPr>
            <a:r>
              <a:rPr lang="en-US" sz="3200" b="1" dirty="0"/>
              <a:t>Import substitution and export promotion strategy in the context of Uganda</a:t>
            </a:r>
          </a:p>
        </p:txBody>
      </p:sp>
      <p:pic>
        <p:nvPicPr>
          <p:cNvPr id="8" name="Picture 7" descr="A picture containing ceiling, building&#10;&#10;Description automatically generated">
            <a:extLst>
              <a:ext uri="{FF2B5EF4-FFF2-40B4-BE49-F238E27FC236}">
                <a16:creationId xmlns:a16="http://schemas.microsoft.com/office/drawing/2014/main" id="{0556A5E2-3CBA-405F-8B86-458075EBCF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9588" y="4207272"/>
            <a:ext cx="4807226" cy="1802297"/>
          </a:xfrm>
          <a:prstGeom prst="rect">
            <a:avLst/>
          </a:prstGeom>
        </p:spPr>
      </p:pic>
      <p:pic>
        <p:nvPicPr>
          <p:cNvPr id="1026" name="Picture 2" descr="Image result for uganda batteries limited">
            <a:extLst>
              <a:ext uri="{FF2B5EF4-FFF2-40B4-BE49-F238E27FC236}">
                <a16:creationId xmlns:a16="http://schemas.microsoft.com/office/drawing/2014/main" id="{9E2FF6E1-1CC8-4580-B355-2D531AFA14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9470" y="649752"/>
            <a:ext cx="4386469" cy="1887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A picture containing table, indoor&#10;&#10;Description automatically generated">
            <a:extLst>
              <a:ext uri="{FF2B5EF4-FFF2-40B4-BE49-F238E27FC236}">
                <a16:creationId xmlns:a16="http://schemas.microsoft.com/office/drawing/2014/main" id="{51BCDC89-1DB7-47E3-BB58-EB7469C0BA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5939" y="649752"/>
            <a:ext cx="4585253" cy="184174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24BBB5A-C251-46F0-A687-6C118A67A31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3117" y="4207272"/>
            <a:ext cx="4386469" cy="184785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AA0CF-896F-483B-A48E-2D39A19BE685}" type="slidenum">
              <a:rPr lang="x-none" smtClean="0"/>
              <a:t>16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5212917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0924" y="0"/>
            <a:ext cx="10962290" cy="928468"/>
          </a:xfrm>
        </p:spPr>
        <p:txBody>
          <a:bodyPr>
            <a:noAutofit/>
          </a:bodyPr>
          <a:lstStyle/>
          <a:p>
            <a:pPr algn="ctr" eaLnBrk="0" fontAlgn="base" hangingPunct="0">
              <a:lnSpc>
                <a:spcPct val="100000"/>
              </a:lnSpc>
              <a:spcAft>
                <a:spcPct val="0"/>
              </a:spcAft>
              <a:defRPr/>
            </a:pPr>
            <a:r>
              <a:rPr lang="en-IN" sz="3200" b="1" dirty="0"/>
              <a:t/>
            </a:r>
            <a:br>
              <a:rPr lang="en-IN" sz="3200" b="1" dirty="0"/>
            </a:br>
            <a:r>
              <a:rPr lang="en-IN" sz="4000" dirty="0">
                <a:solidFill>
                  <a:srgbClr val="C00000"/>
                </a:solidFill>
                <a:latin typeface="Impact" panose="020B0806030902050204" pitchFamily="34" charset="0"/>
              </a:rPr>
              <a:t>Country Initiatives to address the trade imbalance</a:t>
            </a:r>
            <a:br>
              <a:rPr lang="en-IN" sz="4000" dirty="0">
                <a:solidFill>
                  <a:srgbClr val="C00000"/>
                </a:solidFill>
                <a:latin typeface="Impact" panose="020B0806030902050204" pitchFamily="34" charset="0"/>
              </a:rPr>
            </a:br>
            <a:endParaRPr lang="en-US" sz="4000" dirty="0">
              <a:solidFill>
                <a:srgbClr val="C00000"/>
              </a:solidFill>
              <a:latin typeface="Impact" panose="020B0806030902050204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838200" y="1209821"/>
          <a:ext cx="10515600" cy="5198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5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74282">
                <a:tc>
                  <a:txBody>
                    <a:bodyPr/>
                    <a:lstStyle/>
                    <a:p>
                      <a:r>
                        <a:rPr lang="en-US" dirty="0"/>
                        <a:t>Strategy/Policy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Main</a:t>
                      </a:r>
                      <a:r>
                        <a:rPr lang="en-US" baseline="0" dirty="0"/>
                        <a:t> goal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81894">
                <a:tc>
                  <a:txBody>
                    <a:bodyPr/>
                    <a:lstStyle/>
                    <a:p>
                      <a:r>
                        <a:rPr lang="en-US" dirty="0">
                          <a:latin typeface="Book Antiqua" pitchFamily="18" charset="0"/>
                        </a:rPr>
                        <a:t>National Strategy for Private sector Development,2017/18-2021/22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Wingdings" panose="05000000000000000000" pitchFamily="2" charset="2"/>
                        <a:buNone/>
                        <a:defRPr/>
                      </a:pPr>
                      <a:r>
                        <a:rPr lang="en-US" sz="1800" dirty="0">
                          <a:solidFill>
                            <a:srgbClr val="FF0000"/>
                          </a:solidFill>
                          <a:latin typeface="Book Antiqua" pitchFamily="18" charset="0"/>
                        </a:rPr>
                        <a:t>Envisages a competitive private sector that supports inclusive growth sustainable economic development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9224">
                <a:tc>
                  <a:txBody>
                    <a:bodyPr/>
                    <a:lstStyle/>
                    <a:p>
                      <a:r>
                        <a:rPr lang="en-US" dirty="0">
                          <a:latin typeface="Book Antiqua" pitchFamily="18" charset="0"/>
                        </a:rPr>
                        <a:t>National Industrial Policy, 2008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rgbClr val="FF0000"/>
                          </a:solidFill>
                          <a:latin typeface="Book Antiqua" pitchFamily="18" charset="0"/>
                        </a:rPr>
                        <a:t>Largely focused on Value addition and increasing proportion of manufactured goods to both exports and GDP as well as competitiveness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40821">
                <a:tc>
                  <a:txBody>
                    <a:bodyPr/>
                    <a:lstStyle/>
                    <a:p>
                      <a:r>
                        <a:rPr lang="en-US" dirty="0">
                          <a:latin typeface="Book Antiqua" pitchFamily="18" charset="0"/>
                        </a:rPr>
                        <a:t>National Trade Policy, 2007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rgbClr val="FF0000"/>
                          </a:solidFill>
                          <a:latin typeface="Book Antiqua" pitchFamily="18" charset="0"/>
                        </a:rPr>
                        <a:t>In part to support productive sectors of the economy to trade both domestically and internationally.</a:t>
                      </a:r>
                      <a:r>
                        <a:rPr lang="en-US" dirty="0">
                          <a:latin typeface="Book Antiqua" pitchFamily="18" charset="0"/>
                        </a:rPr>
                        <a:t> </a:t>
                      </a:r>
                    </a:p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59224">
                <a:tc>
                  <a:txBody>
                    <a:bodyPr/>
                    <a:lstStyle/>
                    <a:p>
                      <a:r>
                        <a:rPr lang="en-US" dirty="0">
                          <a:latin typeface="Book Antiqua" pitchFamily="18" charset="0"/>
                        </a:rPr>
                        <a:t>National Export Development Strategy, 2017/18-2021/22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rgbClr val="FF0000"/>
                          </a:solidFill>
                          <a:latin typeface="Book Antiqua" pitchFamily="18" charset="0"/>
                        </a:rPr>
                        <a:t>Overriding objective is to increase the value of Uganda’s exports in targeted markets</a:t>
                      </a:r>
                    </a:p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74282">
                <a:tc>
                  <a:txBody>
                    <a:bodyPr/>
                    <a:lstStyle/>
                    <a:p>
                      <a:r>
                        <a:rPr lang="en-US" dirty="0">
                          <a:latin typeface="Book Antiqua" pitchFamily="18" charset="0"/>
                        </a:rPr>
                        <a:t>Buy Uganda Build Uganda BUBU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>
                          <a:solidFill>
                            <a:srgbClr val="FF0000"/>
                          </a:solidFill>
                          <a:latin typeface="Book Antiqua" pitchFamily="18" charset="0"/>
                          <a:ea typeface="+mn-ea"/>
                          <a:cs typeface="+mn-cs"/>
                        </a:rPr>
                        <a:t>Aimed at encouraging domestic consumption of domestically produced commodities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AA0CF-896F-483B-A48E-2D39A19BE685}" type="slidenum">
              <a:rPr lang="x-none" smtClean="0"/>
              <a:t>17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3945954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2454" y="176089"/>
            <a:ext cx="11655973" cy="647114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rgbClr val="C00000"/>
                </a:solidFill>
                <a:latin typeface="Impact" panose="020B0806030902050204" pitchFamily="34" charset="0"/>
              </a:rPr>
              <a:t>Policy actions to implement the strategies and policies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52884240"/>
              </p:ext>
            </p:extLst>
          </p:nvPr>
        </p:nvGraphicFramePr>
        <p:xfrm>
          <a:off x="780566" y="1038358"/>
          <a:ext cx="10523538" cy="49615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69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539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86572">
                <a:tc>
                  <a:txBody>
                    <a:bodyPr/>
                    <a:lstStyle/>
                    <a:p>
                      <a:r>
                        <a:rPr lang="en-US" dirty="0"/>
                        <a:t>Policy action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Mechanism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97783">
                <a:tc>
                  <a:txBody>
                    <a:bodyPr/>
                    <a:lstStyle/>
                    <a:p>
                      <a:r>
                        <a:rPr lang="en-US" dirty="0"/>
                        <a:t>Higher import tariffs on selected commodities produced domestically (EAC)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Regional Integration (Customs Union, Common Market protocols)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52459">
                <a:tc>
                  <a:txBody>
                    <a:bodyPr/>
                    <a:lstStyle/>
                    <a:p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Construction of Industrial Parks </a:t>
                      </a:r>
                      <a:r>
                        <a:rPr kumimoji="0" lang="en-US" sz="18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e.g</a:t>
                      </a: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 at </a:t>
                      </a:r>
                      <a:r>
                        <a:rPr lang="en-US" dirty="0"/>
                        <a:t>Kapeeka, </a:t>
                      </a:r>
                      <a:r>
                        <a:rPr lang="en-US" dirty="0" err="1"/>
                        <a:t>Namanve</a:t>
                      </a:r>
                      <a:r>
                        <a:rPr lang="en-US" dirty="0"/>
                        <a:t>, </a:t>
                      </a:r>
                      <a:r>
                        <a:rPr lang="en-US" dirty="0" err="1"/>
                        <a:t>Luzira</a:t>
                      </a:r>
                      <a:r>
                        <a:rPr lang="en-US" dirty="0"/>
                        <a:t>, </a:t>
                      </a:r>
                      <a:r>
                        <a:rPr lang="en-US" dirty="0" err="1"/>
                        <a:t>Byeyogerere</a:t>
                      </a:r>
                      <a:r>
                        <a:rPr lang="en-US" dirty="0"/>
                        <a:t>, Kampala, </a:t>
                      </a:r>
                      <a:r>
                        <a:rPr lang="en-US" dirty="0" err="1"/>
                        <a:t>Soroti</a:t>
                      </a:r>
                      <a:r>
                        <a:rPr lang="en-US" dirty="0"/>
                        <a:t> </a:t>
                      </a: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 of which some are already operational. 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Budget Strategy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3819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Fourteen free zones have been set up and licensed to produce for export, in </a:t>
                      </a:r>
                      <a:r>
                        <a:rPr lang="en-US" dirty="0" err="1"/>
                        <a:t>Arua</a:t>
                      </a:r>
                      <a:r>
                        <a:rPr lang="en-US" dirty="0"/>
                        <a:t>, </a:t>
                      </a:r>
                      <a:r>
                        <a:rPr lang="en-US" dirty="0" err="1"/>
                        <a:t>Jinja</a:t>
                      </a:r>
                      <a:r>
                        <a:rPr lang="en-US" dirty="0"/>
                        <a:t>, </a:t>
                      </a:r>
                      <a:r>
                        <a:rPr lang="en-US" dirty="0" err="1"/>
                        <a:t>Kalungu</a:t>
                      </a:r>
                      <a:r>
                        <a:rPr lang="en-US" dirty="0"/>
                        <a:t>, </a:t>
                      </a:r>
                      <a:r>
                        <a:rPr lang="en-US" dirty="0" err="1"/>
                        <a:t>Mpigi</a:t>
                      </a:r>
                      <a:r>
                        <a:rPr lang="en-US" dirty="0"/>
                        <a:t>, </a:t>
                      </a:r>
                      <a:r>
                        <a:rPr lang="en-US" dirty="0" err="1"/>
                        <a:t>Mukono</a:t>
                      </a:r>
                      <a:r>
                        <a:rPr lang="en-US" dirty="0"/>
                        <a:t>, </a:t>
                      </a:r>
                      <a:r>
                        <a:rPr lang="en-US" dirty="0" err="1"/>
                        <a:t>Wakiso</a:t>
                      </a:r>
                      <a:r>
                        <a:rPr lang="en-US" dirty="0"/>
                        <a:t>, </a:t>
                      </a:r>
                      <a:r>
                        <a:rPr lang="en-US" dirty="0" err="1"/>
                        <a:t>Tororo</a:t>
                      </a:r>
                      <a:r>
                        <a:rPr lang="en-US" dirty="0"/>
                        <a:t>, Kampala, and </a:t>
                      </a:r>
                      <a:r>
                        <a:rPr lang="en-US" dirty="0" err="1"/>
                        <a:t>Buikwe</a:t>
                      </a:r>
                      <a:r>
                        <a:rPr lang="en-US" dirty="0"/>
                        <a:t>.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Budget Strategy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86572">
                <a:tc>
                  <a:txBody>
                    <a:bodyPr/>
                    <a:lstStyle/>
                    <a:p>
                      <a:pPr lvl="0">
                        <a:buFont typeface="Wingdings" panose="05000000000000000000" pitchFamily="2" charset="2"/>
                        <a:buNone/>
                      </a:pPr>
                      <a:r>
                        <a:rPr lang="en-US" dirty="0"/>
                        <a:t>Tax subsidies to promote local investments and industrialisation within these parks.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Budget Strategy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AA0CF-896F-483B-A48E-2D39A19BE685}" type="slidenum">
              <a:rPr lang="x-none" smtClean="0"/>
              <a:t>18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0455435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1434" y="365125"/>
            <a:ext cx="11571890" cy="718087"/>
          </a:xfrm>
        </p:spPr>
        <p:txBody>
          <a:bodyPr>
            <a:noAutofit/>
          </a:bodyPr>
          <a:lstStyle/>
          <a:p>
            <a:r>
              <a:rPr lang="en-US" sz="3200" dirty="0">
                <a:solidFill>
                  <a:srgbClr val="C00000"/>
                </a:solidFill>
                <a:latin typeface="Impact" panose="020B0806030902050204" pitchFamily="34" charset="0"/>
              </a:rPr>
              <a:t>Policy actions to implement the strategies and policies – cont’d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9388144"/>
              </p:ext>
            </p:extLst>
          </p:nvPr>
        </p:nvGraphicFramePr>
        <p:xfrm>
          <a:off x="838200" y="1308099"/>
          <a:ext cx="10515600" cy="42314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5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5675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0632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Distribution of good quality seedlings, breeding materials and construction of irrigation schemes: 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Budget Strategy :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i="1" dirty="0"/>
                        <a:t>coffee export volumes have increased by 26 percent from 3.7 million bags in 2008 to 4.5 million bags in 2018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32010">
                <a:tc>
                  <a:txBody>
                    <a:bodyPr/>
                    <a:lstStyle/>
                    <a:p>
                      <a:pPr lvl="0">
                        <a:buFont typeface="Wingdings" panose="05000000000000000000" pitchFamily="2" charset="2"/>
                        <a:buNone/>
                      </a:pPr>
                      <a:r>
                        <a:rPr lang="en-US" dirty="0"/>
                        <a:t>Infrastructure development for example roads, storage facilities and electricity. </a:t>
                      </a:r>
                    </a:p>
                    <a:p>
                      <a:pPr lvl="0">
                        <a:buFont typeface="Wingdings" panose="05000000000000000000" pitchFamily="2" charset="2"/>
                        <a:buNone/>
                      </a:pP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Font typeface="Wingdings" panose="05000000000000000000" pitchFamily="2" charset="2"/>
                        <a:buNone/>
                      </a:pPr>
                      <a:r>
                        <a:rPr lang="en-US" dirty="0"/>
                        <a:t>FY 2019/20 Budget: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i="1" dirty="0"/>
                        <a:t>UGX 147bn was allocated for the electrification of industrial parks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i="1" dirty="0"/>
                        <a:t>UGX 103bn was allocated for the development of supportive infrastructure in export processing zones and industrial parks.</a:t>
                      </a:r>
                      <a:endParaRPr lang="x-none" i="1" dirty="0"/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endParaRPr lang="en-US" dirty="0"/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endParaRPr lang="x-non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838200" y="5539578"/>
            <a:ext cx="10515600" cy="95329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dirty="0"/>
              <a:t>Government has implemented various measures to address the trade imbalance and achieve more trade benefits.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AA0CF-896F-483B-A48E-2D39A19BE685}" type="slidenum">
              <a:rPr lang="x-none" smtClean="0"/>
              <a:t>19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8678011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492876"/>
            <a:ext cx="2057400" cy="365125"/>
          </a:xfrm>
        </p:spPr>
        <p:txBody>
          <a:bodyPr/>
          <a:lstStyle/>
          <a:p>
            <a:fld id="{8A6A404D-8CEE-4F83-A632-B2C570E49457}" type="slidenum">
              <a:rPr lang="en-US" b="1">
                <a:solidFill>
                  <a:schemeClr val="tx1"/>
                </a:solidFill>
                <a:latin typeface="Calibri" panose="020F0502020204030204" pitchFamily="34" charset="0"/>
              </a:rPr>
              <a:pPr/>
              <a:t>2</a:t>
            </a:fld>
            <a:endParaRPr lang="en-US" b="1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1799773" y="1306286"/>
            <a:ext cx="8592457" cy="544548"/>
          </a:xfrm>
        </p:spPr>
        <p:txBody>
          <a:bodyPr>
            <a:normAutofit fontScale="77500" lnSpcReduction="20000"/>
          </a:bodyPr>
          <a:lstStyle/>
          <a:p>
            <a:pPr marL="0" indent="0" algn="ctr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IN" sz="4000" dirty="0">
                <a:solidFill>
                  <a:srgbClr val="C00000"/>
                </a:solidFill>
                <a:latin typeface="Impact" panose="020B0806030902050204" pitchFamily="34" charset="0"/>
                <a:ea typeface="+mj-ea"/>
                <a:cs typeface="+mj-cs"/>
              </a:rPr>
              <a:t>OUTLINE</a:t>
            </a:r>
          </a:p>
          <a:p>
            <a:pPr marL="571500" indent="-571500" algn="ctr"/>
            <a:endParaRPr lang="en-IN" sz="2400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2196190" y="2224584"/>
            <a:ext cx="8196037" cy="4088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 algn="just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400" b="1" dirty="0">
                <a:latin typeface="Book Antiqua" pitchFamily="18" charset="0"/>
              </a:rPr>
              <a:t>Introduction </a:t>
            </a:r>
          </a:p>
          <a:p>
            <a:pPr marL="342900" indent="-342900" algn="just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400" b="1" dirty="0">
                <a:latin typeface="Book Antiqua" pitchFamily="18" charset="0"/>
              </a:rPr>
              <a:t>Evolution of the Trade Deficit</a:t>
            </a:r>
          </a:p>
          <a:p>
            <a:pPr marL="342900" indent="-342900" algn="just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400" b="1" dirty="0">
                <a:latin typeface="Book Antiqua" pitchFamily="18" charset="0"/>
              </a:rPr>
              <a:t>Trade Policies – Country Experiences</a:t>
            </a:r>
          </a:p>
          <a:p>
            <a:pPr marL="342900" indent="-342900" algn="just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400" b="1" dirty="0">
                <a:latin typeface="Book Antiqua" pitchFamily="18" charset="0"/>
              </a:rPr>
              <a:t>Lessons Learnt</a:t>
            </a:r>
          </a:p>
          <a:p>
            <a:pPr marL="342900" indent="-342900" algn="just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400" b="1" dirty="0">
                <a:latin typeface="Book Antiqua" pitchFamily="18" charset="0"/>
              </a:rPr>
              <a:t>Import Substitution and export promotion – Ugandan Context</a:t>
            </a:r>
          </a:p>
          <a:p>
            <a:pPr marL="342900" indent="-342900" algn="just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400" b="1" dirty="0">
                <a:latin typeface="Book Antiqua" pitchFamily="18" charset="0"/>
              </a:rPr>
              <a:t>Recommendations</a:t>
            </a:r>
            <a:endParaRPr lang="en-US" dirty="0"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579467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dirty="0">
                <a:solidFill>
                  <a:srgbClr val="C00000"/>
                </a:solidFill>
                <a:latin typeface="Impact" panose="020B0806030902050204" pitchFamily="34" charset="0"/>
              </a:rPr>
              <a:t>Justification for Policy Actions in the budget strategy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39472686"/>
              </p:ext>
            </p:extLst>
          </p:nvPr>
        </p:nvGraphicFramePr>
        <p:xfrm>
          <a:off x="882869" y="1550504"/>
          <a:ext cx="6894786" cy="444008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699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54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24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0694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453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dirty="0">
                          <a:effectLst/>
                        </a:rPr>
                        <a:t>Commodity Multiplier</a:t>
                      </a:r>
                      <a:endParaRPr lang="en-GB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dirty="0">
                          <a:effectLst/>
                        </a:rPr>
                        <a:t>Import Content</a:t>
                      </a:r>
                      <a:endParaRPr lang="en-GB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dirty="0">
                          <a:effectLst/>
                        </a:rPr>
                        <a:t>Import content as % of Commodity multiplier</a:t>
                      </a:r>
                      <a:endParaRPr lang="en-GB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6640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dirty="0">
                          <a:effectLst/>
                        </a:rPr>
                        <a:t>Agriculture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dirty="0">
                          <a:effectLst/>
                        </a:rPr>
                        <a:t>O/w  Cash crop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dirty="0">
                          <a:effectLst/>
                        </a:rPr>
                        <a:t>          Other </a:t>
                      </a:r>
                      <a:r>
                        <a:rPr lang="en-GB" sz="1800" dirty="0" err="1">
                          <a:effectLst/>
                        </a:rPr>
                        <a:t>Agric</a:t>
                      </a:r>
                      <a:r>
                        <a:rPr lang="en-GB" sz="1800" dirty="0">
                          <a:effectLst/>
                        </a:rPr>
                        <a:t> Crops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dirty="0">
                          <a:effectLst/>
                        </a:rPr>
                        <a:t>          Animal Husbandry</a:t>
                      </a:r>
                      <a:endParaRPr lang="en-GB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dirty="0">
                          <a:effectLst/>
                        </a:rPr>
                        <a:t>3.25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dirty="0">
                          <a:effectLst/>
                        </a:rPr>
                        <a:t>3.28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dirty="0">
                          <a:effectLst/>
                        </a:rPr>
                        <a:t>2.98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dirty="0">
                          <a:effectLst/>
                        </a:rPr>
                        <a:t>3.41</a:t>
                      </a:r>
                      <a:endParaRPr lang="en-GB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>
                          <a:effectLst/>
                        </a:rPr>
                        <a:t>0.70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>
                          <a:effectLst/>
                        </a:rPr>
                        <a:t>0.70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>
                          <a:effectLst/>
                        </a:rPr>
                        <a:t>0.70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>
                          <a:effectLst/>
                        </a:rPr>
                        <a:t>0.66</a:t>
                      </a:r>
                      <a:endParaRPr lang="en-GB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dirty="0">
                          <a:effectLst/>
                        </a:rPr>
                        <a:t>21.4%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dirty="0">
                          <a:effectLst/>
                        </a:rPr>
                        <a:t>21.5%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dirty="0">
                          <a:effectLst/>
                        </a:rPr>
                        <a:t>23.6%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dirty="0">
                          <a:effectLst/>
                        </a:rPr>
                        <a:t>19.4%</a:t>
                      </a:r>
                      <a:endParaRPr lang="en-GB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902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dirty="0">
                          <a:solidFill>
                            <a:schemeClr val="bg1"/>
                          </a:solidFill>
                          <a:effectLst/>
                        </a:rPr>
                        <a:t>Industry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dirty="0">
                          <a:solidFill>
                            <a:srgbClr val="FFFF00"/>
                          </a:solidFill>
                          <a:effectLst/>
                        </a:rPr>
                        <a:t>O/w Agro-processing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dirty="0">
                          <a:effectLst/>
                        </a:rPr>
                        <a:t>        Other industry</a:t>
                      </a:r>
                      <a:endParaRPr lang="en-GB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dirty="0">
                          <a:effectLst/>
                        </a:rPr>
                        <a:t>2.78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dirty="0">
                          <a:solidFill>
                            <a:srgbClr val="FFFF00"/>
                          </a:solidFill>
                          <a:effectLst/>
                        </a:rPr>
                        <a:t>3.31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dirty="0">
                          <a:effectLst/>
                        </a:rPr>
                        <a:t>2.60</a:t>
                      </a:r>
                      <a:endParaRPr lang="en-GB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dirty="0">
                          <a:effectLst/>
                        </a:rPr>
                        <a:t>0.87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dirty="0">
                          <a:solidFill>
                            <a:srgbClr val="FFFF00"/>
                          </a:solidFill>
                          <a:effectLst/>
                        </a:rPr>
                        <a:t>0.80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dirty="0">
                          <a:effectLst/>
                        </a:rPr>
                        <a:t>0.89</a:t>
                      </a:r>
                      <a:endParaRPr lang="en-GB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dirty="0">
                          <a:effectLst/>
                        </a:rPr>
                        <a:t>31.3%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dirty="0">
                          <a:solidFill>
                            <a:srgbClr val="FFFF00"/>
                          </a:solidFill>
                          <a:effectLst/>
                        </a:rPr>
                        <a:t>24.3%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dirty="0">
                          <a:effectLst/>
                        </a:rPr>
                        <a:t>34.3%</a:t>
                      </a:r>
                      <a:endParaRPr lang="en-GB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800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>
                          <a:effectLst/>
                        </a:rPr>
                        <a:t>Services</a:t>
                      </a:r>
                      <a:endParaRPr lang="en-GB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>
                          <a:effectLst/>
                        </a:rPr>
                        <a:t>3.31</a:t>
                      </a:r>
                      <a:endParaRPr lang="en-GB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dirty="0">
                          <a:effectLst/>
                        </a:rPr>
                        <a:t>0.66</a:t>
                      </a:r>
                      <a:endParaRPr lang="en-GB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dirty="0">
                          <a:effectLst/>
                        </a:rPr>
                        <a:t>19.9%</a:t>
                      </a:r>
                      <a:endParaRPr lang="en-GB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7882760" y="1550504"/>
            <a:ext cx="3741682" cy="4572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>
                <a:solidFill>
                  <a:schemeClr val="tx1"/>
                </a:solidFill>
              </a:rPr>
              <a:t>An analysis of the structure of the economy shows :</a:t>
            </a:r>
          </a:p>
          <a:p>
            <a:endParaRPr lang="en-GB" dirty="0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/>
                </a:solidFill>
              </a:rPr>
              <a:t>Industrialisation drive should start with sectors that have the least proportion of locally sourced raw materials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/>
                </a:solidFill>
              </a:rPr>
              <a:t>Agro-processing under industry has relatively more locally sourced raw materials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/>
                </a:solidFill>
              </a:rPr>
              <a:t>Justifies part of the budget strategy prioritising tourism, Agro-processing for import substitution with a  goal of export promotion</a:t>
            </a:r>
          </a:p>
        </p:txBody>
      </p:sp>
      <p:sp>
        <p:nvSpPr>
          <p:cNvPr id="7" name="Rectangle 6"/>
          <p:cNvSpPr/>
          <p:nvPr/>
        </p:nvSpPr>
        <p:spPr>
          <a:xfrm>
            <a:off x="903891" y="5990586"/>
            <a:ext cx="3058509" cy="3573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Source: </a:t>
            </a:r>
            <a:r>
              <a:rPr lang="en-GB" dirty="0" err="1"/>
              <a:t>MoFPED</a:t>
            </a:r>
            <a:r>
              <a:rPr lang="en-GB" dirty="0"/>
              <a:t> calculations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AA0CF-896F-483B-A48E-2D39A19BE685}" type="slidenum">
              <a:rPr lang="x-none" smtClean="0"/>
              <a:t>20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22912972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CAA0CF-896F-483B-A48E-2D39A19BE685}" type="slidenum">
              <a:rPr kumimoji="0" lang="x-non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x-non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423082" y="41071"/>
            <a:ext cx="112730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3429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6858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10287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13716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Impact" panose="020B0806030902050204" pitchFamily="34" charset="0"/>
                <a:ea typeface="+mj-ea"/>
                <a:cs typeface="+mj-cs"/>
              </a:rPr>
              <a:t>Recommendations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Impact" panose="020B0806030902050204" pitchFamily="34" charset="0"/>
              <a:ea typeface="+mj-ea"/>
              <a:cs typeface="+mj-cs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718FBC3-EF39-463B-BFE3-26DE4C3ECB3B}"/>
              </a:ext>
            </a:extLst>
          </p:cNvPr>
          <p:cNvSpPr txBox="1">
            <a:spLocks/>
          </p:cNvSpPr>
          <p:nvPr/>
        </p:nvSpPr>
        <p:spPr>
          <a:xfrm>
            <a:off x="559558" y="1184071"/>
            <a:ext cx="11232108" cy="489407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Develop an import substitution and export promotion strategy for sustained long term economic growth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An effective strategy entails: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Giving incentivized domestic industries export targets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strong  government supervision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credible time limits to protectionist policies</a:t>
            </a:r>
          </a:p>
          <a:p>
            <a:pPr marL="914400" marR="0" lvl="2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Prioritizing Commodities with low import content (available domestic raw materials), and strong backward and forward linkages for import substitution and later export promotion e.g milk, tiles, agro-processing, cement, pharmaceuticals.</a:t>
            </a:r>
          </a:p>
          <a:p>
            <a:pPr marL="914400" marR="0" lvl="2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x-none" sz="2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857133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752850" y="1428752"/>
            <a:ext cx="4572000" cy="1015663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6000" b="1" dirty="0">
                <a:solidFill>
                  <a:prstClr val="white"/>
                </a:solidFill>
                <a:latin typeface="Century Schoolbook"/>
              </a:rPr>
              <a:t>THE END</a:t>
            </a:r>
            <a:endParaRPr lang="en-US" sz="6000" dirty="0">
              <a:solidFill>
                <a:prstClr val="white"/>
              </a:solidFill>
              <a:latin typeface="Century Schoolbook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781300" y="3543300"/>
            <a:ext cx="6400800" cy="685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dirty="0">
                <a:solidFill>
                  <a:prstClr val="black">
                    <a:lumMod val="95000"/>
                    <a:lumOff val="5000"/>
                  </a:prstClr>
                </a:solidFill>
                <a:latin typeface="Century Schoolbook"/>
              </a:rPr>
              <a:t>THANK YOU</a:t>
            </a:r>
            <a:endParaRPr lang="en-US" sz="1350" dirty="0">
              <a:solidFill>
                <a:prstClr val="black">
                  <a:lumMod val="95000"/>
                  <a:lumOff val="5000"/>
                </a:prstClr>
              </a:solidFill>
              <a:latin typeface="Century Schoolbook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62536BB-A1CD-4309-8A36-091697CF7B8D}" type="slidenum">
              <a:rPr lang="en-US">
                <a:latin typeface="Century Schoolbook"/>
              </a:rPr>
              <a:pPr/>
              <a:t>22</a:t>
            </a:fld>
            <a:endParaRPr lang="en-US">
              <a:latin typeface="Century Schoolbook"/>
            </a:endParaRPr>
          </a:p>
        </p:txBody>
      </p:sp>
    </p:spTree>
    <p:extLst>
      <p:ext uri="{BB962C8B-B14F-4D97-AF65-F5344CB8AC3E}">
        <p14:creationId xmlns:p14="http://schemas.microsoft.com/office/powerpoint/2010/main" val="1681703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eaLnBrk="0" fontAlgn="base" hangingPunct="0">
              <a:lnSpc>
                <a:spcPct val="100000"/>
              </a:lnSpc>
              <a:spcAft>
                <a:spcPct val="0"/>
              </a:spcAft>
              <a:defRPr/>
            </a:pPr>
            <a:r>
              <a:rPr lang="en-US" sz="4000" dirty="0">
                <a:solidFill>
                  <a:srgbClr val="C00000"/>
                </a:solidFill>
                <a:latin typeface="Impact" panose="020B0806030902050204" pitchFamily="34" charset="0"/>
              </a:rPr>
              <a:t>AIM FOR LESS IN…. MORE OUT!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825625"/>
            <a:ext cx="10401886" cy="4351338"/>
          </a:xfr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AA0CF-896F-483B-A48E-2D39A19BE685}" type="slidenum">
              <a:rPr lang="x-none" smtClean="0"/>
              <a:t>3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300311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AA50D7-786C-4EA2-BE80-DAD8B65A33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38765"/>
            <a:ext cx="10515600" cy="4351338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Uganda’s imports are almost twice as much as the exports</a:t>
            </a:r>
          </a:p>
          <a:p>
            <a:endParaRPr lang="en-US" dirty="0"/>
          </a:p>
          <a:p>
            <a:r>
              <a:rPr lang="en-US" dirty="0"/>
              <a:t>Uganda’s trade deficit is higher than about 60% of the world economies</a:t>
            </a:r>
          </a:p>
          <a:p>
            <a:endParaRPr lang="en-US" dirty="0"/>
          </a:p>
          <a:p>
            <a:r>
              <a:rPr lang="en-US" dirty="0"/>
              <a:t>Imports in particular of complex intermediate inputs and machinery cannot easily be produced locally in the short term, however imports of simple consumer items can be produced locally. </a:t>
            </a:r>
          </a:p>
          <a:p>
            <a:endParaRPr lang="en-US" dirty="0"/>
          </a:p>
          <a:p>
            <a:r>
              <a:rPr lang="en-US" dirty="0"/>
              <a:t>An import substitution and export promotion strategy can address the above challenges and subsequently accelerate inclusive economic growth</a:t>
            </a:r>
          </a:p>
          <a:p>
            <a:endParaRPr lang="en-US" dirty="0">
              <a:highlight>
                <a:srgbClr val="FFFF00"/>
              </a:highlight>
            </a:endParaRPr>
          </a:p>
          <a:p>
            <a:endParaRPr lang="x-none" dirty="0">
              <a:highlight>
                <a:srgbClr val="FFFF00"/>
              </a:highlight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CAA0CF-896F-483B-A48E-2D39A19BE685}" type="slidenum">
              <a:rPr kumimoji="0" lang="x-non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x-non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1981200" y="41071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3429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6858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10287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13716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Impact" panose="020B0806030902050204" pitchFamily="34" charset="0"/>
                <a:ea typeface="+mj-ea"/>
                <a:cs typeface="+mj-cs"/>
              </a:rPr>
              <a:t>INTRODUCTION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Impact" panose="020B080603090205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0081294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8426"/>
          </a:xfrm>
        </p:spPr>
        <p:txBody>
          <a:bodyPr>
            <a:normAutofit/>
          </a:bodyPr>
          <a:lstStyle/>
          <a:p>
            <a:pPr algn="ctr" eaLnBrk="0" fontAlgn="base" hangingPunct="0">
              <a:lnSpc>
                <a:spcPct val="100000"/>
              </a:lnSpc>
              <a:spcAft>
                <a:spcPct val="0"/>
              </a:spcAft>
              <a:defRPr/>
            </a:pPr>
            <a:r>
              <a:rPr lang="en-US" sz="4000" dirty="0">
                <a:solidFill>
                  <a:srgbClr val="C00000"/>
                </a:solidFill>
                <a:latin typeface="Impact" panose="020B0806030902050204" pitchFamily="34" charset="0"/>
              </a:rPr>
              <a:t>Evolution of the Trade Balance</a:t>
            </a:r>
          </a:p>
        </p:txBody>
      </p:sp>
      <p:sp>
        <p:nvSpPr>
          <p:cNvPr id="5" name="Rectangle 4"/>
          <p:cNvSpPr/>
          <p:nvPr/>
        </p:nvSpPr>
        <p:spPr>
          <a:xfrm>
            <a:off x="8163338" y="1581674"/>
            <a:ext cx="3578087" cy="29903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The trade deficit has generally been widening over time </a:t>
            </a:r>
          </a:p>
        </p:txBody>
      </p:sp>
      <p:sp>
        <p:nvSpPr>
          <p:cNvPr id="6" name="Rectangle 5"/>
          <p:cNvSpPr/>
          <p:nvPr/>
        </p:nvSpPr>
        <p:spPr>
          <a:xfrm>
            <a:off x="838200" y="5118083"/>
            <a:ext cx="2434106" cy="56107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Source: Bank of Uganda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5DC7FCAB-6DAE-4DB4-B55C-B375FC844B7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70135469"/>
              </p:ext>
            </p:extLst>
          </p:nvPr>
        </p:nvGraphicFramePr>
        <p:xfrm>
          <a:off x="838201" y="1257012"/>
          <a:ext cx="7033590" cy="38610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AA0CF-896F-483B-A48E-2D39A19BE685}" type="slidenum">
              <a:rPr lang="x-none" smtClean="0"/>
              <a:t>5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2730343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F59798-E810-4FC8-AE65-7B9DAAD96B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30629"/>
          </a:xfrm>
        </p:spPr>
        <p:txBody>
          <a:bodyPr>
            <a:normAutofit/>
          </a:bodyPr>
          <a:lstStyle/>
          <a:p>
            <a:pPr algn="ctr" eaLnBrk="0" fontAlgn="base" hangingPunct="0">
              <a:lnSpc>
                <a:spcPct val="100000"/>
              </a:lnSpc>
              <a:spcAft>
                <a:spcPct val="0"/>
              </a:spcAft>
              <a:defRPr/>
            </a:pPr>
            <a:r>
              <a:rPr lang="en-US" sz="4000" dirty="0">
                <a:solidFill>
                  <a:srgbClr val="C00000"/>
                </a:solidFill>
                <a:latin typeface="Impact" panose="020B0806030902050204" pitchFamily="34" charset="0"/>
              </a:rPr>
              <a:t>Share of Imports and exports to GDP</a:t>
            </a:r>
            <a:endParaRPr lang="x-none" sz="4000" dirty="0">
              <a:solidFill>
                <a:srgbClr val="C00000"/>
              </a:solidFill>
              <a:latin typeface="Impact" panose="020B0806030902050204" pitchFamily="34" charset="0"/>
            </a:endParaRPr>
          </a:p>
        </p:txBody>
      </p:sp>
      <p:graphicFrame>
        <p:nvGraphicFramePr>
          <p:cNvPr id="13" name="Content Placeholder 12">
            <a:extLst>
              <a:ext uri="{FF2B5EF4-FFF2-40B4-BE49-F238E27FC236}">
                <a16:creationId xmlns:a16="http://schemas.microsoft.com/office/drawing/2014/main" id="{21F59C51-EE26-4F84-9F38-F216CDB6907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59714177"/>
              </p:ext>
            </p:extLst>
          </p:nvPr>
        </p:nvGraphicFramePr>
        <p:xfrm>
          <a:off x="717452" y="1195754"/>
          <a:ext cx="10325686" cy="39108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4" name="Rectangle 13">
            <a:extLst>
              <a:ext uri="{FF2B5EF4-FFF2-40B4-BE49-F238E27FC236}">
                <a16:creationId xmlns:a16="http://schemas.microsoft.com/office/drawing/2014/main" id="{628B2F11-7EFF-4071-BEB1-93C19B503489}"/>
              </a:ext>
            </a:extLst>
          </p:cNvPr>
          <p:cNvSpPr/>
          <p:nvPr/>
        </p:nvSpPr>
        <p:spPr>
          <a:xfrm>
            <a:off x="685118" y="5050512"/>
            <a:ext cx="1610435" cy="3957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Source: UBOS</a:t>
            </a:r>
            <a:endParaRPr lang="x-none" dirty="0"/>
          </a:p>
        </p:txBody>
      </p:sp>
      <p:sp>
        <p:nvSpPr>
          <p:cNvPr id="3" name="Rectangle 2"/>
          <p:cNvSpPr/>
          <p:nvPr/>
        </p:nvSpPr>
        <p:spPr>
          <a:xfrm>
            <a:off x="685118" y="5657313"/>
            <a:ext cx="1056903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/>
              <a:t>Although the share of imports to GDP has steadily declined, it has remained relatively high averaging 27% over the last 10 years</a:t>
            </a:r>
          </a:p>
          <a:p>
            <a:r>
              <a:rPr lang="en-GB" dirty="0"/>
              <a:t>Share of exports has stagnated over the last 10 years, at only 18%.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AA0CF-896F-483B-A48E-2D39A19BE685}" type="slidenum">
              <a:rPr lang="x-none" smtClean="0"/>
              <a:t>6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75945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E06A54-8C42-46EC-881B-38171665DF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8877" y="196600"/>
            <a:ext cx="10515600" cy="926831"/>
          </a:xfrm>
        </p:spPr>
        <p:txBody>
          <a:bodyPr>
            <a:normAutofit/>
          </a:bodyPr>
          <a:lstStyle/>
          <a:p>
            <a:pPr algn="ctr" eaLnBrk="0" fontAlgn="base" hangingPunct="0">
              <a:lnSpc>
                <a:spcPct val="100000"/>
              </a:lnSpc>
              <a:spcAft>
                <a:spcPct val="0"/>
              </a:spcAft>
              <a:defRPr/>
            </a:pPr>
            <a:r>
              <a:rPr lang="en-US" sz="4000" dirty="0">
                <a:solidFill>
                  <a:srgbClr val="C00000"/>
                </a:solidFill>
                <a:latin typeface="Impact" panose="020B0806030902050204" pitchFamily="34" charset="0"/>
              </a:rPr>
              <a:t>THE IMBALANCE</a:t>
            </a:r>
            <a:endParaRPr lang="x-none" sz="4000" dirty="0">
              <a:solidFill>
                <a:srgbClr val="C00000"/>
              </a:solidFill>
              <a:latin typeface="Impact" panose="020B080603090205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99D869-D04D-4875-A0B7-47B25F7639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17247"/>
            <a:ext cx="10515600" cy="475971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5" name="Rectangle 4"/>
          <p:cNvSpPr/>
          <p:nvPr/>
        </p:nvSpPr>
        <p:spPr>
          <a:xfrm>
            <a:off x="838198" y="4952138"/>
            <a:ext cx="1497037" cy="4239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Source: UBOS</a:t>
            </a:r>
          </a:p>
        </p:txBody>
      </p:sp>
      <p:sp>
        <p:nvSpPr>
          <p:cNvPr id="6" name="Rectangle 5"/>
          <p:cNvSpPr/>
          <p:nvPr/>
        </p:nvSpPr>
        <p:spPr>
          <a:xfrm>
            <a:off x="838200" y="5496910"/>
            <a:ext cx="8873360" cy="11113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/>
              <a:t>Consequently, Uganda has experienced persistent trade deficits and vulnerability to global commodity price shocks.</a:t>
            </a:r>
            <a:endParaRPr lang="x-non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AA0CF-896F-483B-A48E-2D39A19BE685}" type="slidenum">
              <a:rPr lang="x-none" smtClean="0"/>
              <a:t>7</a:t>
            </a:fld>
            <a:endParaRPr lang="x-none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2565260"/>
              </p:ext>
            </p:extLst>
          </p:nvPr>
        </p:nvGraphicFramePr>
        <p:xfrm>
          <a:off x="838199" y="1156138"/>
          <a:ext cx="10082048" cy="368197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2238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36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43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5695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732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403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TOP EXPORTS (Percentage of total exports)</a:t>
                      </a:r>
                      <a:endParaRPr lang="en-GB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 </a:t>
                      </a:r>
                      <a:endParaRPr lang="en-GB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Vs </a:t>
                      </a:r>
                      <a:endParaRPr lang="en-GB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effectLst/>
                        </a:rPr>
                        <a:t>TOP IMPORTS (Percentage of total imports)</a:t>
                      </a:r>
                      <a:endParaRPr lang="en-GB" sz="14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 </a:t>
                      </a:r>
                      <a:endParaRPr lang="en-GB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03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Average Exports (2012/13-2017/18)</a:t>
                      </a:r>
                      <a:endParaRPr lang="en-GB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</a:rPr>
                        <a:t>Average Imports (2012/13-2017/18)</a:t>
                      </a:r>
                      <a:endParaRPr lang="en-GB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 </a:t>
                      </a:r>
                      <a:endParaRPr lang="en-GB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03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Coffee, </a:t>
                      </a:r>
                      <a:r>
                        <a:rPr lang="en-GB" sz="1400" b="0" dirty="0" err="1">
                          <a:solidFill>
                            <a:schemeClr val="tx1"/>
                          </a:solidFill>
                          <a:effectLst/>
                        </a:rPr>
                        <a:t>tea,cocoa</a:t>
                      </a: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, spices and manufactures thereof</a:t>
                      </a:r>
                      <a:endParaRPr lang="en-GB" sz="14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19%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Petroleum, petroleum products and related materials</a:t>
                      </a:r>
                      <a:endParaRPr lang="en-GB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20%</a:t>
                      </a:r>
                      <a:endParaRPr lang="en-GB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03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Cereals and cereal preparations</a:t>
                      </a:r>
                      <a:endParaRPr lang="en-GB" sz="14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9%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Road vehicles (air cushion vehicles)</a:t>
                      </a:r>
                      <a:endParaRPr lang="en-GB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9%</a:t>
                      </a:r>
                      <a:endParaRPr lang="en-GB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03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Fish, crustaceans and molluscs and preparations thereof</a:t>
                      </a:r>
                      <a:endParaRPr lang="en-GB" sz="14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6%</a:t>
                      </a:r>
                      <a:endParaRPr lang="en-GB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Vs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Medical and pharmaceutical products</a:t>
                      </a:r>
                      <a:endParaRPr lang="en-GB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6%</a:t>
                      </a:r>
                      <a:endParaRPr lang="en-GB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03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Gold, non-monetary (excl. gold ores and concentrates)</a:t>
                      </a:r>
                      <a:endParaRPr lang="en-GB" sz="14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5%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Iron and steel</a:t>
                      </a:r>
                      <a:endParaRPr lang="en-GB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5%</a:t>
                      </a:r>
                      <a:endParaRPr lang="en-GB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03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Vegetables and fruit</a:t>
                      </a:r>
                      <a:endParaRPr lang="en-GB" sz="14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5%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Cereals and cereal preparations</a:t>
                      </a:r>
                      <a:endParaRPr lang="en-GB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5%</a:t>
                      </a:r>
                      <a:endParaRPr lang="en-GB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03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Petroleum, petroleum products and related materials</a:t>
                      </a:r>
                      <a:endParaRPr lang="en-GB" sz="14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5%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Machinery specialised for particular industries</a:t>
                      </a:r>
                      <a:endParaRPr lang="en-GB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4%</a:t>
                      </a:r>
                      <a:endParaRPr lang="en-GB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831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Iron and steel</a:t>
                      </a:r>
                      <a:endParaRPr lang="en-GB" sz="14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4%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Fixed vegetable fats and oils, crude, refined or fractionated</a:t>
                      </a:r>
                      <a:endParaRPr lang="en-GB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4%</a:t>
                      </a:r>
                      <a:endParaRPr lang="en-GB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03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 </a:t>
                      </a:r>
                      <a:endParaRPr lang="en-GB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 </a:t>
                      </a:r>
                      <a:endParaRPr lang="en-GB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 </a:t>
                      </a:r>
                      <a:endParaRPr lang="en-GB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Plastics in primary forms</a:t>
                      </a:r>
                      <a:endParaRPr lang="en-GB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3%</a:t>
                      </a:r>
                      <a:endParaRPr lang="en-GB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436318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E06A54-8C42-46EC-881B-38171665DF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8877" y="196600"/>
            <a:ext cx="10515600" cy="926831"/>
          </a:xfrm>
        </p:spPr>
        <p:txBody>
          <a:bodyPr>
            <a:normAutofit/>
          </a:bodyPr>
          <a:lstStyle/>
          <a:p>
            <a:pPr algn="ctr" eaLnBrk="0" fontAlgn="base" hangingPunct="0">
              <a:lnSpc>
                <a:spcPct val="100000"/>
              </a:lnSpc>
              <a:spcAft>
                <a:spcPct val="0"/>
              </a:spcAft>
              <a:defRPr/>
            </a:pPr>
            <a:r>
              <a:rPr lang="en-US" sz="4000" dirty="0">
                <a:solidFill>
                  <a:srgbClr val="C00000"/>
                </a:solidFill>
                <a:latin typeface="Impact" panose="020B0806030902050204" pitchFamily="34" charset="0"/>
              </a:rPr>
              <a:t>THE IMBALANCE</a:t>
            </a:r>
            <a:endParaRPr lang="x-none" sz="4000" dirty="0">
              <a:solidFill>
                <a:srgbClr val="C00000"/>
              </a:solidFill>
              <a:latin typeface="Impact" panose="020B080603090205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99D869-D04D-4875-A0B7-47B25F7639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27652"/>
            <a:ext cx="10515600" cy="5249311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5" name="Rectangle 4"/>
          <p:cNvSpPr/>
          <p:nvPr/>
        </p:nvSpPr>
        <p:spPr>
          <a:xfrm>
            <a:off x="838197" y="6114927"/>
            <a:ext cx="1497037" cy="4239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Source: UBOS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AA0CF-896F-483B-A48E-2D39A19BE685}" type="slidenum">
              <a:rPr lang="x-none" smtClean="0"/>
              <a:t>8</a:t>
            </a:fld>
            <a:endParaRPr lang="x-none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C90E997-555C-405E-A029-1052D4685448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197" y="927652"/>
            <a:ext cx="10227367" cy="500269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502545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CAA0CF-896F-483B-A48E-2D39A19BE685}" type="slidenum">
              <a:rPr kumimoji="0" lang="x-non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x-non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1981200" y="41071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3429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6858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10287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13716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Impact" panose="020B0806030902050204" pitchFamily="34" charset="0"/>
                <a:ea typeface="+mj-ea"/>
                <a:cs typeface="+mj-cs"/>
              </a:rPr>
              <a:t>Country Experiences on Trade Policies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Impact" panose="020B0806030902050204" pitchFamily="34" charset="0"/>
              <a:ea typeface="+mj-ea"/>
              <a:cs typeface="+mj-cs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924062C5-7511-4F1E-81E5-E46A8D239E4C}"/>
              </a:ext>
            </a:extLst>
          </p:cNvPr>
          <p:cNvSpPr txBox="1">
            <a:spLocks/>
          </p:cNvSpPr>
          <p:nvPr/>
        </p:nvSpPr>
        <p:spPr>
          <a:xfrm>
            <a:off x="736980" y="1293255"/>
            <a:ext cx="10616820" cy="49928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To correct the imbalance, many developing countries adopted import substitution policies especially in the 50s, 60s and 70s.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For most developing countries, this period was characterized by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limited physical and human capital 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low literacy rates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unskilled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labour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declining terms of trade.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However, some countries (Asian Tigers) supplemented the inward looking policies with outward looking policies</a:t>
            </a:r>
            <a:endParaRPr kumimoji="0" lang="x-none" sz="3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55853331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Parallax</Template>
  <TotalTime>2509</TotalTime>
  <Words>1371</Words>
  <Application>Microsoft Office PowerPoint</Application>
  <PresentationFormat>Widescreen</PresentationFormat>
  <Paragraphs>277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22</vt:i4>
      </vt:variant>
    </vt:vector>
  </HeadingPairs>
  <TitlesOfParts>
    <vt:vector size="34" baseType="lpstr">
      <vt:lpstr>Arial</vt:lpstr>
      <vt:lpstr>Book Antiqua</vt:lpstr>
      <vt:lpstr>Calibri</vt:lpstr>
      <vt:lpstr>Calibri Light</vt:lpstr>
      <vt:lpstr>Century Schoolbook</vt:lpstr>
      <vt:lpstr>Impact</vt:lpstr>
      <vt:lpstr>Times New Roman</vt:lpstr>
      <vt:lpstr>Wingdings</vt:lpstr>
      <vt:lpstr>Wingdings 2</vt:lpstr>
      <vt:lpstr>Office Theme</vt:lpstr>
      <vt:lpstr>Oriel</vt:lpstr>
      <vt:lpstr>1_Office Theme</vt:lpstr>
      <vt:lpstr>IMPORT SUBSTITUTION AND EXPORT PROMOTION FOR SUSTAINABLE ECONOMIC GROWTH</vt:lpstr>
      <vt:lpstr>PowerPoint Presentation</vt:lpstr>
      <vt:lpstr>AIM FOR LESS IN…. MORE OUT!</vt:lpstr>
      <vt:lpstr>PowerPoint Presentation</vt:lpstr>
      <vt:lpstr>Evolution of the Trade Balance</vt:lpstr>
      <vt:lpstr>Share of Imports and exports to GDP</vt:lpstr>
      <vt:lpstr>THE IMBALANCE</vt:lpstr>
      <vt:lpstr>THE IMBALANCE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  </vt:lpstr>
      <vt:lpstr> Country Initiatives to address the trade imbalance </vt:lpstr>
      <vt:lpstr>Policy actions to implement the strategies and policies</vt:lpstr>
      <vt:lpstr>Policy actions to implement the strategies and policies – cont’d</vt:lpstr>
      <vt:lpstr>Justification for Policy Actions in the budget strategy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Caroline Namukwaya</cp:lastModifiedBy>
  <cp:revision>162</cp:revision>
  <dcterms:created xsi:type="dcterms:W3CDTF">2019-08-13T22:25:44Z</dcterms:created>
  <dcterms:modified xsi:type="dcterms:W3CDTF">2019-08-21T15:42:32Z</dcterms:modified>
</cp:coreProperties>
</file>