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5" r:id="rId1"/>
    <p:sldMasterId id="2147483676" r:id="rId2"/>
  </p:sldMasterIdLst>
  <p:notesMasterIdLst>
    <p:notesMasterId r:id="rId17"/>
  </p:notesMasterIdLst>
  <p:handoutMasterIdLst>
    <p:handoutMasterId r:id="rId18"/>
  </p:handoutMasterIdLst>
  <p:sldIdLst>
    <p:sldId id="256" r:id="rId3"/>
    <p:sldId id="336" r:id="rId4"/>
    <p:sldId id="260" r:id="rId5"/>
    <p:sldId id="343" r:id="rId6"/>
    <p:sldId id="348" r:id="rId7"/>
    <p:sldId id="328" r:id="rId8"/>
    <p:sldId id="338" r:id="rId9"/>
    <p:sldId id="339" r:id="rId10"/>
    <p:sldId id="344" r:id="rId11"/>
    <p:sldId id="345" r:id="rId12"/>
    <p:sldId id="346" r:id="rId13"/>
    <p:sldId id="347" r:id="rId14"/>
    <p:sldId id="335" r:id="rId15"/>
    <p:sldId id="275" r:id="rId16"/>
  </p:sldIdLst>
  <p:sldSz cx="9144000" cy="6858000" type="screen4x3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2C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92"/>
    <p:restoredTop sz="75385" autoAdjust="0"/>
  </p:normalViewPr>
  <p:slideViewPr>
    <p:cSldViewPr snapToGrid="0" snapToObjects="1">
      <p:cViewPr varScale="1">
        <p:scale>
          <a:sx n="55" d="100"/>
          <a:sy n="55" d="100"/>
        </p:scale>
        <p:origin x="217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12" d="100"/>
          <a:sy n="112" d="100"/>
        </p:scale>
        <p:origin x="5304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10D5AF-A407-8D48-8904-CB3266E187DF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9A6061-B1F9-FC41-9970-9B9CA1E713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21739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8" cy="49641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0442" y="0"/>
            <a:ext cx="2945658" cy="49641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917575" y="744537"/>
            <a:ext cx="4962525" cy="3722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79768" y="4715907"/>
            <a:ext cx="5438140" cy="44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30089"/>
            <a:ext cx="2945658" cy="49641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0442" y="9430089"/>
            <a:ext cx="2945658" cy="4964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66793844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679768" y="4715907"/>
            <a:ext cx="5438140" cy="44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Shape 141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14189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79768" y="4715907"/>
            <a:ext cx="5438100" cy="4467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>
              <a:solidFill>
                <a:srgbClr val="000000"/>
              </a:solidFill>
            </a:endParaRPr>
          </a:p>
        </p:txBody>
      </p:sp>
      <p:sp>
        <p:nvSpPr>
          <p:cNvPr id="173" name="Shape 173"/>
          <p:cNvSpPr txBox="1">
            <a:spLocks noGrp="1"/>
          </p:cNvSpPr>
          <p:nvPr>
            <p:ph type="sldNum" idx="12"/>
          </p:nvPr>
        </p:nvSpPr>
        <p:spPr>
          <a:xfrm>
            <a:off x="3850442" y="9430090"/>
            <a:ext cx="2945700" cy="4965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Shape 293"/>
          <p:cNvSpPr txBox="1">
            <a:spLocks noGrp="1"/>
          </p:cNvSpPr>
          <p:nvPr>
            <p:ph type="body" idx="1"/>
          </p:nvPr>
        </p:nvSpPr>
        <p:spPr>
          <a:xfrm>
            <a:off x="679768" y="4715907"/>
            <a:ext cx="5438140" cy="44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Shape 29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Pr>
        <a:solidFill>
          <a:schemeClr val="dk2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title"/>
          </p:nvPr>
        </p:nvSpPr>
        <p:spPr>
          <a:xfrm>
            <a:off x="621804" y="2154402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  <a:defRPr sz="4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1"/>
          </p:nvPr>
        </p:nvSpPr>
        <p:spPr>
          <a:xfrm>
            <a:off x="621804" y="4446571"/>
            <a:ext cx="7772400" cy="9438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Font typeface="Merriweather Sans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7" name="Shape 17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052" y="450172"/>
            <a:ext cx="1065657" cy="8953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2188" y="219483"/>
            <a:ext cx="7763947" cy="1143000"/>
          </a:xfrm>
        </p:spPr>
        <p:txBody>
          <a:bodyPr/>
          <a:lstStyle>
            <a:lvl1pPr algn="l">
              <a:defRPr sz="2400" b="1">
                <a:solidFill>
                  <a:srgbClr val="54156B"/>
                </a:solidFill>
              </a:defRPr>
            </a:lvl1pPr>
          </a:lstStyle>
          <a:p>
            <a:r>
              <a:rPr lang="en-GB" dirty="0"/>
              <a:t>Click to edit Master title style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88" y="2092232"/>
            <a:ext cx="7763949" cy="327996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40295" y="6101944"/>
            <a:ext cx="28956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54156B"/>
                </a:solidFill>
              </a:defRPr>
            </a:lvl1pPr>
          </a:lstStyle>
          <a:p>
            <a:fld id="{CBF00C0C-DDC1-4C4A-8AE3-F4BB14C3320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17" y="5654280"/>
            <a:ext cx="1069330" cy="895327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612189" y="621820"/>
            <a:ext cx="7763947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Arial"/>
              <a:buNone/>
              <a:defRPr sz="4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612189" y="2092432"/>
            <a:ext cx="3885196" cy="46443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97A9"/>
              </a:buClr>
              <a:buFont typeface="Arial"/>
              <a:buNone/>
              <a:defRPr sz="2400" b="1" i="0" u="none" strike="noStrike" cap="none">
                <a:solidFill>
                  <a:srgbClr val="0097A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Merriweather Sans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612187" y="2732192"/>
            <a:ext cx="3885199" cy="286840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31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erriweather Sans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4645026" y="2092432"/>
            <a:ext cx="3731111" cy="46443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97A9"/>
              </a:buClr>
              <a:buFont typeface="Arial"/>
              <a:buNone/>
              <a:defRPr sz="2400" b="1" i="0" u="none" strike="noStrike" cap="none">
                <a:solidFill>
                  <a:srgbClr val="0097A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Merriweather Sans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4645025" y="2732192"/>
            <a:ext cx="3731111" cy="286840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31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erriweather Sans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ftr" idx="11"/>
          </p:nvPr>
        </p:nvSpPr>
        <p:spPr>
          <a:xfrm>
            <a:off x="5540294" y="6101944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156B"/>
              </a:buClr>
              <a:buFont typeface="Arial"/>
              <a:buNone/>
              <a:defRPr sz="1800" b="0" i="0" u="none" strike="noStrike" cap="none">
                <a:solidFill>
                  <a:srgbClr val="54156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613216" y="638910"/>
            <a:ext cx="2852295" cy="9051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3575050" y="638910"/>
            <a:ext cx="4883148" cy="495255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31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erriweather Sans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2"/>
          </p:nvPr>
        </p:nvSpPr>
        <p:spPr>
          <a:xfrm>
            <a:off x="612187" y="1617141"/>
            <a:ext cx="2853325" cy="39743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Merriweather Sans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5540294" y="6101944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156B"/>
              </a:buClr>
              <a:buFont typeface="Arial"/>
              <a:buNone/>
              <a:defRPr sz="1800" b="0" i="0" u="none" strike="noStrike" cap="none">
                <a:solidFill>
                  <a:srgbClr val="54156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icture with Caption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pic" idx="2"/>
          </p:nvPr>
        </p:nvSpPr>
        <p:spPr>
          <a:xfrm>
            <a:off x="612187" y="612775"/>
            <a:ext cx="7846012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Merriweather Sans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613216" y="4864837"/>
            <a:ext cx="7844982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Merriweather Sans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5540294" y="6101944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156B"/>
              </a:buClr>
              <a:buFont typeface="Arial"/>
              <a:buNone/>
              <a:defRPr sz="1800" b="0" i="0" u="none" strike="noStrike" cap="none">
                <a:solidFill>
                  <a:srgbClr val="54156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57" name="Shape 57"/>
          <p:cNvCxnSpPr/>
          <p:nvPr/>
        </p:nvCxnSpPr>
        <p:spPr>
          <a:xfrm>
            <a:off x="613216" y="5956923"/>
            <a:ext cx="7844982" cy="0"/>
          </a:xfrm>
          <a:prstGeom prst="straightConnector1">
            <a:avLst/>
          </a:prstGeom>
          <a:noFill/>
          <a:ln w="9525" cap="flat" cmpd="sng">
            <a:solidFill>
              <a:srgbClr val="26A1BB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8" name="Shape 58"/>
          <p:cNvCxnSpPr/>
          <p:nvPr/>
        </p:nvCxnSpPr>
        <p:spPr>
          <a:xfrm>
            <a:off x="613216" y="6623878"/>
            <a:ext cx="7844982" cy="0"/>
          </a:xfrm>
          <a:prstGeom prst="straightConnector1">
            <a:avLst/>
          </a:prstGeom>
          <a:noFill/>
          <a:ln w="9525" cap="flat" cmpd="sng">
            <a:solidFill>
              <a:srgbClr val="26A1BB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>
            <a:spLocks noGrp="1"/>
          </p:cNvSpPr>
          <p:nvPr>
            <p:ph type="title"/>
          </p:nvPr>
        </p:nvSpPr>
        <p:spPr>
          <a:xfrm rot="5400000">
            <a:off x="5041699" y="2193241"/>
            <a:ext cx="5004199" cy="182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3C190"/>
              </a:buClr>
              <a:buFont typeface="Arial"/>
              <a:buNone/>
              <a:defRPr sz="4400" b="1" i="0" u="none" strike="noStrike" cap="none">
                <a:solidFill>
                  <a:srgbClr val="C3C19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 rot="5400000">
            <a:off x="1052143" y="184884"/>
            <a:ext cx="4985926" cy="586378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31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erriweather Sans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5540294" y="6101944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156B"/>
              </a:buClr>
              <a:buFont typeface="Arial"/>
              <a:buNone/>
              <a:defRPr sz="1800" b="0" i="0" u="none" strike="noStrike" cap="none">
                <a:solidFill>
                  <a:srgbClr val="54156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inal Slide">
    <p:bg>
      <p:bgPr>
        <a:solidFill>
          <a:schemeClr val="dk2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/>
          <p:nvPr/>
        </p:nvSpPr>
        <p:spPr>
          <a:xfrm>
            <a:off x="721835" y="2284097"/>
            <a:ext cx="3033530" cy="267765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30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International Growth Centre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30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London School of Economics and Political Science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30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Houghton Street</a:t>
            </a:r>
            <a:br>
              <a:rPr lang="en-US" sz="2400" b="0" i="0" u="none" strike="noStrike" cap="none" baseline="30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400" b="0" i="0" u="none" strike="noStrike" cap="none" baseline="30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London WC2 2AE 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400" b="0" i="0" u="none" strike="noStrike" cap="non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400" b="0" i="0" u="none" strike="noStrike" cap="non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30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www.theigc.org </a:t>
            </a:r>
            <a:r>
              <a:rPr lang="en-US" sz="2400" b="0" i="0" u="none" strike="noStrike" cap="none" baseline="30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2400" b="0" i="0" u="none" strike="noStrike" cap="none" baseline="30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 lang="en-US" sz="2400" b="0" i="0" u="none" strike="noStrike" cap="none" baseline="30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9" name="Shape 69"/>
          <p:cNvCxnSpPr/>
          <p:nvPr/>
        </p:nvCxnSpPr>
        <p:spPr>
          <a:xfrm>
            <a:off x="804068" y="2110505"/>
            <a:ext cx="2768555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inal Slide">
    <p:bg>
      <p:bgPr>
        <a:solidFill>
          <a:schemeClr val="dk2"/>
        </a:solidFill>
        <a:effectLst/>
      </p:bgPr>
    </p:bg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/>
          <p:nvPr/>
        </p:nvSpPr>
        <p:spPr>
          <a:xfrm>
            <a:off x="721835" y="2284097"/>
            <a:ext cx="3033530" cy="267765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30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International Growth Centre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30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London School of Economics and Political Science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30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Houghton Street</a:t>
            </a:r>
            <a:br>
              <a:rPr lang="en-US" sz="2400" b="0" i="0" u="none" strike="noStrike" cap="none" baseline="30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400" b="0" i="0" u="none" strike="noStrike" cap="none" baseline="30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London WC2 2AE 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400" b="0" i="0" u="none" strike="noStrike" cap="non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400" b="0" i="0" u="none" strike="noStrike" cap="non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300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www.theigc.org </a:t>
            </a:r>
            <a:r>
              <a:rPr lang="en-US" sz="2400" b="0" i="0" u="none" strike="noStrike" cap="none" baseline="30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2400" b="0" i="0" u="none" strike="noStrike" cap="none" baseline="30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 lang="en-US" sz="2400" b="0" i="0" u="none" strike="noStrike" cap="none" baseline="30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7" name="Shape 77"/>
          <p:cNvCxnSpPr/>
          <p:nvPr/>
        </p:nvCxnSpPr>
        <p:spPr>
          <a:xfrm>
            <a:off x="804068" y="2110505"/>
            <a:ext cx="2768555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612189" y="621820"/>
            <a:ext cx="7763947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4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12187" y="2092232"/>
            <a:ext cx="7763947" cy="3279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31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erriweather Sans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457200" y="610053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6553200" y="610053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78" r:id="rId2"/>
    <p:sldLayoutId id="2147483653" r:id="rId3"/>
    <p:sldLayoutId id="2147483656" r:id="rId4"/>
    <p:sldLayoutId id="2147483657" r:id="rId5"/>
    <p:sldLayoutId id="2147483659" r:id="rId6"/>
    <p:sldLayoutId id="2147483660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612189" y="621820"/>
            <a:ext cx="7763947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12187" y="2092232"/>
            <a:ext cx="7763947" cy="3279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31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erriweather Sans"/>
              <a:buChar char="–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dt" idx="10"/>
          </p:nvPr>
        </p:nvSpPr>
        <p:spPr>
          <a:xfrm>
            <a:off x="457200" y="610053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sldNum" idx="12"/>
          </p:nvPr>
        </p:nvSpPr>
        <p:spPr>
          <a:xfrm>
            <a:off x="6553200" y="610053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strid.haas@theigc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title"/>
          </p:nvPr>
        </p:nvSpPr>
        <p:spPr>
          <a:xfrm>
            <a:off x="0" y="2281819"/>
            <a:ext cx="9149729" cy="13620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lvl="0" algn="ctr">
              <a:buSzPct val="25000"/>
            </a:pPr>
            <a:r>
              <a:rPr lang="en-ZA" sz="3200" dirty="0" smtClean="0"/>
              <a:t>Towards the Promise of Cities that Work: Examples of Successful Reform</a:t>
            </a:r>
            <a:endParaRPr lang="en-US" sz="3200" b="1" i="0" u="none" strike="noStrike" cap="none" dirty="0">
              <a:solidFill>
                <a:srgbClr val="FFFFFF"/>
              </a:solidFill>
              <a:sym typeface="Arial"/>
            </a:endParaRPr>
          </a:p>
        </p:txBody>
      </p:sp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621800" y="4446576"/>
            <a:ext cx="7772400" cy="13619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US" sz="1850" b="1" i="0" u="none" strike="noStrike" cap="none" dirty="0">
                <a:solidFill>
                  <a:schemeClr val="lt1"/>
                </a:solidFill>
                <a:sym typeface="Arial"/>
              </a:rPr>
              <a:t>Astrid R.N. Haas • </a:t>
            </a:r>
            <a:r>
              <a:rPr lang="en-US" sz="1850" b="1" i="0" u="none" strike="noStrike" cap="none" dirty="0">
                <a:solidFill>
                  <a:schemeClr val="lt1"/>
                </a:solidFill>
                <a:sym typeface="Arial"/>
                <a:hlinkClick r:id="rId3"/>
              </a:rPr>
              <a:t>astrid.haas@theigc.org</a:t>
            </a:r>
            <a:r>
              <a:rPr lang="en-US" sz="1850" b="1" i="0" u="none" strike="noStrike" cap="none" dirty="0">
                <a:solidFill>
                  <a:schemeClr val="lt1"/>
                </a:solidFill>
                <a:sym typeface="Arial"/>
              </a:rPr>
              <a:t>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de-AT" sz="1850" b="1" i="1" dirty="0"/>
              <a:t>Senior Economist </a:t>
            </a:r>
            <a:r>
              <a:rPr lang="de-AT" sz="1850" b="1" i="1" dirty="0" err="1"/>
              <a:t>for</a:t>
            </a:r>
            <a:r>
              <a:rPr lang="de-AT" sz="1850" b="1" i="1" dirty="0"/>
              <a:t> Cities </a:t>
            </a:r>
            <a:r>
              <a:rPr lang="de-AT" sz="1850" b="1" i="1" dirty="0" err="1"/>
              <a:t>and</a:t>
            </a:r>
            <a:r>
              <a:rPr lang="de-AT" sz="1850" b="1" i="1" dirty="0"/>
              <a:t> Manager </a:t>
            </a:r>
            <a:r>
              <a:rPr lang="de-AT" sz="1850" b="1" i="1" dirty="0" err="1"/>
              <a:t>of</a:t>
            </a:r>
            <a:r>
              <a:rPr lang="de-AT" sz="1850" b="1" i="1" dirty="0"/>
              <a:t> Cities </a:t>
            </a:r>
            <a:r>
              <a:rPr lang="de-AT" sz="1850" b="1" i="1" dirty="0" err="1"/>
              <a:t>that</a:t>
            </a:r>
            <a:r>
              <a:rPr lang="de-AT" sz="1850" b="1" i="1" dirty="0"/>
              <a:t> Work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endParaRPr lang="de-AT" sz="1850" b="1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de-AT" sz="1600" b="1" dirty="0" err="1" smtClean="0"/>
              <a:t>Economic</a:t>
            </a:r>
            <a:r>
              <a:rPr lang="de-AT" sz="1600" b="1" dirty="0" smtClean="0"/>
              <a:t> Growth Forum</a:t>
            </a:r>
            <a:endParaRPr lang="de-AT" sz="1600" b="1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de-AT" sz="1600" b="1" u="none" strike="noStrike" cap="none" dirty="0" smtClean="0">
                <a:solidFill>
                  <a:schemeClr val="lt1"/>
                </a:solidFill>
                <a:sym typeface="Arial"/>
              </a:rPr>
              <a:t>22</a:t>
            </a:r>
            <a:r>
              <a:rPr lang="de-AT" sz="1600" b="1" u="none" strike="noStrike" cap="none" baseline="30000" dirty="0" smtClean="0">
                <a:solidFill>
                  <a:schemeClr val="lt1"/>
                </a:solidFill>
                <a:sym typeface="Arial"/>
              </a:rPr>
              <a:t>nd </a:t>
            </a:r>
            <a:r>
              <a:rPr lang="de-AT" sz="1600" b="1" u="none" strike="noStrike" cap="none" dirty="0" err="1" smtClean="0">
                <a:solidFill>
                  <a:schemeClr val="lt1"/>
                </a:solidFill>
                <a:sym typeface="Arial"/>
              </a:rPr>
              <a:t>of</a:t>
            </a:r>
            <a:r>
              <a:rPr lang="de-AT" sz="1600" b="1" u="none" strike="noStrike" cap="none" dirty="0" smtClean="0">
                <a:solidFill>
                  <a:schemeClr val="lt1"/>
                </a:solidFill>
                <a:sym typeface="Arial"/>
              </a:rPr>
              <a:t> August 2019 -  Kampala, Uganda</a:t>
            </a:r>
            <a:endParaRPr sz="1600" b="0" u="none" strike="noStrike" cap="none" dirty="0">
              <a:solidFill>
                <a:schemeClr val="lt1"/>
              </a:solidFill>
              <a:sym typeface="Arial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37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endParaRPr sz="1850" b="0" i="0" u="none" strike="noStrike" cap="none" dirty="0">
              <a:solidFill>
                <a:schemeClr val="lt1"/>
              </a:solidFill>
              <a:sym typeface="Arial"/>
            </a:endParaRPr>
          </a:p>
        </p:txBody>
      </p:sp>
      <p:sp>
        <p:nvSpPr>
          <p:cNvPr id="145" name="Shape 145"/>
          <p:cNvSpPr txBox="1"/>
          <p:nvPr/>
        </p:nvSpPr>
        <p:spPr>
          <a:xfrm>
            <a:off x="2024741" y="6611257"/>
            <a:ext cx="184666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4741" y="585838"/>
            <a:ext cx="3439102" cy="4537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All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these</a:t>
            </a:r>
            <a:r>
              <a:rPr lang="de-AT" dirty="0" smtClean="0"/>
              <a:t> </a:t>
            </a:r>
            <a:r>
              <a:rPr lang="de-AT" dirty="0" err="1" smtClean="0"/>
              <a:t>investments</a:t>
            </a:r>
            <a:r>
              <a:rPr lang="de-AT" dirty="0" smtClean="0"/>
              <a:t> </a:t>
            </a:r>
            <a:r>
              <a:rPr lang="de-AT" dirty="0" err="1" smtClean="0"/>
              <a:t>need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be</a:t>
            </a:r>
            <a:r>
              <a:rPr lang="de-AT" dirty="0" smtClean="0"/>
              <a:t> </a:t>
            </a:r>
            <a:r>
              <a:rPr lang="de-AT" dirty="0" err="1" smtClean="0"/>
              <a:t>financed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funded</a:t>
            </a:r>
            <a:r>
              <a:rPr lang="de-AT" dirty="0" smtClean="0"/>
              <a:t>...</a:t>
            </a:r>
            <a:endParaRPr lang="en-GB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296219" y="1362483"/>
            <a:ext cx="4569988" cy="488784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GB" sz="1800" b="1" dirty="0" smtClean="0">
                <a:solidFill>
                  <a:schemeClr val="bg2"/>
                </a:solidFill>
              </a:rPr>
              <a:t>Land Value Capture (Bogota, Colombia)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800" dirty="0"/>
              <a:t>When cities make </a:t>
            </a:r>
            <a:r>
              <a:rPr lang="en-GB" sz="1800" dirty="0" smtClean="0"/>
              <a:t>public investments, property values increase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1800" dirty="0" smtClean="0"/>
              <a:t>Need instruments to capture increase in value</a:t>
            </a:r>
            <a:endParaRPr lang="en-GB" sz="1800" dirty="0"/>
          </a:p>
          <a:p>
            <a:pPr marL="342900" indent="-342900">
              <a:buFont typeface="Arial" charset="0"/>
              <a:buChar char="•"/>
            </a:pPr>
            <a:r>
              <a:rPr lang="en-GB" sz="1800" dirty="0" smtClean="0"/>
              <a:t>Betterment levies collected from property owners since 1921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1800" dirty="0" smtClean="0"/>
              <a:t>Based on factors such as areas of influence, cost of project etc.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800" dirty="0" smtClean="0"/>
              <a:t>Revenue from levy reinvested in urban infrastructure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1800" dirty="0" smtClean="0"/>
              <a:t>Has funded 1 billion USD in public works 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1800" dirty="0" smtClean="0"/>
              <a:t>≈20-30% municipal revenue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09903" y="6437376"/>
            <a:ext cx="2640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/>
              <a:t>Source: </a:t>
            </a:r>
            <a:r>
              <a:rPr lang="en-US" sz="1000" i="1" dirty="0" smtClean="0"/>
              <a:t>Haas and </a:t>
            </a:r>
            <a:r>
              <a:rPr lang="en-US" sz="1000" i="1" dirty="0" err="1" smtClean="0"/>
              <a:t>Krticos</a:t>
            </a:r>
            <a:r>
              <a:rPr lang="en-US" sz="1000" i="1" dirty="0" smtClean="0"/>
              <a:t> (forthcoming)</a:t>
            </a:r>
            <a:endParaRPr lang="en-US" sz="1000" i="1" dirty="0"/>
          </a:p>
        </p:txBody>
      </p:sp>
      <p:grpSp>
        <p:nvGrpSpPr>
          <p:cNvPr id="7" name="Group 6"/>
          <p:cNvGrpSpPr/>
          <p:nvPr/>
        </p:nvGrpSpPr>
        <p:grpSpPr>
          <a:xfrm>
            <a:off x="808321" y="1493134"/>
            <a:ext cx="3038198" cy="4062714"/>
            <a:chOff x="808321" y="1493134"/>
            <a:chExt cx="3225600" cy="4313310"/>
          </a:xfrm>
        </p:grpSpPr>
        <p:pic>
          <p:nvPicPr>
            <p:cNvPr id="1026" name="Picture 2" descr="mage result for Bogota Colombia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284"/>
            <a:stretch/>
          </p:blipFill>
          <p:spPr bwMode="auto">
            <a:xfrm>
              <a:off x="808321" y="1493134"/>
              <a:ext cx="3225600" cy="21792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mage result for Bogota Colombia public infrastructur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8879" y="3672430"/>
              <a:ext cx="3225042" cy="2134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602678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188" y="219483"/>
            <a:ext cx="8358192" cy="1143000"/>
          </a:xfrm>
        </p:spPr>
        <p:txBody>
          <a:bodyPr/>
          <a:lstStyle/>
          <a:p>
            <a:r>
              <a:rPr lang="mr-IN" dirty="0" smtClean="0"/>
              <a:t>…</a:t>
            </a:r>
            <a:r>
              <a:rPr lang="de-AT" dirty="0" err="1" smtClean="0"/>
              <a:t>supported</a:t>
            </a:r>
            <a:r>
              <a:rPr lang="de-AT" dirty="0" smtClean="0"/>
              <a:t> </a:t>
            </a:r>
            <a:r>
              <a:rPr lang="de-AT" dirty="0" err="1" smtClean="0"/>
              <a:t>by</a:t>
            </a:r>
            <a:r>
              <a:rPr lang="de-AT" dirty="0" smtClean="0"/>
              <a:t> strong, well-</a:t>
            </a:r>
            <a:r>
              <a:rPr lang="de-AT" dirty="0" err="1" smtClean="0"/>
              <a:t>coordinated</a:t>
            </a:r>
            <a:r>
              <a:rPr lang="de-AT" dirty="0" smtClean="0"/>
              <a:t> </a:t>
            </a:r>
            <a:r>
              <a:rPr lang="de-AT" dirty="0" err="1" smtClean="0"/>
              <a:t>institutions</a:t>
            </a:r>
            <a:r>
              <a:rPr lang="de-AT" dirty="0" smtClean="0"/>
              <a:t>...</a:t>
            </a:r>
            <a:endParaRPr lang="en-GB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931273" y="1531731"/>
            <a:ext cx="4927632" cy="454454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GB" sz="1800" b="1" dirty="0" smtClean="0">
                <a:solidFill>
                  <a:schemeClr val="bg2"/>
                </a:solidFill>
              </a:rPr>
              <a:t>Metropolitan Governance (Manchester, UK)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800" dirty="0" smtClean="0"/>
              <a:t>Greater Manchester Combined Authority created in 2011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1800" dirty="0" smtClean="0"/>
              <a:t>2.7 million people and 10 district councils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800" dirty="0" smtClean="0"/>
              <a:t>Regional planning and decision making body 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1800" dirty="0" smtClean="0"/>
              <a:t>Coordinates transport, housing, skills, economic </a:t>
            </a:r>
            <a:r>
              <a:rPr lang="en-GB" sz="1800" dirty="0"/>
              <a:t>p</a:t>
            </a:r>
            <a:r>
              <a:rPr lang="en-GB" sz="1800" dirty="0" smtClean="0"/>
              <a:t>olicy, planning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800" dirty="0" smtClean="0"/>
              <a:t>Governed by 10 member board with each council nominating an elected councillor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55987" y="6391077"/>
            <a:ext cx="2640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/>
              <a:t>Source: </a:t>
            </a:r>
            <a:r>
              <a:rPr lang="en-US" sz="1000" i="1" dirty="0" smtClean="0"/>
              <a:t>Slack (2018)</a:t>
            </a:r>
            <a:endParaRPr lang="en-US" sz="1000" i="1" dirty="0"/>
          </a:p>
        </p:txBody>
      </p:sp>
      <p:grpSp>
        <p:nvGrpSpPr>
          <p:cNvPr id="3" name="Group 2"/>
          <p:cNvGrpSpPr/>
          <p:nvPr/>
        </p:nvGrpSpPr>
        <p:grpSpPr>
          <a:xfrm>
            <a:off x="438569" y="1682442"/>
            <a:ext cx="3273554" cy="3456717"/>
            <a:chOff x="612188" y="1601420"/>
            <a:chExt cx="3781739" cy="3993336"/>
          </a:xfrm>
        </p:grpSpPr>
        <p:pic>
          <p:nvPicPr>
            <p:cNvPr id="2052" name="Picture 4" descr="mage result for Greater Manchester Combined Authority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188" y="1601420"/>
              <a:ext cx="3781739" cy="1411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mage result for Greater Manchester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9174" y="3012432"/>
              <a:ext cx="3527765" cy="25823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35604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188" y="219483"/>
            <a:ext cx="8254020" cy="1143000"/>
          </a:xfrm>
        </p:spPr>
        <p:txBody>
          <a:bodyPr/>
          <a:lstStyle/>
          <a:p>
            <a:r>
              <a:rPr lang="mr-IN" dirty="0" smtClean="0"/>
              <a:t>…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underpinned</a:t>
            </a:r>
            <a:r>
              <a:rPr lang="de-AT" dirty="0" smtClean="0"/>
              <a:t> </a:t>
            </a:r>
            <a:r>
              <a:rPr lang="de-AT" dirty="0" err="1" smtClean="0"/>
              <a:t>by</a:t>
            </a:r>
            <a:r>
              <a:rPr lang="de-AT" dirty="0" smtClean="0"/>
              <a:t> </a:t>
            </a:r>
            <a:r>
              <a:rPr lang="de-AT" dirty="0" err="1" smtClean="0"/>
              <a:t>good</a:t>
            </a:r>
            <a:r>
              <a:rPr lang="de-AT" dirty="0" smtClean="0"/>
              <a:t> </a:t>
            </a:r>
            <a:r>
              <a:rPr lang="de-AT" dirty="0" err="1" smtClean="0"/>
              <a:t>data</a:t>
            </a:r>
            <a:r>
              <a:rPr lang="de-AT" dirty="0" smtClean="0"/>
              <a:t> </a:t>
            </a:r>
            <a:r>
              <a:rPr lang="de-AT" dirty="0" err="1" smtClean="0"/>
              <a:t>for</a:t>
            </a:r>
            <a:r>
              <a:rPr lang="de-AT" dirty="0" smtClean="0"/>
              <a:t> </a:t>
            </a:r>
            <a:r>
              <a:rPr lang="de-AT" dirty="0" err="1" smtClean="0"/>
              <a:t>decision</a:t>
            </a:r>
            <a:r>
              <a:rPr lang="de-AT" dirty="0" err="1"/>
              <a:t>-</a:t>
            </a:r>
            <a:r>
              <a:rPr lang="de-AT" dirty="0" err="1" smtClean="0"/>
              <a:t>making</a:t>
            </a:r>
            <a:r>
              <a:rPr lang="de-AT" dirty="0" smtClean="0"/>
              <a:t>...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12188" y="1608482"/>
            <a:ext cx="4773384" cy="401681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GB" sz="1800" b="1" dirty="0" smtClean="0">
                <a:solidFill>
                  <a:schemeClr val="bg2"/>
                </a:solidFill>
              </a:rPr>
              <a:t>Data Strategy (Cape Town, South Africa)</a:t>
            </a:r>
            <a:endParaRPr lang="en-GB" sz="1800" b="1" dirty="0">
              <a:solidFill>
                <a:schemeClr val="bg2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800" i="1" dirty="0"/>
              <a:t>“Data plays a critical role in how evidence based decisions are made, and how evidence based policies, strategies, plans and implementation programmes are developed</a:t>
            </a:r>
            <a:r>
              <a:rPr lang="en-GB" sz="1800" i="1" dirty="0" smtClean="0"/>
              <a:t>.”</a:t>
            </a:r>
            <a:endParaRPr lang="en-US" sz="1800" dirty="0" smtClean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Local governments are pragmatic, have the greatest connections with citizens, and have increasingly more power over decisions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800" dirty="0" smtClean="0"/>
              <a:t>Data as a shared, public asset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5572" y="1362483"/>
            <a:ext cx="3294877" cy="463761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09897" y="6222416"/>
            <a:ext cx="23842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/>
              <a:t>Source: </a:t>
            </a:r>
            <a:r>
              <a:rPr lang="en-US" sz="1000" i="1" dirty="0" smtClean="0"/>
              <a:t>City of Cape Town 2018</a:t>
            </a:r>
            <a:endParaRPr lang="en-US" sz="1000" i="1" dirty="0"/>
          </a:p>
        </p:txBody>
      </p:sp>
    </p:spTree>
    <p:extLst>
      <p:ext uri="{BB962C8B-B14F-4D97-AF65-F5344CB8AC3E}">
        <p14:creationId xmlns:p14="http://schemas.microsoft.com/office/powerpoint/2010/main" val="18471210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188" y="219483"/>
            <a:ext cx="8239204" cy="1293134"/>
          </a:xfrm>
        </p:spPr>
        <p:txBody>
          <a:bodyPr/>
          <a:lstStyle/>
          <a:p>
            <a:r>
              <a:rPr lang="mr-IN" dirty="0" smtClean="0"/>
              <a:t>…</a:t>
            </a:r>
            <a:r>
              <a:rPr lang="de-AT" dirty="0" err="1" smtClean="0"/>
              <a:t>which</a:t>
            </a:r>
            <a:r>
              <a:rPr lang="de-AT" dirty="0" smtClean="0"/>
              <a:t> </a:t>
            </a:r>
            <a:r>
              <a:rPr lang="de-AT" dirty="0" err="1" smtClean="0"/>
              <a:t>together</a:t>
            </a:r>
            <a:r>
              <a:rPr lang="de-AT" dirty="0" smtClean="0"/>
              <a:t> will </a:t>
            </a:r>
            <a:r>
              <a:rPr lang="de-AT" dirty="0" err="1" smtClean="0"/>
              <a:t>help</a:t>
            </a:r>
            <a:r>
              <a:rPr lang="de-AT" dirty="0" smtClean="0"/>
              <a:t> </a:t>
            </a:r>
            <a:r>
              <a:rPr lang="de-AT" dirty="0" err="1" smtClean="0"/>
              <a:t>us</a:t>
            </a:r>
            <a:r>
              <a:rPr lang="de-AT" dirty="0" smtClean="0"/>
              <a:t> </a:t>
            </a:r>
            <a:r>
              <a:rPr lang="de-AT" dirty="0" err="1" smtClean="0"/>
              <a:t>achieve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promise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cities</a:t>
            </a:r>
            <a:r>
              <a:rPr lang="de-AT" dirty="0" smtClean="0"/>
              <a:t> </a:t>
            </a:r>
            <a:r>
              <a:rPr lang="de-AT" dirty="0" err="1" smtClean="0"/>
              <a:t>that</a:t>
            </a:r>
            <a:r>
              <a:rPr lang="de-AT" dirty="0" smtClean="0"/>
              <a:t> </a:t>
            </a:r>
            <a:r>
              <a:rPr lang="de-AT" dirty="0" err="1" smtClean="0"/>
              <a:t>work</a:t>
            </a:r>
            <a:r>
              <a:rPr lang="de-AT" dirty="0" smtClean="0"/>
              <a:t>. </a:t>
            </a:r>
            <a:endParaRPr lang="de-AT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584" y="1512617"/>
            <a:ext cx="6908051" cy="3884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7993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097658"/>
            <a:ext cx="9143999" cy="17603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188" y="219482"/>
            <a:ext cx="8216444" cy="1152117"/>
          </a:xfrm>
        </p:spPr>
        <p:txBody>
          <a:bodyPr/>
          <a:lstStyle/>
          <a:p>
            <a:r>
              <a:rPr lang="en-GB" dirty="0" smtClean="0"/>
              <a:t>In Africa, about </a:t>
            </a:r>
            <a:r>
              <a:rPr lang="en-GB" dirty="0"/>
              <a:t>two-thirds of our cities are still to be </a:t>
            </a:r>
            <a:r>
              <a:rPr lang="en-GB" dirty="0" smtClean="0"/>
              <a:t>built, giving us a short period of time to unleash the potential of urbanisation </a:t>
            </a:r>
            <a:r>
              <a:rPr lang="mr-IN" dirty="0" smtClean="0"/>
              <a:t>…</a:t>
            </a:r>
            <a:endParaRPr lang="en-GB" dirty="0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1D7E57F3-3FFD-BF47-AC6E-B99C91BDBD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04086" y="1794933"/>
            <a:ext cx="7724546" cy="3740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795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/>
            <a:r>
              <a:rPr lang="de-AT" dirty="0" smtClean="0"/>
              <a:t>...</a:t>
            </a:r>
            <a:r>
              <a:rPr lang="de-AT" dirty="0" err="1" smtClean="0"/>
              <a:t>which</a:t>
            </a:r>
            <a:r>
              <a:rPr lang="de-AT" dirty="0" smtClean="0"/>
              <a:t> </a:t>
            </a:r>
            <a:r>
              <a:rPr lang="de-AT" dirty="0" err="1">
                <a:solidFill>
                  <a:schemeClr val="bg2"/>
                </a:solidFill>
              </a:rPr>
              <a:t>is</a:t>
            </a:r>
            <a:r>
              <a:rPr lang="de-AT" dirty="0">
                <a:solidFill>
                  <a:schemeClr val="bg2"/>
                </a:solidFill>
              </a:rPr>
              <a:t> </a:t>
            </a:r>
            <a:r>
              <a:rPr lang="de-AT" dirty="0" err="1">
                <a:solidFill>
                  <a:schemeClr val="bg2"/>
                </a:solidFill>
              </a:rPr>
              <a:t>one</a:t>
            </a:r>
            <a:r>
              <a:rPr lang="de-AT" dirty="0">
                <a:solidFill>
                  <a:schemeClr val="bg2"/>
                </a:solidFill>
              </a:rPr>
              <a:t> </a:t>
            </a:r>
            <a:r>
              <a:rPr lang="de-AT" dirty="0" err="1">
                <a:solidFill>
                  <a:schemeClr val="bg2"/>
                </a:solidFill>
              </a:rPr>
              <a:t>of</a:t>
            </a:r>
            <a:r>
              <a:rPr lang="de-AT" dirty="0">
                <a:solidFill>
                  <a:schemeClr val="bg2"/>
                </a:solidFill>
              </a:rPr>
              <a:t> </a:t>
            </a:r>
            <a:r>
              <a:rPr lang="de-AT" dirty="0" err="1">
                <a:solidFill>
                  <a:schemeClr val="bg2"/>
                </a:solidFill>
              </a:rPr>
              <a:t>the</a:t>
            </a:r>
            <a:r>
              <a:rPr lang="de-AT" dirty="0">
                <a:solidFill>
                  <a:schemeClr val="bg2"/>
                </a:solidFill>
              </a:rPr>
              <a:t> </a:t>
            </a:r>
            <a:r>
              <a:rPr lang="de-AT" dirty="0" err="1">
                <a:solidFill>
                  <a:schemeClr val="bg2"/>
                </a:solidFill>
              </a:rPr>
              <a:t>largest</a:t>
            </a:r>
            <a:r>
              <a:rPr lang="de-AT" dirty="0">
                <a:solidFill>
                  <a:schemeClr val="bg2"/>
                </a:solidFill>
              </a:rPr>
              <a:t> </a:t>
            </a:r>
            <a:r>
              <a:rPr lang="de-AT" dirty="0" err="1">
                <a:solidFill>
                  <a:schemeClr val="bg2"/>
                </a:solidFill>
              </a:rPr>
              <a:t>opportunities</a:t>
            </a:r>
            <a:r>
              <a:rPr lang="de-AT" dirty="0">
                <a:solidFill>
                  <a:schemeClr val="bg2"/>
                </a:solidFill>
              </a:rPr>
              <a:t> </a:t>
            </a:r>
            <a:r>
              <a:rPr lang="de-AT" dirty="0" err="1" smtClean="0">
                <a:solidFill>
                  <a:schemeClr val="bg2"/>
                </a:solidFill>
              </a:rPr>
              <a:t>to</a:t>
            </a:r>
            <a:r>
              <a:rPr lang="de-AT" dirty="0" smtClean="0">
                <a:solidFill>
                  <a:schemeClr val="bg2"/>
                </a:solidFill>
              </a:rPr>
              <a:t> </a:t>
            </a:r>
            <a:r>
              <a:rPr lang="de-AT" dirty="0" err="1" smtClean="0">
                <a:solidFill>
                  <a:schemeClr val="bg2"/>
                </a:solidFill>
              </a:rPr>
              <a:t>support</a:t>
            </a:r>
            <a:r>
              <a:rPr lang="de-AT" dirty="0" smtClean="0">
                <a:solidFill>
                  <a:schemeClr val="bg2"/>
                </a:solidFill>
              </a:rPr>
              <a:t> </a:t>
            </a:r>
            <a:r>
              <a:rPr lang="de-AT" dirty="0" err="1" smtClean="0">
                <a:solidFill>
                  <a:schemeClr val="bg2"/>
                </a:solidFill>
              </a:rPr>
              <a:t>overall</a:t>
            </a:r>
            <a:r>
              <a:rPr lang="de-AT" dirty="0" smtClean="0">
                <a:solidFill>
                  <a:schemeClr val="bg2"/>
                </a:solidFill>
              </a:rPr>
              <a:t> </a:t>
            </a:r>
            <a:r>
              <a:rPr lang="de-AT" dirty="0" err="1" smtClean="0">
                <a:solidFill>
                  <a:schemeClr val="bg2"/>
                </a:solidFill>
              </a:rPr>
              <a:t>economic</a:t>
            </a:r>
            <a:r>
              <a:rPr lang="de-AT" dirty="0" smtClean="0">
                <a:solidFill>
                  <a:schemeClr val="bg2"/>
                </a:solidFill>
              </a:rPr>
              <a:t> </a:t>
            </a:r>
            <a:r>
              <a:rPr lang="de-AT" dirty="0" err="1" smtClean="0">
                <a:solidFill>
                  <a:schemeClr val="bg2"/>
                </a:solidFill>
              </a:rPr>
              <a:t>growth</a:t>
            </a:r>
            <a:r>
              <a:rPr lang="de-AT" dirty="0" smtClean="0">
                <a:solidFill>
                  <a:schemeClr val="bg2"/>
                </a:solidFill>
              </a:rPr>
              <a:t>...</a:t>
            </a:r>
            <a:endParaRPr lang="en-US" dirty="0"/>
          </a:p>
        </p:txBody>
      </p:sp>
      <p:pic>
        <p:nvPicPr>
          <p:cNvPr id="29" name="Shape 161" descr="Screen Shot 2016-12-15 at 15.49.17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1801" y="1362483"/>
            <a:ext cx="7024930" cy="491061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Box 29"/>
          <p:cNvSpPr txBox="1"/>
          <p:nvPr/>
        </p:nvSpPr>
        <p:spPr>
          <a:xfrm>
            <a:off x="7106566" y="6370391"/>
            <a:ext cx="32403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/>
              <a:t>Source: </a:t>
            </a:r>
            <a:r>
              <a:rPr lang="en-US" sz="1000" i="1" dirty="0" err="1"/>
              <a:t>Glaeser</a:t>
            </a:r>
            <a:r>
              <a:rPr lang="en-US" sz="1000" i="1" dirty="0"/>
              <a:t> (2015)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...due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 smtClean="0"/>
              <a:t>cities</a:t>
            </a:r>
            <a:r>
              <a:rPr lang="de-AT" dirty="0" smtClean="0"/>
              <a:t>‘ </a:t>
            </a:r>
            <a:r>
              <a:rPr lang="de-AT" dirty="0" err="1" smtClean="0"/>
              <a:t>advantages</a:t>
            </a:r>
            <a:r>
              <a:rPr lang="de-AT" dirty="0" smtClean="0"/>
              <a:t> in </a:t>
            </a:r>
            <a:r>
              <a:rPr lang="de-AT" dirty="0" err="1" smtClean="0"/>
              <a:t>fostering</a:t>
            </a:r>
            <a:r>
              <a:rPr lang="de-AT" dirty="0" smtClean="0"/>
              <a:t> </a:t>
            </a:r>
            <a:r>
              <a:rPr lang="de-AT" dirty="0" err="1" smtClean="0"/>
              <a:t>productivity</a:t>
            </a:r>
            <a:r>
              <a:rPr lang="de-AT" dirty="0" smtClean="0"/>
              <a:t>, </a:t>
            </a:r>
            <a:r>
              <a:rPr lang="en-US" dirty="0" smtClean="0"/>
              <a:t>as </a:t>
            </a:r>
            <a:r>
              <a:rPr lang="en-US" dirty="0"/>
              <a:t>the preferred location for </a:t>
            </a:r>
            <a:r>
              <a:rPr lang="en-US" dirty="0" smtClean="0"/>
              <a:t>firms.</a:t>
            </a:r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25482" y="1764820"/>
            <a:ext cx="9009425" cy="4784528"/>
            <a:chOff x="25482" y="1764820"/>
            <a:chExt cx="9009425" cy="4784528"/>
          </a:xfrm>
        </p:grpSpPr>
        <p:pic>
          <p:nvPicPr>
            <p:cNvPr id="5" name="Picture 8" descr="https://tse1.mm.bing.net/th?id=OIP.BRX7BJay5CIRxzzP-vib2AHaGC&amp;pid=Api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82" y="4751818"/>
              <a:ext cx="2206060" cy="17975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" name="Group 5"/>
            <p:cNvGrpSpPr/>
            <p:nvPr/>
          </p:nvGrpSpPr>
          <p:grpSpPr>
            <a:xfrm>
              <a:off x="467459" y="1764820"/>
              <a:ext cx="8053460" cy="4151886"/>
              <a:chOff x="467459" y="1764820"/>
              <a:chExt cx="8053460" cy="4151886"/>
            </a:xfrm>
          </p:grpSpPr>
          <p:cxnSp>
            <p:nvCxnSpPr>
              <p:cNvPr id="23" name="Straight Connector 22"/>
              <p:cNvCxnSpPr/>
              <p:nvPr/>
            </p:nvCxnSpPr>
            <p:spPr>
              <a:xfrm>
                <a:off x="4619695" y="1764820"/>
                <a:ext cx="0" cy="4151886"/>
              </a:xfrm>
              <a:prstGeom prst="line">
                <a:avLst/>
              </a:prstGeom>
              <a:ln w="63500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467459" y="3840763"/>
                <a:ext cx="8053460" cy="0"/>
              </a:xfrm>
              <a:prstGeom prst="line">
                <a:avLst/>
              </a:prstGeom>
              <a:ln w="63500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6" descr="https://tse1.mm.bing.net/th?id=OIP.zIDR7bKKihC1G0B117OygQHaGu&amp;pid=Api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71936" y="4148864"/>
              <a:ext cx="1362971" cy="12364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6" descr="https://tse2.mm.bing.net/th?id=OIP.ebjW1l9v46WXSHHUnZ4FgQHaHa&amp;pid=Api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8177" y="5421312"/>
              <a:ext cx="1128036" cy="1128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 descr="https://tse1.mm.bing.net/th?id=OIP.BRX7BJay5CIRxzzP-vib2AHaGC&amp;pid=Api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892" y="1962645"/>
              <a:ext cx="2206060" cy="17975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4" descr="https://tse1.mm.bing.net/th?id=OIP.Kt-3HdpNXqtUN7c0FLro3AAAAA&amp;pid=Ap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7549" y="1999555"/>
              <a:ext cx="1549293" cy="1549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0" descr="https://tse1.mm.bing.net/th?id=OIP.BRX7BJay5CIRxzzP-vib2AHaGC&amp;pid=Api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7625" y="1993752"/>
              <a:ext cx="2206060" cy="17975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2" name="Group 11"/>
            <p:cNvGrpSpPr/>
            <p:nvPr/>
          </p:nvGrpSpPr>
          <p:grpSpPr>
            <a:xfrm>
              <a:off x="2368343" y="1962743"/>
              <a:ext cx="2190293" cy="1817729"/>
              <a:chOff x="2368343" y="1962743"/>
              <a:chExt cx="2190293" cy="1817729"/>
            </a:xfrm>
          </p:grpSpPr>
          <p:pic>
            <p:nvPicPr>
              <p:cNvPr id="18" name="Picture 16" descr="https://tse3.mm.bing.net/th?id=OIP.8K_pFZhV_IGxqzMmGx648wHaHa&amp;pid=Api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8545" y="2940424"/>
                <a:ext cx="840048" cy="8400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18" descr="https://tse3.mm.bing.net/th?id=OIP.8K_pFZhV_IGxqzMmGx648wHaHa&amp;pid=Api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18588" y="2096995"/>
                <a:ext cx="840048" cy="8400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" name="Picture 16" descr="https://tse3.mm.bing.net/th?id=OIP.8K_pFZhV_IGxqzMmGx648wHaHa&amp;pid=Api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3272" y="1962743"/>
                <a:ext cx="840048" cy="8400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16" descr="https://tse3.mm.bing.net/th?id=OIP.8K_pFZhV_IGxqzMmGx648wHaHa&amp;pid=Api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84240" y="2901753"/>
                <a:ext cx="840048" cy="8400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16" descr="https://tse3.mm.bing.net/th?id=OIP.8K_pFZhV_IGxqzMmGx648wHaHa&amp;pid=Api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68343" y="1962743"/>
                <a:ext cx="840048" cy="8400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3" name="Picture 8" descr="https://tse1.mm.bing.net/th?id=OIP.BRX7BJay5CIRxzzP-vib2AHaGC&amp;pid=Api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513" y="4725905"/>
              <a:ext cx="2206060" cy="17975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4" name="Straight Arrow Connector 13"/>
            <p:cNvCxnSpPr/>
            <p:nvPr/>
          </p:nvCxnSpPr>
          <p:spPr>
            <a:xfrm>
              <a:off x="6470918" y="2937043"/>
              <a:ext cx="1006631" cy="0"/>
            </a:xfrm>
            <a:prstGeom prst="straightConnector1">
              <a:avLst/>
            </a:prstGeom>
            <a:ln w="635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6772121" y="5450749"/>
              <a:ext cx="1006631" cy="0"/>
            </a:xfrm>
            <a:prstGeom prst="straightConnector1">
              <a:avLst/>
            </a:prstGeom>
            <a:ln w="635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>
              <a:off x="1977404" y="5515970"/>
              <a:ext cx="576217" cy="0"/>
            </a:xfrm>
            <a:prstGeom prst="straightConnector1">
              <a:avLst/>
            </a:prstGeom>
            <a:ln w="635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1977404" y="2937043"/>
              <a:ext cx="810963" cy="0"/>
            </a:xfrm>
            <a:prstGeom prst="straightConnector1">
              <a:avLst/>
            </a:prstGeom>
            <a:ln w="635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Picture 8" descr="https://tse1.mm.bing.net/th?id=OIP.BRX7BJay5CIRxzzP-vib2AHaGC&amp;pid=Ap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755" y="4486549"/>
            <a:ext cx="2206060" cy="1797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267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233" y="2407098"/>
            <a:ext cx="7617413" cy="1887110"/>
          </a:xfrm>
        </p:spPr>
        <p:txBody>
          <a:bodyPr/>
          <a:lstStyle/>
          <a:p>
            <a:r>
              <a:rPr lang="en-GB" sz="3200" dirty="0" smtClean="0"/>
              <a:t>To make cities attractive for firms and at the same time liveable</a:t>
            </a:r>
            <a:r>
              <a:rPr lang="mr-IN" sz="3200" dirty="0" smtClean="0"/>
              <a:t>…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624289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r-IN" dirty="0" smtClean="0"/>
              <a:t>…</a:t>
            </a:r>
            <a:r>
              <a:rPr lang="de-AT" dirty="0" err="1" smtClean="0"/>
              <a:t>governments</a:t>
            </a:r>
            <a:r>
              <a:rPr lang="de-AT" dirty="0" smtClean="0"/>
              <a:t> </a:t>
            </a:r>
            <a:r>
              <a:rPr lang="de-AT" dirty="0" err="1" smtClean="0"/>
              <a:t>need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make</a:t>
            </a:r>
            <a:r>
              <a:rPr lang="de-AT" dirty="0" smtClean="0"/>
              <a:t> </a:t>
            </a:r>
            <a:r>
              <a:rPr lang="de-AT" dirty="0" err="1" smtClean="0"/>
              <a:t>investments</a:t>
            </a:r>
            <a:r>
              <a:rPr lang="de-AT" dirty="0" smtClean="0"/>
              <a:t> </a:t>
            </a:r>
            <a:r>
              <a:rPr lang="de-AT" dirty="0" err="1" smtClean="0"/>
              <a:t>that</a:t>
            </a:r>
            <a:r>
              <a:rPr lang="de-AT" dirty="0" smtClean="0"/>
              <a:t> promote </a:t>
            </a:r>
            <a:r>
              <a:rPr lang="de-AT" dirty="0" err="1" smtClean="0"/>
              <a:t>connectivity</a:t>
            </a:r>
            <a:r>
              <a:rPr lang="de-AT" dirty="0" smtClean="0"/>
              <a:t>...</a:t>
            </a:r>
            <a:endParaRPr lang="en-GB" dirty="0"/>
          </a:p>
        </p:txBody>
      </p:sp>
      <p:sp>
        <p:nvSpPr>
          <p:cNvPr id="17" name="Content Placeholder 2"/>
          <p:cNvSpPr>
            <a:spLocks noGrp="1"/>
          </p:cNvSpPr>
          <p:nvPr>
            <p:ph idx="1"/>
          </p:nvPr>
        </p:nvSpPr>
        <p:spPr>
          <a:xfrm>
            <a:off x="4137949" y="1362483"/>
            <a:ext cx="4612250" cy="4544541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GB" sz="1800" b="1" dirty="0" smtClean="0">
                <a:solidFill>
                  <a:schemeClr val="bg2"/>
                </a:solidFill>
              </a:rPr>
              <a:t>Transport Reforms (Lagos, Nigeria)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800" dirty="0" smtClean="0"/>
              <a:t>Example of reforms: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1800" dirty="0" smtClean="0"/>
              <a:t>BRT: 22km of track and 200,000 commuters daily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1800" dirty="0" smtClean="0"/>
              <a:t>Formalisation of informal transport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800" dirty="0" smtClean="0"/>
              <a:t>Significant reduction of travel time 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800" dirty="0" smtClean="0"/>
              <a:t>Relief of 240 million USD in economic loss from congestion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800" dirty="0" smtClean="0"/>
              <a:t>Four main factors for success: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1800" dirty="0" smtClean="0"/>
              <a:t>Designing relevant organisations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1800" dirty="0" smtClean="0"/>
              <a:t>Establishing financial viability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1800" dirty="0" smtClean="0"/>
              <a:t>Generating buy-in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1800" dirty="0" smtClean="0"/>
              <a:t>Demonstrating quick-wins</a:t>
            </a:r>
            <a:endParaRPr lang="en-GB" sz="1800" dirty="0"/>
          </a:p>
        </p:txBody>
      </p:sp>
      <p:pic>
        <p:nvPicPr>
          <p:cNvPr id="18" name="image4.png"/>
          <p:cNvPicPr/>
          <p:nvPr/>
        </p:nvPicPr>
        <p:blipFill rotWithShape="1">
          <a:blip r:embed="rId2"/>
          <a:srcRect r="18834" b="-13698"/>
          <a:stretch/>
        </p:blipFill>
        <p:spPr>
          <a:xfrm>
            <a:off x="914522" y="1586353"/>
            <a:ext cx="2606400" cy="2048400"/>
          </a:xfrm>
          <a:prstGeom prst="rect">
            <a:avLst/>
          </a:prstGeom>
          <a:ln/>
        </p:spPr>
      </p:pic>
      <p:pic>
        <p:nvPicPr>
          <p:cNvPr id="19" name="Picture 18" descr="Image result for lagos buses brt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522" y="3401568"/>
            <a:ext cx="2606500" cy="1847088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TextBox 19"/>
          <p:cNvSpPr txBox="1"/>
          <p:nvPr/>
        </p:nvSpPr>
        <p:spPr>
          <a:xfrm>
            <a:off x="6109903" y="6437376"/>
            <a:ext cx="2640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/>
              <a:t>Source: </a:t>
            </a:r>
            <a:r>
              <a:rPr lang="en-US" sz="1000" i="1" dirty="0" err="1" smtClean="0"/>
              <a:t>Otunola</a:t>
            </a:r>
            <a:r>
              <a:rPr lang="en-US" sz="1000" i="1" dirty="0" smtClean="0"/>
              <a:t>, </a:t>
            </a:r>
            <a:r>
              <a:rPr lang="en-US" sz="1000" i="1" dirty="0" err="1" smtClean="0"/>
              <a:t>Kriticos</a:t>
            </a:r>
            <a:r>
              <a:rPr lang="en-US" sz="1000" i="1" dirty="0" smtClean="0"/>
              <a:t>, Harman (2019)</a:t>
            </a:r>
            <a:endParaRPr lang="en-US" sz="1000" i="1" dirty="0"/>
          </a:p>
        </p:txBody>
      </p:sp>
    </p:spTree>
    <p:extLst>
      <p:ext uri="{BB962C8B-B14F-4D97-AF65-F5344CB8AC3E}">
        <p14:creationId xmlns:p14="http://schemas.microsoft.com/office/powerpoint/2010/main" val="129372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... </a:t>
            </a:r>
            <a:r>
              <a:rPr lang="de-AT" dirty="0" err="1" smtClean="0"/>
              <a:t>to</a:t>
            </a:r>
            <a:r>
              <a:rPr lang="de-AT" dirty="0" smtClean="0"/>
              <a:t> link </a:t>
            </a:r>
            <a:r>
              <a:rPr lang="de-AT" dirty="0" err="1" smtClean="0"/>
              <a:t>people</a:t>
            </a:r>
            <a:r>
              <a:rPr lang="de-AT" dirty="0" smtClean="0"/>
              <a:t> </a:t>
            </a:r>
            <a:r>
              <a:rPr lang="de-AT" dirty="0" err="1" smtClean="0"/>
              <a:t>with</a:t>
            </a:r>
            <a:r>
              <a:rPr lang="de-AT" dirty="0" smtClean="0"/>
              <a:t> </a:t>
            </a:r>
            <a:r>
              <a:rPr lang="de-AT" dirty="0" err="1" smtClean="0"/>
              <a:t>employment</a:t>
            </a:r>
            <a:r>
              <a:rPr lang="de-AT" dirty="0" smtClean="0"/>
              <a:t> </a:t>
            </a:r>
            <a:r>
              <a:rPr lang="de-AT" dirty="0" err="1" smtClean="0"/>
              <a:t>opportunities</a:t>
            </a:r>
            <a:r>
              <a:rPr lang="de-AT" dirty="0" smtClean="0"/>
              <a:t>...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821361" y="1442810"/>
            <a:ext cx="5192305" cy="497839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GB" sz="1800" b="1" dirty="0" smtClean="0">
                <a:solidFill>
                  <a:schemeClr val="bg2"/>
                </a:solidFill>
              </a:rPr>
              <a:t>Job Matching (Addis Ababa, Ethiopia)</a:t>
            </a:r>
            <a:endParaRPr lang="en-GB" sz="1800" b="1" dirty="0">
              <a:solidFill>
                <a:schemeClr val="bg2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800" dirty="0" smtClean="0"/>
              <a:t>Cities should facilitate better matching 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1800" dirty="0" smtClean="0"/>
              <a:t>But high transport costs and fragmented form prevent this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1800" dirty="0" smtClean="0"/>
              <a:t>Workers to seek jobs that are </a:t>
            </a:r>
            <a:r>
              <a:rPr lang="en-GB" sz="1800" u="sng" dirty="0" smtClean="0"/>
              <a:t>close</a:t>
            </a:r>
            <a:r>
              <a:rPr lang="en-GB" sz="1800" dirty="0" smtClean="0"/>
              <a:t> rather that </a:t>
            </a:r>
            <a:r>
              <a:rPr lang="en-GB" sz="1800" u="sng" dirty="0" smtClean="0"/>
              <a:t>well-matched</a:t>
            </a:r>
            <a:endParaRPr lang="en-GB" sz="1800" dirty="0" smtClean="0"/>
          </a:p>
          <a:p>
            <a:pPr marL="342900" indent="-342900">
              <a:buFont typeface="Arial" charset="0"/>
              <a:buChar char="•"/>
            </a:pPr>
            <a:r>
              <a:rPr lang="en-GB" sz="1800" dirty="0" smtClean="0"/>
              <a:t>Experimented by providing a transport subsidy to the city centre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800" dirty="0" smtClean="0"/>
              <a:t>Results: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1800" dirty="0"/>
              <a:t>R</a:t>
            </a:r>
            <a:r>
              <a:rPr lang="en-GB" sz="1800" dirty="0" smtClean="0"/>
              <a:t>espondents </a:t>
            </a:r>
            <a:r>
              <a:rPr lang="en-GB" sz="1800" dirty="0"/>
              <a:t>increase job </a:t>
            </a:r>
            <a:r>
              <a:rPr lang="en-GB" sz="1800" dirty="0" smtClean="0"/>
              <a:t>search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1800" dirty="0" smtClean="0"/>
              <a:t>More </a:t>
            </a:r>
            <a:r>
              <a:rPr lang="en-GB" sz="1800" dirty="0"/>
              <a:t>likely to find </a:t>
            </a:r>
            <a:r>
              <a:rPr lang="en-GB" sz="1800" dirty="0" smtClean="0"/>
              <a:t>a good</a:t>
            </a:r>
            <a:r>
              <a:rPr lang="en-GB" sz="1800" dirty="0"/>
              <a:t>, </a:t>
            </a:r>
            <a:r>
              <a:rPr lang="en-GB" sz="1800" dirty="0" smtClean="0"/>
              <a:t>permanent</a:t>
            </a:r>
            <a:r>
              <a:rPr lang="en-GB" sz="1800" dirty="0"/>
              <a:t>, </a:t>
            </a:r>
            <a:r>
              <a:rPr lang="en-GB" sz="1800" dirty="0" smtClean="0"/>
              <a:t>job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1800" dirty="0"/>
              <a:t>S</a:t>
            </a:r>
            <a:r>
              <a:rPr lang="en-GB" sz="1800" dirty="0" smtClean="0"/>
              <a:t>hort-term </a:t>
            </a:r>
            <a:r>
              <a:rPr lang="en-GB" sz="1800" dirty="0"/>
              <a:t>reduction in temporary </a:t>
            </a:r>
            <a:r>
              <a:rPr lang="en-GB" sz="1800" dirty="0" smtClean="0"/>
              <a:t>work</a:t>
            </a:r>
            <a:endParaRPr lang="en-GB" sz="1800" dirty="0"/>
          </a:p>
          <a:p>
            <a:pPr marL="342900" indent="-342900">
              <a:buFont typeface="Arial" charset="0"/>
              <a:buChar char="•"/>
            </a:pPr>
            <a:endParaRPr lang="en-GB" sz="1800" dirty="0" smtClean="0"/>
          </a:p>
          <a:p>
            <a:pPr marL="342900" indent="-342900">
              <a:buFont typeface="Arial" charset="0"/>
              <a:buChar char="•"/>
            </a:pPr>
            <a:endParaRPr lang="en-GB" sz="1800" dirty="0" smtClean="0"/>
          </a:p>
          <a:p>
            <a:pPr marL="342900" indent="-342900">
              <a:buFont typeface="Arial" charset="0"/>
              <a:buChar char="•"/>
            </a:pPr>
            <a:endParaRPr lang="en-GB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88" y="1717901"/>
            <a:ext cx="2977679" cy="1674626"/>
          </a:xfrm>
          <a:prstGeom prst="rect">
            <a:avLst/>
          </a:prstGeom>
        </p:spPr>
      </p:pic>
      <p:pic>
        <p:nvPicPr>
          <p:cNvPr id="6" name="Picture 6" descr="mage result for job seekers addis abab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88" y="3392527"/>
            <a:ext cx="2977679" cy="1840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350125" y="6551861"/>
            <a:ext cx="35877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/>
              <a:t>Source</a:t>
            </a:r>
            <a:r>
              <a:rPr lang="en-US" sz="1000" i="1"/>
              <a:t>: </a:t>
            </a:r>
            <a:r>
              <a:rPr lang="en-US" sz="1000" i="1" smtClean="0"/>
              <a:t>Franklin </a:t>
            </a:r>
            <a:r>
              <a:rPr lang="en-US" sz="1000" i="1"/>
              <a:t>(</a:t>
            </a:r>
            <a:r>
              <a:rPr lang="en-US" sz="1000" i="1" smtClean="0"/>
              <a:t>2016)</a:t>
            </a:r>
            <a:endParaRPr lang="en-US" sz="1000" i="1" dirty="0"/>
          </a:p>
        </p:txBody>
      </p:sp>
    </p:spTree>
    <p:extLst>
      <p:ext uri="{BB962C8B-B14F-4D97-AF65-F5344CB8AC3E}">
        <p14:creationId xmlns:p14="http://schemas.microsoft.com/office/powerpoint/2010/main" val="1854435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r-IN" dirty="0" smtClean="0"/>
              <a:t>…</a:t>
            </a:r>
            <a:r>
              <a:rPr lang="de-AT" dirty="0" err="1" smtClean="0"/>
              <a:t>and</a:t>
            </a:r>
            <a:r>
              <a:rPr lang="de-AT" smtClean="0"/>
              <a:t> at </a:t>
            </a:r>
            <a:r>
              <a:rPr lang="de-AT" dirty="0" err="1" smtClean="0"/>
              <a:t>the</a:t>
            </a:r>
            <a:r>
              <a:rPr lang="de-AT" dirty="0" smtClean="0"/>
              <a:t> same time </a:t>
            </a:r>
            <a:r>
              <a:rPr lang="de-AT" dirty="0" err="1" smtClean="0"/>
              <a:t>promoting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development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adequate</a:t>
            </a:r>
            <a:r>
              <a:rPr lang="de-AT" dirty="0" smtClean="0"/>
              <a:t>, </a:t>
            </a:r>
            <a:r>
              <a:rPr lang="de-AT" dirty="0" err="1" smtClean="0"/>
              <a:t>affordable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accessible</a:t>
            </a:r>
            <a:r>
              <a:rPr lang="de-AT" dirty="0" smtClean="0"/>
              <a:t> </a:t>
            </a:r>
            <a:r>
              <a:rPr lang="de-AT" dirty="0" err="1" smtClean="0"/>
              <a:t>housing</a:t>
            </a:r>
            <a:r>
              <a:rPr lang="de-AT" dirty="0" smtClean="0"/>
              <a:t>...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061962" y="1732873"/>
            <a:ext cx="4804246" cy="3961871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GB" sz="1800" b="1" dirty="0" smtClean="0">
                <a:solidFill>
                  <a:schemeClr val="bg2"/>
                </a:solidFill>
              </a:rPr>
              <a:t>Incremental Housing (Santiago, Chile) 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800" dirty="0" smtClean="0"/>
              <a:t>Low-income families tend prefer access to opportunities to housing quality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800" dirty="0" smtClean="0"/>
              <a:t>Partnership: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1800" dirty="0"/>
              <a:t>National Housing Programme</a:t>
            </a:r>
            <a:r>
              <a:rPr lang="en-GB" sz="1800" dirty="0" smtClean="0"/>
              <a:t> provided capital subsidy for land in well-located area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1800" dirty="0" smtClean="0"/>
              <a:t>Firm built half a house  - providing most expensive and fundamental elements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800" dirty="0"/>
              <a:t>B</a:t>
            </a:r>
            <a:r>
              <a:rPr lang="en-GB" sz="1800" dirty="0" smtClean="0"/>
              <a:t>eneficiaries complete home based on investment capacity and preferences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59538" y="2208997"/>
            <a:ext cx="3367533" cy="1992614"/>
            <a:chOff x="336388" y="1989077"/>
            <a:chExt cx="4639019" cy="274496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6388" y="1989077"/>
              <a:ext cx="2277251" cy="2744969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13639" y="1989077"/>
              <a:ext cx="2361768" cy="2744969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5891414" y="6505563"/>
            <a:ext cx="35877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/>
              <a:t>Source: </a:t>
            </a:r>
            <a:r>
              <a:rPr lang="en-US" sz="1000" i="1" dirty="0" err="1" smtClean="0"/>
              <a:t>Wainer</a:t>
            </a:r>
            <a:r>
              <a:rPr lang="en-US" sz="1000" i="1" dirty="0" smtClean="0"/>
              <a:t>, </a:t>
            </a:r>
            <a:r>
              <a:rPr lang="en-US" sz="1000" i="1" dirty="0" err="1" smtClean="0"/>
              <a:t>Ndengeingoma</a:t>
            </a:r>
            <a:r>
              <a:rPr lang="en-US" sz="1000" i="1" dirty="0" smtClean="0"/>
              <a:t>, Murray (2016)</a:t>
            </a:r>
            <a:endParaRPr lang="en-US" sz="1000" i="1" dirty="0"/>
          </a:p>
        </p:txBody>
      </p:sp>
    </p:spTree>
    <p:extLst>
      <p:ext uri="{BB962C8B-B14F-4D97-AF65-F5344CB8AC3E}">
        <p14:creationId xmlns:p14="http://schemas.microsoft.com/office/powerpoint/2010/main" val="3207614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188" y="219483"/>
            <a:ext cx="8161422" cy="1143000"/>
          </a:xfrm>
        </p:spPr>
        <p:txBody>
          <a:bodyPr/>
          <a:lstStyle/>
          <a:p>
            <a:r>
              <a:rPr lang="mr-IN" dirty="0" smtClean="0"/>
              <a:t>…</a:t>
            </a:r>
            <a:r>
              <a:rPr lang="de-AT" dirty="0" err="1" smtClean="0"/>
              <a:t>that</a:t>
            </a:r>
            <a:r>
              <a:rPr lang="de-AT" dirty="0" smtClean="0"/>
              <a:t> </a:t>
            </a:r>
            <a:r>
              <a:rPr lang="de-AT" dirty="0" err="1" smtClean="0"/>
              <a:t>is</a:t>
            </a:r>
            <a:r>
              <a:rPr lang="de-AT" dirty="0" smtClean="0"/>
              <a:t> </a:t>
            </a:r>
            <a:r>
              <a:rPr lang="de-AT" dirty="0" err="1" smtClean="0"/>
              <a:t>linked</a:t>
            </a:r>
            <a:r>
              <a:rPr lang="de-AT" dirty="0" smtClean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 smtClean="0"/>
              <a:t>pre-planned</a:t>
            </a:r>
            <a:r>
              <a:rPr lang="de-AT" dirty="0" smtClean="0"/>
              <a:t> </a:t>
            </a:r>
            <a:r>
              <a:rPr lang="de-AT" dirty="0" err="1" smtClean="0"/>
              <a:t>public</a:t>
            </a:r>
            <a:r>
              <a:rPr lang="de-AT" dirty="0" smtClean="0"/>
              <a:t> </a:t>
            </a:r>
            <a:r>
              <a:rPr lang="de-AT" dirty="0" err="1"/>
              <a:t>infrastructure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 smtClean="0"/>
              <a:t>services</a:t>
            </a:r>
            <a:r>
              <a:rPr lang="de-AT" dirty="0" smtClean="0"/>
              <a:t>.</a:t>
            </a:r>
            <a:endParaRPr lang="en-GB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08297" y="1517368"/>
            <a:ext cx="4429921" cy="454454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GB" sz="1800" b="1" dirty="0" smtClean="0">
                <a:solidFill>
                  <a:schemeClr val="bg2"/>
                </a:solidFill>
              </a:rPr>
              <a:t>Urban Expansion (Bahir Dar, Ethiopia)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800" dirty="0" smtClean="0"/>
              <a:t>A 1% annual increase in urban land per person --&gt; 5-fold increase in Bahir Dar’s built up area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800" dirty="0" smtClean="0"/>
              <a:t>Proactive planning to accommodate growing city, future roads, utilities 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1800" dirty="0" smtClean="0"/>
              <a:t>Retrofitting can be 3x more expensive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800" dirty="0" smtClean="0"/>
              <a:t>Participatory and cost-effective approach ensure land is planned and serviced before settlement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1800" dirty="0" smtClean="0"/>
              <a:t>Reduces need for compensation</a:t>
            </a:r>
          </a:p>
        </p:txBody>
      </p:sp>
      <p:pic>
        <p:nvPicPr>
          <p:cNvPr id="3074" name="Picture 2" descr="mage result for NY Marron Ethiopia Expan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963" y="1517368"/>
            <a:ext cx="2771172" cy="207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mage result for NYU Marron Urban Expansion Ethiop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963" y="3588454"/>
            <a:ext cx="2792955" cy="2094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95103" y="6321629"/>
            <a:ext cx="29241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/>
              <a:t>Source: </a:t>
            </a:r>
            <a:r>
              <a:rPr lang="en-US" sz="1000" i="1" dirty="0" err="1" smtClean="0"/>
              <a:t>Dercon</a:t>
            </a:r>
            <a:r>
              <a:rPr lang="en-US" sz="1000" i="1" dirty="0" smtClean="0"/>
              <a:t>, Haas, </a:t>
            </a:r>
            <a:r>
              <a:rPr lang="en-US" sz="1000" i="1" dirty="0" err="1" smtClean="0"/>
              <a:t>Kriticos</a:t>
            </a:r>
            <a:r>
              <a:rPr lang="en-US" sz="1000" i="1" dirty="0" smtClean="0"/>
              <a:t>, </a:t>
            </a:r>
            <a:r>
              <a:rPr lang="en-US" sz="1000" i="1" dirty="0" err="1" smtClean="0"/>
              <a:t>Lippolis</a:t>
            </a:r>
            <a:r>
              <a:rPr lang="en-US" sz="1000" i="1" dirty="0" smtClean="0"/>
              <a:t> (2019)</a:t>
            </a:r>
            <a:endParaRPr lang="en-US" sz="1000" i="1" dirty="0"/>
          </a:p>
        </p:txBody>
      </p:sp>
    </p:spTree>
    <p:extLst>
      <p:ext uri="{BB962C8B-B14F-4D97-AF65-F5344CB8AC3E}">
        <p14:creationId xmlns:p14="http://schemas.microsoft.com/office/powerpoint/2010/main" val="69824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0B000C"/>
      </a:dk1>
      <a:lt1>
        <a:srgbClr val="FFFFFF"/>
      </a:lt1>
      <a:dk2>
        <a:srgbClr val="54156B"/>
      </a:dk2>
      <a:lt2>
        <a:srgbClr val="EAE9E5"/>
      </a:lt2>
      <a:accent1>
        <a:srgbClr val="F1B434"/>
      </a:accent1>
      <a:accent2>
        <a:srgbClr val="0097A9"/>
      </a:accent2>
      <a:accent3>
        <a:srgbClr val="9D9DA0"/>
      </a:accent3>
      <a:accent4>
        <a:srgbClr val="8064A2"/>
      </a:accent4>
      <a:accent5>
        <a:srgbClr val="6FC3D4"/>
      </a:accent5>
      <a:accent6>
        <a:srgbClr val="375FA0"/>
      </a:accent6>
      <a:hlink>
        <a:srgbClr val="DE9E40"/>
      </a:hlink>
      <a:folHlink>
        <a:srgbClr val="65A7C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Custom 3">
      <a:dk1>
        <a:srgbClr val="0B000C"/>
      </a:dk1>
      <a:lt1>
        <a:srgbClr val="FFFFFF"/>
      </a:lt1>
      <a:dk2>
        <a:srgbClr val="54156B"/>
      </a:dk2>
      <a:lt2>
        <a:srgbClr val="EAE9E5"/>
      </a:lt2>
      <a:accent1>
        <a:srgbClr val="F1B434"/>
      </a:accent1>
      <a:accent2>
        <a:srgbClr val="0097A9"/>
      </a:accent2>
      <a:accent3>
        <a:srgbClr val="9D9DA0"/>
      </a:accent3>
      <a:accent4>
        <a:srgbClr val="8064A2"/>
      </a:accent4>
      <a:accent5>
        <a:srgbClr val="6FC3D4"/>
      </a:accent5>
      <a:accent6>
        <a:srgbClr val="375FA0"/>
      </a:accent6>
      <a:hlink>
        <a:srgbClr val="DE9E40"/>
      </a:hlink>
      <a:folHlink>
        <a:srgbClr val="65A7C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15049</TotalTime>
  <Words>675</Words>
  <Application>Microsoft Office PowerPoint</Application>
  <PresentationFormat>On-screen Show (4:3)</PresentationFormat>
  <Paragraphs>82</Paragraphs>
  <Slides>14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Merriweather Sans</vt:lpstr>
      <vt:lpstr>Office Theme</vt:lpstr>
      <vt:lpstr>Office Theme</vt:lpstr>
      <vt:lpstr>Towards the Promise of Cities that Work: Examples of Successful Reform</vt:lpstr>
      <vt:lpstr>In Africa, about two-thirds of our cities are still to be built, giving us a short period of time to unleash the potential of urbanisation …</vt:lpstr>
      <vt:lpstr>...which is one of the largest opportunities to support overall economic growth...</vt:lpstr>
      <vt:lpstr>...due to cities‘ advantages in fostering productivity, as the preferred location for firms.</vt:lpstr>
      <vt:lpstr>To make cities attractive for firms and at the same time liveable…</vt:lpstr>
      <vt:lpstr>…governments need to make investments that promote connectivity...</vt:lpstr>
      <vt:lpstr>... to link people with employment opportunities...</vt:lpstr>
      <vt:lpstr>…and at the same time promoting the development of adequate, affordable and accessible housing...</vt:lpstr>
      <vt:lpstr>…that is linked to pre-planned public infrastructure and services.</vt:lpstr>
      <vt:lpstr>All of these investments need to be financed and funded...</vt:lpstr>
      <vt:lpstr>…supported by strong, well-coordinated institutions...</vt:lpstr>
      <vt:lpstr>… and underpinned by good data for decision-making...</vt:lpstr>
      <vt:lpstr>…which together will help us achieve the promise of cities that work.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Cities that Work</dc:title>
  <dc:creator>Caroline Namukwaya</dc:creator>
  <cp:lastModifiedBy>Caroline Namukwaya</cp:lastModifiedBy>
  <cp:revision>241</cp:revision>
  <cp:lastPrinted>2019-04-18T15:29:04Z</cp:lastPrinted>
  <dcterms:modified xsi:type="dcterms:W3CDTF">2019-08-21T15:49:47Z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641123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S8.2.2</vt:lpwstr>
  </property>
</Properties>
</file>