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69" r:id="rId2"/>
    <p:sldId id="342" r:id="rId3"/>
    <p:sldId id="339" r:id="rId4"/>
    <p:sldId id="341" r:id="rId5"/>
    <p:sldId id="357" r:id="rId6"/>
    <p:sldId id="362" r:id="rId7"/>
    <p:sldId id="361" r:id="rId8"/>
    <p:sldId id="363" r:id="rId9"/>
    <p:sldId id="364" r:id="rId10"/>
    <p:sldId id="365" r:id="rId11"/>
    <p:sldId id="368" r:id="rId12"/>
    <p:sldId id="371" r:id="rId13"/>
    <p:sldId id="372" r:id="rId14"/>
    <p:sldId id="373" r:id="rId15"/>
    <p:sldId id="375" r:id="rId16"/>
    <p:sldId id="378" r:id="rId17"/>
    <p:sldId id="381" r:id="rId18"/>
    <p:sldId id="382" r:id="rId19"/>
    <p:sldId id="383" r:id="rId20"/>
    <p:sldId id="379" r:id="rId21"/>
    <p:sldId id="384" r:id="rId22"/>
    <p:sldId id="385" r:id="rId23"/>
    <p:sldId id="387" r:id="rId24"/>
    <p:sldId id="347" r:id="rId25"/>
    <p:sldId id="356" r:id="rId26"/>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sette Nakavuma" initials="RN" lastIdx="0" clrIdx="0">
    <p:extLst>
      <p:ext uri="{19B8F6BF-5375-455C-9EA6-DF929625EA0E}">
        <p15:presenceInfo xmlns:p15="http://schemas.microsoft.com/office/powerpoint/2012/main" userId="S-1-5-21-839522115-1450960922-725345543-55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autoAdjust="0"/>
  </p:normalViewPr>
  <p:slideViewPr>
    <p:cSldViewPr snapToGrid="0">
      <p:cViewPr>
        <p:scale>
          <a:sx n="100" d="100"/>
          <a:sy n="100" d="100"/>
        </p:scale>
        <p:origin x="1134" y="-3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lumMod val="65000"/>
                    <a:lumOff val="35000"/>
                  </a:schemeClr>
                </a:solidFill>
                <a:latin typeface="Book Antiqua" panose="02040602050305030304" pitchFamily="18" charset="0"/>
                <a:ea typeface="+mn-ea"/>
                <a:cs typeface="+mn-cs"/>
              </a:defRPr>
            </a:pPr>
            <a:r>
              <a:rPr lang="en-US" dirty="0" smtClean="0"/>
              <a:t>GDP Growth Rate at Constant 2009/10 Prices</a:t>
            </a:r>
            <a:endParaRPr lang="en-US" dirty="0"/>
          </a:p>
        </c:rich>
      </c:tx>
      <c:layout>
        <c:manualLayout>
          <c:xMode val="edge"/>
          <c:yMode val="edge"/>
          <c:x val="0.31780289388037103"/>
          <c:y val="0"/>
        </c:manualLayout>
      </c:layout>
      <c:overlay val="1"/>
      <c:spPr>
        <a:noFill/>
        <a:ln>
          <a:noFill/>
        </a:ln>
        <a:effectLst/>
      </c:spPr>
      <c:txPr>
        <a:bodyPr rot="0" spcFirstLastPara="1" vertOverflow="ellipsis" vert="horz" wrap="square" anchor="ctr" anchorCtr="1"/>
        <a:lstStyle/>
        <a:p>
          <a:pPr>
            <a:defRPr sz="1440" b="0" i="0" u="none" strike="noStrike" kern="1200" spc="0" baseline="0">
              <a:solidFill>
                <a:schemeClr val="tx1">
                  <a:lumMod val="65000"/>
                  <a:lumOff val="35000"/>
                </a:schemeClr>
              </a:solidFill>
              <a:latin typeface="Book Antiqua" panose="02040602050305030304" pitchFamily="18" charset="0"/>
              <a:ea typeface="+mn-ea"/>
              <a:cs typeface="+mn-cs"/>
            </a:defRPr>
          </a:pPr>
          <a:endParaRPr lang="en-US"/>
        </a:p>
      </c:txPr>
    </c:title>
    <c:autoTitleDeleted val="0"/>
    <c:plotArea>
      <c:layout>
        <c:manualLayout>
          <c:layoutTarget val="inner"/>
          <c:xMode val="edge"/>
          <c:yMode val="edge"/>
          <c:x val="9.8608843744201535E-2"/>
          <c:y val="0.1151055386413843"/>
          <c:w val="0.88296795298957675"/>
          <c:h val="0.78770084591900258"/>
        </c:manualLayout>
      </c:layout>
      <c:lineChart>
        <c:grouping val="standard"/>
        <c:varyColors val="0"/>
        <c:ser>
          <c:idx val="0"/>
          <c:order val="0"/>
          <c:tx>
            <c:strRef>
              <c:f>Sheet2!$C$34</c:f>
              <c:strCache>
                <c:ptCount val="1"/>
                <c:pt idx="0">
                  <c:v>Real GDP Growth</c:v>
                </c:pt>
              </c:strCache>
            </c:strRef>
          </c:tx>
          <c:spPr>
            <a:ln w="57150" cap="rnd">
              <a:solidFill>
                <a:schemeClr val="accent1"/>
              </a:solidFill>
              <a:round/>
            </a:ln>
            <a:effectLst/>
          </c:spPr>
          <c:marker>
            <c:symbol val="circle"/>
            <c:size val="5"/>
            <c:spPr>
              <a:solidFill>
                <a:schemeClr val="accent1"/>
              </a:solidFill>
              <a:ln w="57150">
                <a:solidFill>
                  <a:schemeClr val="accent1"/>
                </a:solidFill>
              </a:ln>
              <a:effectLst/>
            </c:spPr>
          </c:marker>
          <c:dLbls>
            <c:dLbl>
              <c:idx val="0"/>
              <c:layout/>
              <c:dLblPos val="t"/>
              <c:showLegendKey val="0"/>
              <c:showVal val="1"/>
              <c:showCatName val="0"/>
              <c:showSerName val="0"/>
              <c:showPercent val="0"/>
              <c:showBubbleSize val="0"/>
              <c:extLst>
                <c:ext xmlns:c15="http://schemas.microsoft.com/office/drawing/2012/chart" uri="{CE6537A1-D6FC-4f65-9D91-7224C49458BB}">
                  <c15:layout/>
                </c:ext>
              </c:extLst>
            </c:dLbl>
            <c:dLbl>
              <c:idx val="6"/>
              <c:layout/>
              <c:dLblPos val="t"/>
              <c:showLegendKey val="0"/>
              <c:showVal val="1"/>
              <c:showCatName val="0"/>
              <c:showSerName val="0"/>
              <c:showPercent val="0"/>
              <c:showBubbleSize val="0"/>
              <c:extLst>
                <c:ext xmlns:c15="http://schemas.microsoft.com/office/drawing/2012/chart" uri="{CE6537A1-D6FC-4f65-9D91-7224C49458BB}">
                  <c15:layout/>
                </c:ext>
              </c:extLst>
            </c:dLbl>
            <c:dLbl>
              <c:idx val="7"/>
              <c:layout/>
              <c:dLblPos val="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Book Antiqua" panose="02040602050305030304" pitchFamily="18" charset="0"/>
                    <a:ea typeface="+mn-ea"/>
                    <a:cs typeface="+mn-cs"/>
                  </a:defRPr>
                </a:pPr>
                <a:endParaRPr lang="en-US"/>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76200" cap="rnd">
                <a:solidFill>
                  <a:srgbClr val="FF0000"/>
                </a:solidFill>
                <a:prstDash val="sysDot"/>
              </a:ln>
              <a:effectLst/>
            </c:spPr>
            <c:trendlineType val="movingAvg"/>
            <c:period val="2"/>
            <c:dispRSqr val="0"/>
            <c:dispEq val="0"/>
          </c:trendline>
          <c:cat>
            <c:strRef>
              <c:f>Sheet2!$D$33:$K$33</c:f>
              <c:strCache>
                <c:ptCount val="8"/>
                <c:pt idx="0">
                  <c:v>2011/12</c:v>
                </c:pt>
                <c:pt idx="1">
                  <c:v>2012/13</c:v>
                </c:pt>
                <c:pt idx="2">
                  <c:v>2013/14</c:v>
                </c:pt>
                <c:pt idx="3">
                  <c:v>2014/15</c:v>
                </c:pt>
                <c:pt idx="4">
                  <c:v>2015/16</c:v>
                </c:pt>
                <c:pt idx="5">
                  <c:v>2016/17</c:v>
                </c:pt>
                <c:pt idx="6">
                  <c:v>2017/18</c:v>
                </c:pt>
                <c:pt idx="7">
                  <c:v>2018/19</c:v>
                </c:pt>
              </c:strCache>
            </c:strRef>
          </c:cat>
          <c:val>
            <c:numRef>
              <c:f>Sheet2!$D$34:$K$34</c:f>
              <c:numCache>
                <c:formatCode>0.0%</c:formatCode>
                <c:ptCount val="8"/>
                <c:pt idx="0">
                  <c:v>3.837455605945439E-2</c:v>
                </c:pt>
                <c:pt idx="1">
                  <c:v>3.5869058263229281E-2</c:v>
                </c:pt>
                <c:pt idx="2">
                  <c:v>5.1063073242908263E-2</c:v>
                </c:pt>
                <c:pt idx="3">
                  <c:v>5.1878598625475059E-2</c:v>
                </c:pt>
                <c:pt idx="4">
                  <c:v>4.7810002914463245E-2</c:v>
                </c:pt>
                <c:pt idx="5">
                  <c:v>3.8630237568656023E-2</c:v>
                </c:pt>
                <c:pt idx="6">
                  <c:v>6.1523549127498134E-2</c:v>
                </c:pt>
                <c:pt idx="7">
                  <c:v>6.0591102333476865E-2</c:v>
                </c:pt>
              </c:numCache>
            </c:numRef>
          </c:val>
          <c:smooth val="0"/>
        </c:ser>
        <c:dLbls>
          <c:dLblPos val="t"/>
          <c:showLegendKey val="0"/>
          <c:showVal val="1"/>
          <c:showCatName val="0"/>
          <c:showSerName val="0"/>
          <c:showPercent val="0"/>
          <c:showBubbleSize val="0"/>
        </c:dLbls>
        <c:marker val="1"/>
        <c:smooth val="0"/>
        <c:axId val="161343280"/>
        <c:axId val="161340928"/>
      </c:lineChart>
      <c:catAx>
        <c:axId val="161343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crossAx val="161340928"/>
        <c:crosses val="autoZero"/>
        <c:auto val="1"/>
        <c:lblAlgn val="ctr"/>
        <c:lblOffset val="100"/>
        <c:noMultiLvlLbl val="0"/>
      </c:catAx>
      <c:valAx>
        <c:axId val="161340928"/>
        <c:scaling>
          <c:orientation val="minMax"/>
          <c:min val="2.0000000000000004E-2"/>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Book Antiqua" panose="02040602050305030304" pitchFamily="18" charset="0"/>
                    <a:ea typeface="+mn-ea"/>
                    <a:cs typeface="+mn-cs"/>
                  </a:defRPr>
                </a:pPr>
                <a:r>
                  <a:rPr lang="en-US" dirty="0" smtClean="0"/>
                  <a:t>Growth Rate</a:t>
                </a:r>
                <a:endParaRPr lang="en-US" dirty="0"/>
              </a:p>
            </c:rich>
          </c:tx>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crossAx val="161343280"/>
        <c:crosses val="autoZero"/>
        <c:crossBetween val="between"/>
      </c:valAx>
      <c:spPr>
        <a:noFill/>
        <a:ln>
          <a:noFill/>
        </a:ln>
        <a:effectLst/>
      </c:spPr>
    </c:plotArea>
    <c:plotVisOnly val="1"/>
    <c:dispBlanksAs val="gap"/>
    <c:showDLblsOverMax val="0"/>
  </c:chart>
  <c:spPr>
    <a:noFill/>
    <a:ln>
      <a:noFill/>
    </a:ln>
    <a:effectLst/>
  </c:spPr>
  <c:txPr>
    <a:bodyPr/>
    <a:lstStyle/>
    <a:p>
      <a:pPr>
        <a:defRPr sz="1200">
          <a:latin typeface="Book Antiqua" panose="02040602050305030304" pitchFamily="18" charset="0"/>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'[Chart in Microsoft Word]Sheet3'!$B$4</c:f>
              <c:strCache>
                <c:ptCount val="1"/>
                <c:pt idx="0">
                  <c:v>Productivity Growth</c:v>
                </c:pt>
              </c:strCache>
            </c:strRef>
          </c:tx>
          <c:spPr>
            <a:solidFill>
              <a:srgbClr val="FF0000"/>
            </a:solidFill>
            <a:ln>
              <a:noFill/>
            </a:ln>
            <a:effectLst/>
          </c:spPr>
          <c:invertIfNegative val="0"/>
          <c:dLbls>
            <c:dLbl>
              <c:idx val="0"/>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Book Antiqua" panose="02040602050305030304" pitchFamily="18" charset="0"/>
                    <a:ea typeface="+mn-ea"/>
                    <a:cs typeface="+mn-cs"/>
                  </a:defRPr>
                </a:pPr>
                <a:endParaRPr lang="en-US"/>
              </a:p>
            </c:txPr>
            <c:dLblPos val="ct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Word]Sheet3'!$C$3:$K$3</c:f>
              <c:strCache>
                <c:ptCount val="9"/>
                <c:pt idx="0">
                  <c:v>2010/11</c:v>
                </c:pt>
                <c:pt idx="1">
                  <c:v>2011/2012</c:v>
                </c:pt>
                <c:pt idx="2">
                  <c:v>2012/2013</c:v>
                </c:pt>
                <c:pt idx="3">
                  <c:v>2013/2014</c:v>
                </c:pt>
                <c:pt idx="4">
                  <c:v>2014/2015</c:v>
                </c:pt>
                <c:pt idx="5">
                  <c:v>2015/2016</c:v>
                </c:pt>
                <c:pt idx="6">
                  <c:v>2016/2017</c:v>
                </c:pt>
                <c:pt idx="7">
                  <c:v>2017/2018</c:v>
                </c:pt>
                <c:pt idx="8">
                  <c:v>2018/2019</c:v>
                </c:pt>
              </c:strCache>
            </c:strRef>
          </c:cat>
          <c:val>
            <c:numRef>
              <c:f>'[Chart in Microsoft Word]Sheet3'!$C$4:$K$4</c:f>
              <c:numCache>
                <c:formatCode>0.0%</c:formatCode>
                <c:ptCount val="9"/>
                <c:pt idx="0">
                  <c:v>5.2744943936397302E-2</c:v>
                </c:pt>
                <c:pt idx="1">
                  <c:v>-9.625219244043217E-3</c:v>
                </c:pt>
                <c:pt idx="2">
                  <c:v>-1.1026831571976236E-2</c:v>
                </c:pt>
                <c:pt idx="3">
                  <c:v>1.843552143064222E-3</c:v>
                </c:pt>
                <c:pt idx="4">
                  <c:v>4.2377111397994827E-3</c:v>
                </c:pt>
                <c:pt idx="5">
                  <c:v>3.0093347778645972E-3</c:v>
                </c:pt>
                <c:pt idx="6">
                  <c:v>-5.2422062234902473E-3</c:v>
                </c:pt>
                <c:pt idx="7">
                  <c:v>1.6329109143530588E-2</c:v>
                </c:pt>
                <c:pt idx="8">
                  <c:v>1.1779315667564983E-2</c:v>
                </c:pt>
              </c:numCache>
            </c:numRef>
          </c:val>
        </c:ser>
        <c:ser>
          <c:idx val="1"/>
          <c:order val="1"/>
          <c:tx>
            <c:strRef>
              <c:f>'[Chart in Microsoft Word]Sheet3'!$B$5</c:f>
              <c:strCache>
                <c:ptCount val="1"/>
                <c:pt idx="0">
                  <c:v>Labour and Human Capital</c:v>
                </c:pt>
              </c:strCache>
            </c:strRef>
          </c:tx>
          <c:spPr>
            <a:solidFill>
              <a:srgbClr val="7030A0"/>
            </a:solidFill>
            <a:ln>
              <a:noFill/>
            </a:ln>
            <a:effectLst/>
          </c:spPr>
          <c:invertIfNegative val="0"/>
          <c:cat>
            <c:strRef>
              <c:f>'[Chart in Microsoft Word]Sheet3'!$C$3:$K$3</c:f>
              <c:strCache>
                <c:ptCount val="9"/>
                <c:pt idx="0">
                  <c:v>2010/11</c:v>
                </c:pt>
                <c:pt idx="1">
                  <c:v>2011/2012</c:v>
                </c:pt>
                <c:pt idx="2">
                  <c:v>2012/2013</c:v>
                </c:pt>
                <c:pt idx="3">
                  <c:v>2013/2014</c:v>
                </c:pt>
                <c:pt idx="4">
                  <c:v>2014/2015</c:v>
                </c:pt>
                <c:pt idx="5">
                  <c:v>2015/2016</c:v>
                </c:pt>
                <c:pt idx="6">
                  <c:v>2016/2017</c:v>
                </c:pt>
                <c:pt idx="7">
                  <c:v>2017/2018</c:v>
                </c:pt>
                <c:pt idx="8">
                  <c:v>2018/2019</c:v>
                </c:pt>
              </c:strCache>
            </c:strRef>
          </c:cat>
          <c:val>
            <c:numRef>
              <c:f>'[Chart in Microsoft Word]Sheet3'!$C$5:$K$5</c:f>
              <c:numCache>
                <c:formatCode>0.0%</c:formatCode>
                <c:ptCount val="9"/>
                <c:pt idx="0">
                  <c:v>2.2615460834879527E-2</c:v>
                </c:pt>
                <c:pt idx="1">
                  <c:v>2.2426124144474133E-2</c:v>
                </c:pt>
                <c:pt idx="2">
                  <c:v>2.2240469833803077E-2</c:v>
                </c:pt>
                <c:pt idx="3">
                  <c:v>2.2058329044265256E-2</c:v>
                </c:pt>
                <c:pt idx="4">
                  <c:v>2.1879543086099438E-2</c:v>
                </c:pt>
                <c:pt idx="5">
                  <c:v>2.1703962684243416E-2</c:v>
                </c:pt>
                <c:pt idx="6">
                  <c:v>2.1531447290370306E-2</c:v>
                </c:pt>
                <c:pt idx="7">
                  <c:v>2.1361864454347856E-2</c:v>
                </c:pt>
                <c:pt idx="8">
                  <c:v>2.1195089249268838E-2</c:v>
                </c:pt>
              </c:numCache>
            </c:numRef>
          </c:val>
        </c:ser>
        <c:ser>
          <c:idx val="2"/>
          <c:order val="2"/>
          <c:tx>
            <c:strRef>
              <c:f>'[Chart in Microsoft Word]Sheet3'!$B$6</c:f>
              <c:strCache>
                <c:ptCount val="1"/>
                <c:pt idx="0">
                  <c:v>Physical Capital</c:v>
                </c:pt>
              </c:strCache>
            </c:strRef>
          </c:tx>
          <c:spPr>
            <a:solidFill>
              <a:srgbClr val="00B050"/>
            </a:solidFill>
            <a:ln>
              <a:noFill/>
            </a:ln>
            <a:effectLst/>
          </c:spPr>
          <c:invertIfNegative val="0"/>
          <c:cat>
            <c:strRef>
              <c:f>'[Chart in Microsoft Word]Sheet3'!$C$3:$K$3</c:f>
              <c:strCache>
                <c:ptCount val="9"/>
                <c:pt idx="0">
                  <c:v>2010/11</c:v>
                </c:pt>
                <c:pt idx="1">
                  <c:v>2011/2012</c:v>
                </c:pt>
                <c:pt idx="2">
                  <c:v>2012/2013</c:v>
                </c:pt>
                <c:pt idx="3">
                  <c:v>2013/2014</c:v>
                </c:pt>
                <c:pt idx="4">
                  <c:v>2014/2015</c:v>
                </c:pt>
                <c:pt idx="5">
                  <c:v>2015/2016</c:v>
                </c:pt>
                <c:pt idx="6">
                  <c:v>2016/2017</c:v>
                </c:pt>
                <c:pt idx="7">
                  <c:v>2017/2018</c:v>
                </c:pt>
                <c:pt idx="8">
                  <c:v>2018/2019</c:v>
                </c:pt>
              </c:strCache>
            </c:strRef>
          </c:cat>
          <c:val>
            <c:numRef>
              <c:f>'[Chart in Microsoft Word]Sheet3'!$C$6:$K$6</c:f>
              <c:numCache>
                <c:formatCode>0.0%</c:formatCode>
                <c:ptCount val="9"/>
                <c:pt idx="0">
                  <c:v>1.8556150157559726E-2</c:v>
                </c:pt>
                <c:pt idx="1">
                  <c:v>2.5573651159023252E-2</c:v>
                </c:pt>
                <c:pt idx="2">
                  <c:v>2.4655420001402441E-2</c:v>
                </c:pt>
                <c:pt idx="3">
                  <c:v>2.7161192055578785E-2</c:v>
                </c:pt>
                <c:pt idx="4">
                  <c:v>2.5761344399575916E-2</c:v>
                </c:pt>
                <c:pt idx="5">
                  <c:v>2.3096705452355232E-2</c:v>
                </c:pt>
                <c:pt idx="6">
                  <c:v>2.2340996501775963E-2</c:v>
                </c:pt>
                <c:pt idx="7">
                  <c:v>2.3832575529619697E-2</c:v>
                </c:pt>
                <c:pt idx="8">
                  <c:v>2.7616697416643035E-2</c:v>
                </c:pt>
              </c:numCache>
            </c:numRef>
          </c:val>
        </c:ser>
        <c:dLbls>
          <c:showLegendKey val="0"/>
          <c:showVal val="0"/>
          <c:showCatName val="0"/>
          <c:showSerName val="0"/>
          <c:showPercent val="0"/>
          <c:showBubbleSize val="0"/>
        </c:dLbls>
        <c:gapWidth val="150"/>
        <c:overlap val="100"/>
        <c:axId val="271209320"/>
        <c:axId val="271210104"/>
      </c:barChart>
      <c:lineChart>
        <c:grouping val="standard"/>
        <c:varyColors val="0"/>
        <c:ser>
          <c:idx val="3"/>
          <c:order val="3"/>
          <c:tx>
            <c:strRef>
              <c:f>'[Chart in Microsoft Word]Sheet3'!$B$7</c:f>
              <c:strCache>
                <c:ptCount val="1"/>
                <c:pt idx="0">
                  <c:v>Real GDP Growth</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'[Chart in Microsoft Word]Sheet3'!$C$3:$K$3</c:f>
              <c:strCache>
                <c:ptCount val="9"/>
                <c:pt idx="0">
                  <c:v>2010/11</c:v>
                </c:pt>
                <c:pt idx="1">
                  <c:v>2011/2012</c:v>
                </c:pt>
                <c:pt idx="2">
                  <c:v>2012/2013</c:v>
                </c:pt>
                <c:pt idx="3">
                  <c:v>2013/2014</c:v>
                </c:pt>
                <c:pt idx="4">
                  <c:v>2014/2015</c:v>
                </c:pt>
                <c:pt idx="5">
                  <c:v>2015/2016</c:v>
                </c:pt>
                <c:pt idx="6">
                  <c:v>2016/2017</c:v>
                </c:pt>
                <c:pt idx="7">
                  <c:v>2017/2018</c:v>
                </c:pt>
                <c:pt idx="8">
                  <c:v>2018/2019</c:v>
                </c:pt>
              </c:strCache>
            </c:strRef>
          </c:cat>
          <c:val>
            <c:numRef>
              <c:f>'[Chart in Microsoft Word]Sheet3'!$C$7:$K$7</c:f>
              <c:numCache>
                <c:formatCode>0.0%</c:formatCode>
                <c:ptCount val="9"/>
                <c:pt idx="0">
                  <c:v>9.3916677490051947E-2</c:v>
                </c:pt>
                <c:pt idx="1">
                  <c:v>3.837455605945439E-2</c:v>
                </c:pt>
                <c:pt idx="2">
                  <c:v>3.5869058263229281E-2</c:v>
                </c:pt>
                <c:pt idx="3">
                  <c:v>5.1063073242908263E-2</c:v>
                </c:pt>
                <c:pt idx="4">
                  <c:v>5.1878598625475059E-2</c:v>
                </c:pt>
                <c:pt idx="5">
                  <c:v>4.7810002914463245E-2</c:v>
                </c:pt>
                <c:pt idx="6">
                  <c:v>3.8630237568656023E-2</c:v>
                </c:pt>
                <c:pt idx="7">
                  <c:v>6.1523549127498134E-2</c:v>
                </c:pt>
                <c:pt idx="8">
                  <c:v>6.0591102333476865E-2</c:v>
                </c:pt>
              </c:numCache>
            </c:numRef>
          </c:val>
          <c:smooth val="0"/>
        </c:ser>
        <c:dLbls>
          <c:showLegendKey val="0"/>
          <c:showVal val="0"/>
          <c:showCatName val="0"/>
          <c:showSerName val="0"/>
          <c:showPercent val="0"/>
          <c:showBubbleSize val="0"/>
        </c:dLbls>
        <c:marker val="1"/>
        <c:smooth val="0"/>
        <c:axId val="271209320"/>
        <c:axId val="271210104"/>
      </c:lineChart>
      <c:catAx>
        <c:axId val="271209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crossAx val="271210104"/>
        <c:crosses val="autoZero"/>
        <c:auto val="1"/>
        <c:lblAlgn val="ctr"/>
        <c:lblOffset val="100"/>
        <c:noMultiLvlLbl val="0"/>
      </c:catAx>
      <c:valAx>
        <c:axId val="271210104"/>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crossAx val="27120932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legend>
    <c:plotVisOnly val="1"/>
    <c:dispBlanksAs val="gap"/>
    <c:showDLblsOverMax val="0"/>
  </c:chart>
  <c:spPr>
    <a:noFill/>
    <a:ln>
      <a:noFill/>
    </a:ln>
    <a:effectLst/>
  </c:spPr>
  <c:txPr>
    <a:bodyPr/>
    <a:lstStyle/>
    <a:p>
      <a:pPr>
        <a:defRPr sz="1100">
          <a:latin typeface="Book Antiqua" panose="02040602050305030304" pitchFamily="18"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1"/>
          <c:order val="1"/>
          <c:tx>
            <c:strRef>
              <c:f>Sheet1!$C$20</c:f>
              <c:strCache>
                <c:ptCount val="1"/>
                <c:pt idx="0">
                  <c:v>Public Inv to GDP</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Book Antiqua" panose="02040602050305030304" pitchFamily="18"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Sheet1!$D$18:$M$18</c:f>
              <c:strCache>
                <c:ptCount val="10"/>
                <c:pt idx="0">
                  <c:v>2009/10</c:v>
                </c:pt>
                <c:pt idx="1">
                  <c:v>2010/11</c:v>
                </c:pt>
                <c:pt idx="2">
                  <c:v>2011/12</c:v>
                </c:pt>
                <c:pt idx="3">
                  <c:v>2012/13</c:v>
                </c:pt>
                <c:pt idx="4">
                  <c:v>2013/14</c:v>
                </c:pt>
                <c:pt idx="5">
                  <c:v>2014/15</c:v>
                </c:pt>
                <c:pt idx="6">
                  <c:v>2015/16</c:v>
                </c:pt>
                <c:pt idx="7">
                  <c:v>2016/17</c:v>
                </c:pt>
                <c:pt idx="8">
                  <c:v>2017/18</c:v>
                </c:pt>
                <c:pt idx="9">
                  <c:v>2018/19</c:v>
                </c:pt>
              </c:strCache>
            </c:strRef>
          </c:cat>
          <c:val>
            <c:numRef>
              <c:f>Sheet1!$D$20:$M$20</c:f>
              <c:numCache>
                <c:formatCode>0.0%</c:formatCode>
                <c:ptCount val="10"/>
                <c:pt idx="0">
                  <c:v>3.1432554836827976E-2</c:v>
                </c:pt>
                <c:pt idx="1">
                  <c:v>3.0201864864524329E-2</c:v>
                </c:pt>
                <c:pt idx="2">
                  <c:v>3.0389491795729581E-2</c:v>
                </c:pt>
                <c:pt idx="3">
                  <c:v>3.7565059016573414E-2</c:v>
                </c:pt>
                <c:pt idx="4">
                  <c:v>3.9921654054800214E-2</c:v>
                </c:pt>
                <c:pt idx="5">
                  <c:v>3.7382033938799686E-2</c:v>
                </c:pt>
                <c:pt idx="6">
                  <c:v>3.4355501474004263E-2</c:v>
                </c:pt>
                <c:pt idx="7">
                  <c:v>4.0152197676903416E-2</c:v>
                </c:pt>
                <c:pt idx="8">
                  <c:v>3.2404581882326866E-2</c:v>
                </c:pt>
                <c:pt idx="9">
                  <c:v>3.1061676830360794E-2</c:v>
                </c:pt>
              </c:numCache>
            </c:numRef>
          </c:val>
        </c:ser>
        <c:ser>
          <c:idx val="2"/>
          <c:order val="2"/>
          <c:tx>
            <c:strRef>
              <c:f>Sheet1!$C$21</c:f>
              <c:strCache>
                <c:ptCount val="1"/>
                <c:pt idx="0">
                  <c:v>Private Inv to GDP</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Book Antiqua" panose="02040602050305030304" pitchFamily="18"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Sheet1!$D$18:$M$18</c:f>
              <c:strCache>
                <c:ptCount val="10"/>
                <c:pt idx="0">
                  <c:v>2009/10</c:v>
                </c:pt>
                <c:pt idx="1">
                  <c:v>2010/11</c:v>
                </c:pt>
                <c:pt idx="2">
                  <c:v>2011/12</c:v>
                </c:pt>
                <c:pt idx="3">
                  <c:v>2012/13</c:v>
                </c:pt>
                <c:pt idx="4">
                  <c:v>2013/14</c:v>
                </c:pt>
                <c:pt idx="5">
                  <c:v>2014/15</c:v>
                </c:pt>
                <c:pt idx="6">
                  <c:v>2015/16</c:v>
                </c:pt>
                <c:pt idx="7">
                  <c:v>2016/17</c:v>
                </c:pt>
                <c:pt idx="8">
                  <c:v>2017/18</c:v>
                </c:pt>
                <c:pt idx="9">
                  <c:v>2018/19</c:v>
                </c:pt>
              </c:strCache>
            </c:strRef>
          </c:cat>
          <c:val>
            <c:numRef>
              <c:f>Sheet1!$D$21:$M$21</c:f>
              <c:numCache>
                <c:formatCode>0.0%</c:formatCode>
                <c:ptCount val="10"/>
                <c:pt idx="0">
                  <c:v>0.22090750274760654</c:v>
                </c:pt>
                <c:pt idx="1">
                  <c:v>0.23084566802737588</c:v>
                </c:pt>
                <c:pt idx="2">
                  <c:v>0.22832523319130138</c:v>
                </c:pt>
                <c:pt idx="3">
                  <c:v>0.2368020996040279</c:v>
                </c:pt>
                <c:pt idx="4">
                  <c:v>0.22704422694283341</c:v>
                </c:pt>
                <c:pt idx="5">
                  <c:v>0.2150503083414442</c:v>
                </c:pt>
                <c:pt idx="6">
                  <c:v>0.22672727273344734</c:v>
                </c:pt>
                <c:pt idx="7">
                  <c:v>0.20908211735720389</c:v>
                </c:pt>
                <c:pt idx="8">
                  <c:v>0.22663206852466897</c:v>
                </c:pt>
                <c:pt idx="9">
                  <c:v>0.22482732149589052</c:v>
                </c:pt>
              </c:numCache>
            </c:numRef>
          </c:val>
        </c:ser>
        <c:dLbls>
          <c:showLegendKey val="0"/>
          <c:showVal val="0"/>
          <c:showCatName val="0"/>
          <c:showSerName val="0"/>
          <c:showPercent val="0"/>
          <c:showBubbleSize val="0"/>
        </c:dLbls>
        <c:gapWidth val="150"/>
        <c:overlap val="100"/>
        <c:axId val="271206576"/>
        <c:axId val="271209712"/>
      </c:barChart>
      <c:lineChart>
        <c:grouping val="stacked"/>
        <c:varyColors val="0"/>
        <c:ser>
          <c:idx val="0"/>
          <c:order val="0"/>
          <c:tx>
            <c:strRef>
              <c:f>Sheet1!$C$19</c:f>
              <c:strCache>
                <c:ptCount val="1"/>
                <c:pt idx="0">
                  <c:v>Total Investment to GDP</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Book Antiqua" panose="02040602050305030304" pitchFamily="18"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Sheet1!$D$18:$M$18</c:f>
              <c:strCache>
                <c:ptCount val="10"/>
                <c:pt idx="0">
                  <c:v>2009/10</c:v>
                </c:pt>
                <c:pt idx="1">
                  <c:v>2010/11</c:v>
                </c:pt>
                <c:pt idx="2">
                  <c:v>2011/12</c:v>
                </c:pt>
                <c:pt idx="3">
                  <c:v>2012/13</c:v>
                </c:pt>
                <c:pt idx="4">
                  <c:v>2013/14</c:v>
                </c:pt>
                <c:pt idx="5">
                  <c:v>2014/15</c:v>
                </c:pt>
                <c:pt idx="6">
                  <c:v>2015/16</c:v>
                </c:pt>
                <c:pt idx="7">
                  <c:v>2016/17</c:v>
                </c:pt>
                <c:pt idx="8">
                  <c:v>2017/18</c:v>
                </c:pt>
                <c:pt idx="9">
                  <c:v>2018/19</c:v>
                </c:pt>
              </c:strCache>
            </c:strRef>
          </c:cat>
          <c:val>
            <c:numRef>
              <c:f>Sheet1!$D$19:$M$19</c:f>
              <c:numCache>
                <c:formatCode>0.0%</c:formatCode>
                <c:ptCount val="10"/>
                <c:pt idx="0">
                  <c:v>0.25234005758443451</c:v>
                </c:pt>
                <c:pt idx="1">
                  <c:v>0.26104753289190019</c:v>
                </c:pt>
                <c:pt idx="2">
                  <c:v>0.25871472498703096</c:v>
                </c:pt>
                <c:pt idx="3">
                  <c:v>0.27436715862060129</c:v>
                </c:pt>
                <c:pt idx="4">
                  <c:v>0.26696588099763363</c:v>
                </c:pt>
                <c:pt idx="5">
                  <c:v>0.25243234228024392</c:v>
                </c:pt>
                <c:pt idx="6">
                  <c:v>0.26108277420745163</c:v>
                </c:pt>
                <c:pt idx="7">
                  <c:v>0.24923431503410728</c:v>
                </c:pt>
                <c:pt idx="8">
                  <c:v>0.25903665040699581</c:v>
                </c:pt>
                <c:pt idx="9">
                  <c:v>0.25588899832625128</c:v>
                </c:pt>
              </c:numCache>
            </c:numRef>
          </c:val>
          <c:smooth val="0"/>
        </c:ser>
        <c:dLbls>
          <c:showLegendKey val="0"/>
          <c:showVal val="0"/>
          <c:showCatName val="0"/>
          <c:showSerName val="0"/>
          <c:showPercent val="0"/>
          <c:showBubbleSize val="0"/>
        </c:dLbls>
        <c:marker val="1"/>
        <c:smooth val="0"/>
        <c:axId val="271206576"/>
        <c:axId val="271209712"/>
      </c:lineChart>
      <c:catAx>
        <c:axId val="271206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crossAx val="271209712"/>
        <c:crosses val="autoZero"/>
        <c:auto val="1"/>
        <c:lblAlgn val="ctr"/>
        <c:lblOffset val="100"/>
        <c:noMultiLvlLbl val="0"/>
      </c:catAx>
      <c:valAx>
        <c:axId val="271209712"/>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Book Antiqua" panose="02040602050305030304" pitchFamily="18" charset="0"/>
                    <a:ea typeface="+mn-ea"/>
                    <a:cs typeface="+mn-cs"/>
                  </a:defRPr>
                </a:pPr>
                <a:r>
                  <a:rPr lang="en-US" sz="1200"/>
                  <a:t>Percent of GDP</a:t>
                </a:r>
              </a:p>
            </c:rich>
          </c:tx>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crossAx val="27120657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300" b="0" i="0" u="none" strike="noStrike" kern="1200" baseline="0">
              <a:solidFill>
                <a:schemeClr val="tx1">
                  <a:lumMod val="65000"/>
                  <a:lumOff val="35000"/>
                </a:schemeClr>
              </a:solidFill>
              <a:latin typeface="Book Antiqua" panose="02040602050305030304" pitchFamily="18" charset="0"/>
              <a:ea typeface="+mn-ea"/>
              <a:cs typeface="+mn-cs"/>
            </a:defRPr>
          </a:pPr>
          <a:endParaRPr lang="en-US"/>
        </a:p>
      </c:txPr>
    </c:legend>
    <c:plotVisOnly val="1"/>
    <c:dispBlanksAs val="gap"/>
    <c:showDLblsOverMax val="0"/>
  </c:chart>
  <c:spPr>
    <a:noFill/>
    <a:ln>
      <a:noFill/>
    </a:ln>
    <a:effectLst/>
  </c:spPr>
  <c:txPr>
    <a:bodyPr/>
    <a:lstStyle/>
    <a:p>
      <a:pPr>
        <a:defRPr>
          <a:latin typeface="Book Antiqua" panose="02040602050305030304" pitchFamily="18"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0.28983</cdr:x>
      <cdr:y>0.22031</cdr:y>
    </cdr:from>
    <cdr:to>
      <cdr:x>0.36066</cdr:x>
      <cdr:y>0.36614</cdr:y>
    </cdr:to>
    <cdr:cxnSp macro="">
      <cdr:nvCxnSpPr>
        <cdr:cNvPr id="3" name="Straight Arrow Connector 2"/>
        <cdr:cNvCxnSpPr/>
      </cdr:nvCxnSpPr>
      <cdr:spPr>
        <a:xfrm xmlns:a="http://schemas.openxmlformats.org/drawingml/2006/main" flipH="1" flipV="1">
          <a:off x="2197745" y="837514"/>
          <a:ext cx="537092" cy="554378"/>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0.1386</cdr:x>
      <cdr:y>0.07655</cdr:y>
    </cdr:from>
    <cdr:to>
      <cdr:x>0.4511</cdr:x>
      <cdr:y>0.21812</cdr:y>
    </cdr:to>
    <cdr:sp macro="" textlink="">
      <cdr:nvSpPr>
        <cdr:cNvPr id="4" name="Oval 3"/>
        <cdr:cNvSpPr/>
      </cdr:nvSpPr>
      <cdr:spPr>
        <a:xfrm xmlns:a="http://schemas.openxmlformats.org/drawingml/2006/main">
          <a:off x="1051002" y="291015"/>
          <a:ext cx="2369634" cy="538180"/>
        </a:xfrm>
        <a:prstGeom xmlns:a="http://schemas.openxmlformats.org/drawingml/2006/main" prst="ellipse">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dirty="0"/>
            <a:t>Real GDP Growth</a:t>
          </a:r>
        </a:p>
      </cdr:txBody>
    </cdr:sp>
  </cdr:relSizeAnchor>
  <cdr:relSizeAnchor xmlns:cdr="http://schemas.openxmlformats.org/drawingml/2006/chartDrawing">
    <cdr:from>
      <cdr:x>0.80024</cdr:x>
      <cdr:y>0.39786</cdr:y>
    </cdr:from>
    <cdr:to>
      <cdr:x>0.81274</cdr:x>
      <cdr:y>0.55411</cdr:y>
    </cdr:to>
    <cdr:cxnSp macro="">
      <cdr:nvCxnSpPr>
        <cdr:cNvPr id="6" name="Straight Arrow Connector 5"/>
        <cdr:cNvCxnSpPr/>
      </cdr:nvCxnSpPr>
      <cdr:spPr>
        <a:xfrm xmlns:a="http://schemas.openxmlformats.org/drawingml/2006/main">
          <a:off x="6068097" y="1512466"/>
          <a:ext cx="94785" cy="593992"/>
        </a:xfrm>
        <a:prstGeom xmlns:a="http://schemas.openxmlformats.org/drawingml/2006/main" prst="straightConnector1">
          <a:avLst/>
        </a:prstGeom>
        <a:ln xmlns:a="http://schemas.openxmlformats.org/drawingml/2006/main">
          <a:solidFill>
            <a:srgbClr val="FF0000"/>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0.70698</cdr:x>
      <cdr:y>0.55029</cdr:y>
    </cdr:from>
    <cdr:to>
      <cdr:x>0.96802</cdr:x>
      <cdr:y>0.74218</cdr:y>
    </cdr:to>
    <cdr:sp macro="" textlink="">
      <cdr:nvSpPr>
        <cdr:cNvPr id="7" name="Oval 6"/>
        <cdr:cNvSpPr/>
      </cdr:nvSpPr>
      <cdr:spPr>
        <a:xfrm xmlns:a="http://schemas.openxmlformats.org/drawingml/2006/main">
          <a:off x="5360944" y="2091967"/>
          <a:ext cx="1979352" cy="729478"/>
        </a:xfrm>
        <a:prstGeom xmlns:a="http://schemas.openxmlformats.org/drawingml/2006/main" prst="ellipse">
          <a:avLst/>
        </a:prstGeom>
        <a:solidFill xmlns:a="http://schemas.openxmlformats.org/drawingml/2006/main">
          <a:srgbClr val="FF0000"/>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dirty="0"/>
            <a:t>2 year moving </a:t>
          </a:r>
          <a:r>
            <a:rPr lang="en-US" dirty="0" smtClean="0"/>
            <a:t>average</a:t>
          </a:r>
          <a:endParaRPr lang="en-US"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D1230DFB-60C2-4C4A-BF29-F8072FAF9657}" type="datetimeFigureOut">
              <a:rPr lang="en-US" smtClean="0"/>
              <a:pPr/>
              <a:t>8/18/2019</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63F80ADE-2270-4600-BB27-3E7F2DCD8154}" type="slidenum">
              <a:rPr lang="en-US" smtClean="0"/>
              <a:pPr/>
              <a:t>‹#›</a:t>
            </a:fld>
            <a:endParaRPr lang="en-US" dirty="0"/>
          </a:p>
        </p:txBody>
      </p:sp>
    </p:spTree>
    <p:extLst>
      <p:ext uri="{BB962C8B-B14F-4D97-AF65-F5344CB8AC3E}">
        <p14:creationId xmlns:p14="http://schemas.microsoft.com/office/powerpoint/2010/main" val="62524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8F51FAB2-56CD-4173-9B3C-3F314604B904}" type="datetimeFigureOut">
              <a:rPr lang="en-GB" smtClean="0"/>
              <a:pPr/>
              <a:t>18/08/2019</a:t>
            </a:fld>
            <a:endParaRPr lang="en-GB"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34344D4-4505-46E1-A565-DB95FE6ED582}" type="slidenum">
              <a:rPr lang="en-GB" smtClean="0"/>
              <a:pPr/>
              <a:t>‹#›</a:t>
            </a:fld>
            <a:endParaRPr lang="en-GB" dirty="0"/>
          </a:p>
        </p:txBody>
      </p:sp>
    </p:spTree>
    <p:extLst>
      <p:ext uri="{BB962C8B-B14F-4D97-AF65-F5344CB8AC3E}">
        <p14:creationId xmlns:p14="http://schemas.microsoft.com/office/powerpoint/2010/main" val="3525749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BDFA5B17-489F-4483-9338-ED2A26F8893C}" type="datetime1">
              <a:rPr lang="en-US" smtClean="0"/>
              <a:pPr>
                <a:defRPr/>
              </a:pPr>
              <a:t>8/18/2019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fld id="{5CBC8C1C-D41B-439D-985B-C9BD7751B049}"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AA5AF4E-454E-42B1-AFBB-0779C982EAA4}" type="datetime1">
              <a:rPr lang="en-US" smtClean="0"/>
              <a:pPr>
                <a:defRPr/>
              </a:pPr>
              <a:t>8/18/2019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fld id="{2E511D58-C4FD-4C41-AA85-E4611802EAA4}"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4AC5077-B18D-4F7A-942E-40E3F9CD4E83}" type="datetime1">
              <a:rPr lang="en-US" smtClean="0"/>
              <a:pPr>
                <a:defRPr/>
              </a:pPr>
              <a:t>8/18/2019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fld id="{2B801A9D-0742-425D-81F9-1139EA775586}"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C:\Users\Appolonia\Desktop\Government_of_Uganda_Emblem.png"/>
          <p:cNvPicPr>
            <a:picLocks noChangeAspect="1" noChangeArrowheads="1"/>
          </p:cNvPicPr>
          <p:nvPr userDrawn="1"/>
        </p:nvPicPr>
        <p:blipFill>
          <a:blip r:embed="rId2" cstate="print"/>
          <a:srcRect/>
          <a:stretch>
            <a:fillRect/>
          </a:stretch>
        </p:blipFill>
        <p:spPr bwMode="auto">
          <a:xfrm>
            <a:off x="3739753" y="0"/>
            <a:ext cx="927497" cy="1214438"/>
          </a:xfrm>
          <a:prstGeom prst="rect">
            <a:avLst/>
          </a:prstGeom>
          <a:noFill/>
          <a:ln w="9525">
            <a:noFill/>
            <a:miter lim="800000"/>
            <a:headEnd/>
            <a:tailEnd/>
          </a:ln>
        </p:spPr>
      </p:pic>
      <p:graphicFrame>
        <p:nvGraphicFramePr>
          <p:cNvPr id="5" name="Table 4"/>
          <p:cNvGraphicFramePr>
            <a:graphicFrameLocks noGrp="1"/>
          </p:cNvGraphicFramePr>
          <p:nvPr/>
        </p:nvGraphicFramePr>
        <p:xfrm>
          <a:off x="628650" y="6361113"/>
          <a:ext cx="7886700" cy="365760"/>
        </p:xfrm>
        <a:graphic>
          <a:graphicData uri="http://schemas.openxmlformats.org/drawingml/2006/table">
            <a:tbl>
              <a:tblPr firstRow="1" bandRow="1">
                <a:tableStyleId>{5C22544A-7EE6-4342-B048-85BDC9FD1C3A}</a:tableStyleId>
              </a:tblPr>
              <a:tblGrid>
                <a:gridCol w="2628900"/>
                <a:gridCol w="2628900"/>
                <a:gridCol w="2628900"/>
              </a:tblGrid>
              <a:tr h="360045">
                <a:tc>
                  <a:txBody>
                    <a:bodyPr/>
                    <a:lstStyle/>
                    <a:p>
                      <a:endParaRPr lang="en-US" dirty="0"/>
                    </a:p>
                  </a:txBody>
                  <a:tcPr marL="68580" marR="68580">
                    <a:solidFill>
                      <a:schemeClr val="tx1"/>
                    </a:solidFill>
                  </a:tcPr>
                </a:tc>
                <a:tc>
                  <a:txBody>
                    <a:bodyPr/>
                    <a:lstStyle/>
                    <a:p>
                      <a:endParaRPr lang="en-US" dirty="0"/>
                    </a:p>
                  </a:txBody>
                  <a:tcPr marL="68580" marR="68580">
                    <a:solidFill>
                      <a:srgbClr val="FFFF00"/>
                    </a:solidFill>
                  </a:tcPr>
                </a:tc>
                <a:tc>
                  <a:txBody>
                    <a:bodyPr/>
                    <a:lstStyle/>
                    <a:p>
                      <a:endParaRPr lang="en-US" dirty="0"/>
                    </a:p>
                  </a:txBody>
                  <a:tcPr marL="68580" marR="68580">
                    <a:solidFill>
                      <a:srgbClr val="C00000"/>
                    </a:solidFill>
                  </a:tcPr>
                </a:tc>
              </a:tr>
            </a:tbl>
          </a:graphicData>
        </a:graphic>
      </p:graphicFrame>
      <p:sp>
        <p:nvSpPr>
          <p:cNvPr id="2" name="Title 1"/>
          <p:cNvSpPr>
            <a:spLocks noGrp="1"/>
          </p:cNvSpPr>
          <p:nvPr>
            <p:ph type="title"/>
          </p:nvPr>
        </p:nvSpPr>
        <p:spPr>
          <a:xfrm>
            <a:off x="628650" y="1214324"/>
            <a:ext cx="7886700" cy="476365"/>
          </a:xfrm>
        </p:spPr>
        <p:txBody>
          <a:bodyPr/>
          <a:lstStyle/>
          <a:p>
            <a:endParaRPr lang="en-US" dirty="0"/>
          </a:p>
        </p:txBody>
      </p:sp>
      <p:sp>
        <p:nvSpPr>
          <p:cNvPr id="3" name="Content Placeholder 2"/>
          <p:cNvSpPr>
            <a:spLocks noGrp="1"/>
          </p:cNvSpPr>
          <p:nvPr>
            <p:ph idx="1"/>
          </p:nvPr>
        </p:nvSpPr>
        <p:spPr/>
        <p:txBody>
          <a:bodyPr/>
          <a:lstStyle>
            <a:lvl1pPr marL="0" indent="0">
              <a:buNone/>
              <a:defRPr baseline="0"/>
            </a:lvl1pPr>
            <a:lvl2pPr marL="457200" indent="0">
              <a:buNone/>
              <a:defRPr/>
            </a:lvl2pPr>
            <a:lvl3pPr marL="914400" indent="0">
              <a:buNone/>
              <a:defRPr/>
            </a:lvl3pPr>
            <a:lvl4pPr marL="1371600" indent="0">
              <a:buNone/>
              <a:defRPr/>
            </a:lvl4pPr>
            <a:lvl5pPr marL="1828800" indent="0">
              <a:buNone/>
              <a:defRPr/>
            </a:lvl5pPr>
          </a:lstStyle>
          <a:p>
            <a:pPr lvl="0"/>
            <a:endParaRPr lang="en-US" dirty="0" smtClean="0"/>
          </a:p>
        </p:txBody>
      </p:sp>
      <p:sp>
        <p:nvSpPr>
          <p:cNvPr id="6" name="Date Placeholder 3"/>
          <p:cNvSpPr>
            <a:spLocks noGrp="1"/>
          </p:cNvSpPr>
          <p:nvPr>
            <p:ph type="dt" sz="half" idx="10"/>
          </p:nvPr>
        </p:nvSpPr>
        <p:spPr/>
        <p:txBody>
          <a:bodyPr/>
          <a:lstStyle>
            <a:lvl1pPr>
              <a:defRPr/>
            </a:lvl1pPr>
          </a:lstStyle>
          <a:p>
            <a:pPr>
              <a:defRPr/>
            </a:pPr>
            <a:fld id="{7EFAB6DE-73D0-42FB-81B5-2B0C9DE3B1BC}" type="datetime1">
              <a:rPr lang="en-US" smtClean="0"/>
              <a:pPr>
                <a:defRPr/>
              </a:pPr>
              <a:t>8/18/2019</a:t>
            </a:fld>
            <a:endParaRPr lang="en-US" dirty="0"/>
          </a:p>
        </p:txBody>
      </p:sp>
      <p:sp>
        <p:nvSpPr>
          <p:cNvPr id="7" name="Footer Placeholder 4"/>
          <p:cNvSpPr>
            <a:spLocks noGrp="1"/>
          </p:cNvSpPr>
          <p:nvPr>
            <p:ph type="ftr" sz="quarter" idx="11"/>
          </p:nvPr>
        </p:nvSpPr>
        <p:spPr/>
        <p:txBody>
          <a:bodyPr/>
          <a:lstStyle>
            <a:lvl1pPr>
              <a:defRPr dirty="0"/>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fld id="{8A6A404D-8CEE-4F83-A632-B2C570E49457}"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3901123-648C-4F7F-9533-3AD2F1BD5092}" type="datetime1">
              <a:rPr lang="en-US" smtClean="0"/>
              <a:pPr>
                <a:defRPr/>
              </a:pPr>
              <a:t>8/18/2019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fld id="{6F54BFA2-D248-4D4E-BE51-C6156876ECB9}"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EC29E1C-16D1-4BC2-AAB3-2BD4D26495E0}" type="datetime1">
              <a:rPr lang="en-US" smtClean="0"/>
              <a:pPr>
                <a:defRPr/>
              </a:pPr>
              <a:t>8/18/2019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fld id="{ADCAEEB1-D079-44E0-90A2-77F379388E9E}"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D58A1E7-9D90-45BD-8E3D-157B1AFC67DC}" type="datetime1">
              <a:rPr lang="en-US" smtClean="0"/>
              <a:pPr>
                <a:defRPr/>
              </a:pPr>
              <a:t>8/18/2019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fld id="{591A174F-35B3-4836-A885-E1958E8F1C6E}"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4C4E331-36B6-4F7F-A716-6A62E1ABD6B9}" type="datetime1">
              <a:rPr lang="en-US" smtClean="0"/>
              <a:pPr>
                <a:defRPr/>
              </a:pPr>
              <a:t>8/18/2019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fld id="{9291A38B-BEA9-4588-9AB4-9363BBFB7E85}"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A1BAAA3-8AB9-408F-83EB-D8DCE0C98030}" type="datetime1">
              <a:rPr lang="en-US" smtClean="0"/>
              <a:pPr>
                <a:defRPr/>
              </a:pPr>
              <a:t>8/18/2019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fld id="{D16F3817-4D4B-4F51-901C-8EDD18A5D7C4}"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A6B63E7-F234-423A-9362-4C005DB1F84D}" type="datetime1">
              <a:rPr lang="en-US" smtClean="0"/>
              <a:pPr>
                <a:defRPr/>
              </a:pPr>
              <a:t>8/18/2019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fld id="{8842D87A-07D1-4FAB-9E3D-0F6FBBFBE3ED}"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BC00782-7CE0-4373-A459-99BDB18C0C8E}" type="datetime1">
              <a:rPr lang="en-US" smtClean="0"/>
              <a:pPr>
                <a:defRPr/>
              </a:pPr>
              <a:t>8/18/2019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fld id="{4F84B523-D374-43DB-864F-0DF035171294}"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6"/>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FCF0A4D4-E990-4A0E-AD9C-3D5E026CB2E4}" type="datetime1">
              <a:rPr lang="en-US" smtClean="0"/>
              <a:pPr>
                <a:defRPr/>
              </a:pPr>
              <a:t>8/18/2019</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84E38358-389D-429D-83FD-B816502187E2}"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7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78822" y="1666459"/>
            <a:ext cx="8334103" cy="2574925"/>
          </a:xfrm>
        </p:spPr>
        <p:txBody>
          <a:bodyPr/>
          <a:lstStyle/>
          <a:p>
            <a:pPr marL="576072" indent="-457200" algn="ctr">
              <a:spcBef>
                <a:spcPts val="600"/>
              </a:spcBef>
              <a:spcAft>
                <a:spcPts val="0"/>
              </a:spcAft>
            </a:pPr>
            <a:r>
              <a:rPr lang="en-GB" sz="3200" b="1" dirty="0" smtClean="0">
                <a:latin typeface="Book Antiqua" pitchFamily="18" charset="0"/>
              </a:rPr>
              <a:t>EVALUATION OF UGANDA’S RECENT GROWTH PERFORMANCE</a:t>
            </a:r>
            <a:endParaRPr lang="en-US" sz="3200" b="1" dirty="0" smtClean="0"/>
          </a:p>
        </p:txBody>
      </p:sp>
      <p:sp>
        <p:nvSpPr>
          <p:cNvPr id="3" name="Content Placeholder 2"/>
          <p:cNvSpPr>
            <a:spLocks noGrp="1"/>
          </p:cNvSpPr>
          <p:nvPr>
            <p:ph idx="1"/>
          </p:nvPr>
        </p:nvSpPr>
        <p:spPr>
          <a:xfrm>
            <a:off x="628650" y="3780263"/>
            <a:ext cx="7886700" cy="2339550"/>
          </a:xfrm>
        </p:spPr>
        <p:txBody>
          <a:bodyPr rtlCol="0">
            <a:normAutofit fontScale="92500" lnSpcReduction="20000"/>
          </a:bodyPr>
          <a:lstStyle/>
          <a:p>
            <a:pPr algn="ctr" fontAlgn="auto">
              <a:spcBef>
                <a:spcPts val="0"/>
              </a:spcBef>
              <a:spcAft>
                <a:spcPts val="0"/>
              </a:spcAft>
              <a:buFont typeface="Arial" panose="020B0604020202020204" pitchFamily="34" charset="0"/>
              <a:buNone/>
              <a:defRPr/>
            </a:pPr>
            <a:r>
              <a:rPr lang="en-US" dirty="0" smtClean="0">
                <a:latin typeface="Book Antiqua" pitchFamily="18" charset="0"/>
              </a:rPr>
              <a:t>Dr. Albert Musisi</a:t>
            </a:r>
          </a:p>
          <a:p>
            <a:pPr algn="ctr" fontAlgn="auto">
              <a:spcBef>
                <a:spcPts val="0"/>
              </a:spcBef>
              <a:spcAft>
                <a:spcPts val="0"/>
              </a:spcAft>
              <a:buFont typeface="Arial" panose="020B0604020202020204" pitchFamily="34" charset="0"/>
              <a:buNone/>
              <a:defRPr/>
            </a:pPr>
            <a:endParaRPr lang="en-US" dirty="0" smtClean="0">
              <a:latin typeface="Book Antiqua" pitchFamily="18" charset="0"/>
            </a:endParaRPr>
          </a:p>
          <a:p>
            <a:pPr algn="ctr" fontAlgn="auto">
              <a:spcBef>
                <a:spcPts val="0"/>
              </a:spcBef>
              <a:spcAft>
                <a:spcPts val="0"/>
              </a:spcAft>
              <a:buFont typeface="Arial" panose="020B0604020202020204" pitchFamily="34" charset="0"/>
              <a:buNone/>
              <a:defRPr/>
            </a:pPr>
            <a:r>
              <a:rPr lang="en-US" dirty="0" smtClean="0">
                <a:latin typeface="Book Antiqua" pitchFamily="18" charset="0"/>
              </a:rPr>
              <a:t>Ministry of Finance, Planning and Economic Development, Uganda</a:t>
            </a:r>
          </a:p>
          <a:p>
            <a:pPr algn="ctr" fontAlgn="auto">
              <a:spcAft>
                <a:spcPts val="0"/>
              </a:spcAft>
              <a:buFont typeface="Arial" panose="020B0604020202020204" pitchFamily="34" charset="0"/>
              <a:buNone/>
              <a:defRPr/>
            </a:pPr>
            <a:endParaRPr lang="en-US" sz="2000" dirty="0" smtClean="0">
              <a:latin typeface="Book Antiqua" pitchFamily="18" charset="0"/>
            </a:endParaRPr>
          </a:p>
          <a:p>
            <a:pPr algn="ctr" fontAlgn="auto">
              <a:spcBef>
                <a:spcPts val="600"/>
              </a:spcBef>
              <a:spcAft>
                <a:spcPts val="0"/>
              </a:spcAft>
              <a:buFont typeface="Arial" panose="020B0604020202020204" pitchFamily="34" charset="0"/>
              <a:buNone/>
              <a:defRPr/>
            </a:pPr>
            <a:r>
              <a:rPr lang="en-US" sz="2600" dirty="0" smtClean="0">
                <a:latin typeface="Book Antiqua" pitchFamily="18" charset="0"/>
              </a:rPr>
              <a:t> Uganda Economic Growth Forum</a:t>
            </a:r>
          </a:p>
          <a:p>
            <a:pPr algn="ctr" fontAlgn="auto">
              <a:spcBef>
                <a:spcPts val="600"/>
              </a:spcBef>
              <a:spcAft>
                <a:spcPts val="0"/>
              </a:spcAft>
              <a:buFont typeface="Arial" panose="020B0604020202020204" pitchFamily="34" charset="0"/>
              <a:buNone/>
              <a:defRPr/>
            </a:pPr>
            <a:r>
              <a:rPr lang="en-US" sz="2600" dirty="0" smtClean="0">
                <a:latin typeface="Book Antiqua" pitchFamily="18" charset="0"/>
              </a:rPr>
              <a:t>Kampala, 22</a:t>
            </a:r>
            <a:r>
              <a:rPr lang="en-US" sz="2600" baseline="30000" dirty="0" smtClean="0">
                <a:latin typeface="Book Antiqua" pitchFamily="18" charset="0"/>
              </a:rPr>
              <a:t>nd</a:t>
            </a:r>
            <a:r>
              <a:rPr lang="en-US" sz="2600" dirty="0" smtClean="0">
                <a:latin typeface="Book Antiqua" pitchFamily="18" charset="0"/>
              </a:rPr>
              <a:t>  August 2019</a:t>
            </a:r>
            <a:endParaRPr lang="en-US" sz="2600" dirty="0">
              <a:latin typeface="Book Antiqua" pitchFamily="18" charset="0"/>
            </a:endParaRPr>
          </a:p>
        </p:txBody>
      </p:sp>
      <p:sp>
        <p:nvSpPr>
          <p:cNvPr id="5" name="Slide Number Placeholder 4"/>
          <p:cNvSpPr>
            <a:spLocks noGrp="1"/>
          </p:cNvSpPr>
          <p:nvPr>
            <p:ph type="sldNum" sz="quarter" idx="12"/>
          </p:nvPr>
        </p:nvSpPr>
        <p:spPr>
          <a:xfrm>
            <a:off x="7086600" y="6492875"/>
            <a:ext cx="2057400" cy="365125"/>
          </a:xfrm>
        </p:spPr>
        <p:txBody>
          <a:bodyPr/>
          <a:lstStyle/>
          <a:p>
            <a:fld id="{A5920918-2E84-4147-833B-1735287A8132}" type="slidenum">
              <a:rPr lang="en-US" sz="2400" b="1" smtClean="0">
                <a:solidFill>
                  <a:schemeClr val="tx1"/>
                </a:solidFill>
                <a:latin typeface="Book Antiqua" pitchFamily="18" charset="0"/>
              </a:rPr>
              <a:pPr/>
              <a:t>1</a:t>
            </a:fld>
            <a:endParaRPr lang="en-US" sz="2400" b="1" dirty="0">
              <a:solidFill>
                <a:schemeClr val="tx1"/>
              </a:solidFill>
              <a:latin typeface="Book Antiqua"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10</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6"/>
            <a:ext cx="8592457" cy="1094014"/>
          </a:xfrm>
        </p:spPr>
        <p:txBody>
          <a:bodyPr/>
          <a:lstStyle/>
          <a:p>
            <a:pPr marL="571500" indent="-571500" algn="ctr"/>
            <a:r>
              <a:rPr lang="en-IN" sz="2400" b="1" dirty="0">
                <a:latin typeface="Book Antiqua" panose="02040602050305030304" pitchFamily="18" charset="0"/>
              </a:rPr>
              <a:t>EXPLORING UGANDA’S RECENT RECOVERY IN ECONOMIC GROWTH </a:t>
            </a:r>
          </a:p>
          <a:p>
            <a:pPr marL="571500" indent="-571500" algn="ctr"/>
            <a:endParaRPr lang="en-IN" sz="2400" dirty="0" smtClean="0"/>
          </a:p>
        </p:txBody>
      </p:sp>
      <p:sp>
        <p:nvSpPr>
          <p:cNvPr id="6" name="Content Placeholder 2"/>
          <p:cNvSpPr txBox="1">
            <a:spLocks/>
          </p:cNvSpPr>
          <p:nvPr/>
        </p:nvSpPr>
        <p:spPr bwMode="auto">
          <a:xfrm>
            <a:off x="628648" y="2118732"/>
            <a:ext cx="8196037" cy="42820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algn="just" defTabSz="914400" rtl="0" eaLnBrk="1" fontAlgn="base" latinLnBrk="0" hangingPunct="1">
              <a:lnSpc>
                <a:spcPct val="90000"/>
              </a:lnSpc>
              <a:spcBef>
                <a:spcPts val="1000"/>
              </a:spcBef>
              <a:spcAft>
                <a:spcPct val="0"/>
              </a:spcAft>
              <a:buClrTx/>
              <a:buSzTx/>
              <a:tabLst/>
              <a:defRPr/>
            </a:pPr>
            <a:endParaRPr lang="en-IN"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solidFill>
                  <a:srgbClr val="FF0000"/>
                </a:solidFill>
                <a:latin typeface="Book Antiqua" pitchFamily="18" charset="0"/>
              </a:rPr>
              <a:t>Contribution to Growth from factors </a:t>
            </a:r>
            <a:r>
              <a:rPr lang="en-GB" dirty="0">
                <a:solidFill>
                  <a:srgbClr val="FF0000"/>
                </a:solidFill>
                <a:latin typeface="Book Antiqua" pitchFamily="18" charset="0"/>
              </a:rPr>
              <a:t>of production (Capital and Human capital) and Productivity growth</a:t>
            </a:r>
            <a:endParaRPr lang="en-US" dirty="0" smtClean="0">
              <a:solidFill>
                <a:srgbClr val="FF0000"/>
              </a:solidFill>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R="0" lvl="0" algn="just" defTabSz="914400" rtl="0" eaLnBrk="1" fontAlgn="base" latinLnBrk="0" hangingPunct="1">
              <a:lnSpc>
                <a:spcPct val="90000"/>
              </a:lnSpc>
              <a:spcBef>
                <a:spcPts val="1000"/>
              </a:spcBef>
              <a:spcAft>
                <a:spcPct val="0"/>
              </a:spcAft>
              <a:buClrTx/>
              <a:buSzTx/>
              <a:tabLst/>
              <a:defRPr/>
            </a:pP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285750" marR="0" lvl="0" indent="-285750" algn="just" defTabSz="914400" rtl="0" eaLnBrk="1" fontAlgn="base" latinLnBrk="0" hangingPunct="1">
              <a:lnSpc>
                <a:spcPct val="90000"/>
              </a:lnSpc>
              <a:spcBef>
                <a:spcPts val="1000"/>
              </a:spcBef>
              <a:spcAft>
                <a:spcPct val="0"/>
              </a:spcAft>
              <a:buClrTx/>
              <a:buSzTx/>
              <a:buFont typeface="Wingdings" panose="05000000000000000000" pitchFamily="2" charset="2"/>
              <a:buChar char="v"/>
              <a:tabLst/>
              <a:defRPr/>
            </a:pP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graphicFrame>
        <p:nvGraphicFramePr>
          <p:cNvPr id="7" name="Chart 6"/>
          <p:cNvGraphicFramePr>
            <a:graphicFrameLocks/>
          </p:cNvGraphicFramePr>
          <p:nvPr/>
        </p:nvGraphicFramePr>
        <p:xfrm>
          <a:off x="1333499" y="3033132"/>
          <a:ext cx="7491186" cy="326730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12794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11</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6"/>
            <a:ext cx="8592457" cy="805849"/>
          </a:xfrm>
        </p:spPr>
        <p:txBody>
          <a:bodyPr/>
          <a:lstStyle/>
          <a:p>
            <a:pPr marL="571500" indent="-571500" algn="ctr"/>
            <a:r>
              <a:rPr lang="en-GB" sz="2400" b="1" dirty="0">
                <a:latin typeface="Book Antiqua" pitchFamily="18" charset="0"/>
              </a:rPr>
              <a:t>KEY BARRIERS TO GROWTH – WHAT ARE THE CHALLENGES TO ECONOMIC GROWTH</a:t>
            </a:r>
            <a:r>
              <a:rPr lang="en-GB" sz="2400" b="1" dirty="0" smtClean="0">
                <a:latin typeface="Book Antiqua" pitchFamily="18" charset="0"/>
              </a:rPr>
              <a:t>?</a:t>
            </a:r>
            <a:endParaRPr lang="en-US" sz="1500" b="1" dirty="0" smtClean="0">
              <a:latin typeface="Book Antiqua" pitchFamily="18" charset="0"/>
            </a:endParaRPr>
          </a:p>
          <a:p>
            <a:pPr marL="571500" lvl="0" indent="-571500" algn="just">
              <a:buFont typeface="+mj-lt"/>
              <a:buAutoNum type="arabicPeriod"/>
              <a:defRPr/>
            </a:pPr>
            <a:r>
              <a:rPr lang="en-US" sz="1800" dirty="0" smtClean="0">
                <a:solidFill>
                  <a:srgbClr val="FF0000"/>
                </a:solidFill>
                <a:latin typeface="Book Antiqua" pitchFamily="18" charset="0"/>
              </a:rPr>
              <a:t>Sustaining and </a:t>
            </a:r>
            <a:r>
              <a:rPr lang="en-US" sz="1800" dirty="0">
                <a:solidFill>
                  <a:srgbClr val="FF0000"/>
                </a:solidFill>
                <a:latin typeface="Book Antiqua" pitchFamily="18" charset="0"/>
              </a:rPr>
              <a:t>Accelerating Growth while ensuring that it is inclusive</a:t>
            </a:r>
          </a:p>
          <a:p>
            <a:pPr marL="285750" lvl="1" indent="-285750" algn="just">
              <a:spcBef>
                <a:spcPts val="1000"/>
              </a:spcBef>
              <a:buFont typeface="Wingdings" panose="05000000000000000000" pitchFamily="2" charset="2"/>
              <a:buChar char="v"/>
              <a:defRPr/>
            </a:pPr>
            <a:r>
              <a:rPr lang="en-US" sz="1700" dirty="0">
                <a:latin typeface="Book Antiqua" pitchFamily="18" charset="0"/>
              </a:rPr>
              <a:t>One of the challenges is to sustain the current growth while making it inclusive as well as accelerating it further to the levels we experienced in early 2000s which are required to enable us achieve middle income status</a:t>
            </a:r>
            <a:r>
              <a:rPr lang="en-US" sz="1700" dirty="0" smtClean="0">
                <a:latin typeface="Book Antiqua" pitchFamily="18" charset="0"/>
              </a:rPr>
              <a:t>.</a:t>
            </a:r>
            <a:endParaRPr lang="en-US" sz="1200" b="1" dirty="0">
              <a:latin typeface="Book Antiqua" pitchFamily="18" charset="0"/>
            </a:endParaRPr>
          </a:p>
          <a:p>
            <a:pPr marL="571500" indent="-571500" algn="ctr"/>
            <a:r>
              <a:rPr lang="en-US" sz="1700" b="1" dirty="0" smtClean="0">
                <a:latin typeface="Book Antiqua" pitchFamily="18" charset="0"/>
              </a:rPr>
              <a:t>UGANDA’S </a:t>
            </a:r>
            <a:r>
              <a:rPr lang="en-US" sz="1700" b="1" dirty="0">
                <a:latin typeface="Book Antiqua" pitchFamily="18" charset="0"/>
              </a:rPr>
              <a:t>ECONOMIC GROWTH PERFORMANCE 2005/06 – 2018/19 - </a:t>
            </a:r>
            <a:r>
              <a:rPr lang="en-GB" sz="1700" b="1" dirty="0">
                <a:solidFill>
                  <a:srgbClr val="000000"/>
                </a:solidFill>
                <a:latin typeface="Book Antiqua"/>
              </a:rPr>
              <a:t>AT CONSTANT (2009/10 ) PRICES</a:t>
            </a:r>
            <a:endParaRPr lang="en-US" sz="1700" b="1" dirty="0">
              <a:latin typeface="Book Antiqua" pitchFamily="18" charset="0"/>
            </a:endParaRPr>
          </a:p>
          <a:p>
            <a:pPr marL="571500" indent="-571500" algn="ctr"/>
            <a:endParaRPr lang="en-IN" sz="2400" dirty="0" smtClean="0"/>
          </a:p>
        </p:txBody>
      </p:sp>
      <p:graphicFrame>
        <p:nvGraphicFramePr>
          <p:cNvPr id="3" name="Table 2"/>
          <p:cNvGraphicFramePr>
            <a:graphicFrameLocks noGrp="1"/>
          </p:cNvGraphicFramePr>
          <p:nvPr>
            <p:extLst>
              <p:ext uri="{D42A27DB-BD31-4B8C-83A1-F6EECF244321}">
                <p14:modId xmlns:p14="http://schemas.microsoft.com/office/powerpoint/2010/main" val="990488076"/>
              </p:ext>
            </p:extLst>
          </p:nvPr>
        </p:nvGraphicFramePr>
        <p:xfrm>
          <a:off x="769433" y="3958682"/>
          <a:ext cx="7460167" cy="2241398"/>
        </p:xfrm>
        <a:graphic>
          <a:graphicData uri="http://schemas.openxmlformats.org/drawingml/2006/table">
            <a:tbl>
              <a:tblPr/>
              <a:tblGrid>
                <a:gridCol w="2615473"/>
                <a:gridCol w="2019542"/>
                <a:gridCol w="2825152"/>
              </a:tblGrid>
              <a:tr h="840524">
                <a:tc>
                  <a:txBody>
                    <a:bodyPr/>
                    <a:lstStyle/>
                    <a:p>
                      <a:pPr algn="ctr" fontAlgn="b"/>
                      <a:r>
                        <a:rPr lang="en-US" sz="1800" b="1" i="0" u="none" strike="noStrike" baseline="0" dirty="0" smtClean="0">
                          <a:solidFill>
                            <a:srgbClr val="000000"/>
                          </a:solidFill>
                          <a:effectLst/>
                          <a:latin typeface="Book Antiqua" panose="02040602050305030304" pitchFamily="18" charset="0"/>
                        </a:rPr>
                        <a:t>  Y</a:t>
                      </a:r>
                      <a:r>
                        <a:rPr lang="en-US" sz="1800" b="1" i="0" u="none" strike="noStrike" dirty="0" smtClean="0">
                          <a:solidFill>
                            <a:srgbClr val="000000"/>
                          </a:solidFill>
                          <a:effectLst/>
                          <a:latin typeface="Book Antiqua" panose="02040602050305030304" pitchFamily="18" charset="0"/>
                        </a:rPr>
                        <a:t>EAR</a:t>
                      </a:r>
                      <a:endParaRPr lang="en-US" sz="1800" b="1" i="0" u="none" strike="noStrike" dirty="0">
                        <a:solidFill>
                          <a:srgbClr val="000000"/>
                        </a:solidFill>
                        <a:effectLst/>
                        <a:latin typeface="Book Antiqua" panose="02040602050305030304" pitchFamily="18"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800" b="1" i="0" u="none" strike="noStrike" dirty="0">
                          <a:solidFill>
                            <a:srgbClr val="000000"/>
                          </a:solidFill>
                          <a:effectLst/>
                          <a:latin typeface="Book Antiqua" panose="02040602050305030304" pitchFamily="18" charset="0"/>
                        </a:rPr>
                        <a:t>AVERAGE REAL GDP GROWTH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ctr" fontAlgn="b"/>
                      <a:r>
                        <a:rPr lang="en-GB" sz="1800" b="1" i="0" u="none" strike="noStrike" dirty="0">
                          <a:solidFill>
                            <a:srgbClr val="000000"/>
                          </a:solidFill>
                          <a:effectLst/>
                          <a:latin typeface="Book Antiqua" panose="02040602050305030304" pitchFamily="18" charset="0"/>
                        </a:rPr>
                        <a:t>PERCAPITA GROWTH AT CONSTANT PRICES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r>
              <a:tr h="280175">
                <a:tc>
                  <a:txBody>
                    <a:bodyPr/>
                    <a:lstStyle/>
                    <a:p>
                      <a:pPr algn="l" fontAlgn="b"/>
                      <a:r>
                        <a:rPr lang="en-US" sz="1800" b="0" i="0" u="none" strike="noStrike" baseline="0" dirty="0" smtClean="0">
                          <a:solidFill>
                            <a:srgbClr val="000000"/>
                          </a:solidFill>
                          <a:effectLst/>
                          <a:latin typeface="Book Antiqua" panose="02040602050305030304" pitchFamily="18" charset="0"/>
                        </a:rPr>
                        <a:t>  2</a:t>
                      </a:r>
                      <a:r>
                        <a:rPr lang="en-US" sz="1800" b="0" i="0" u="none" strike="noStrike" dirty="0" smtClean="0">
                          <a:solidFill>
                            <a:srgbClr val="000000"/>
                          </a:solidFill>
                          <a:effectLst/>
                          <a:latin typeface="Book Antiqua" panose="02040602050305030304" pitchFamily="18" charset="0"/>
                        </a:rPr>
                        <a:t>005/06 </a:t>
                      </a:r>
                      <a:r>
                        <a:rPr lang="en-US" sz="1800" b="0" i="0" u="none" strike="noStrike" dirty="0">
                          <a:solidFill>
                            <a:srgbClr val="000000"/>
                          </a:solidFill>
                          <a:effectLst/>
                          <a:latin typeface="Book Antiqua" panose="02040602050305030304" pitchFamily="18" charset="0"/>
                        </a:rPr>
                        <a:t>to 2010/11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0" i="0" u="none" strike="noStrike" dirty="0" smtClean="0">
                          <a:solidFill>
                            <a:srgbClr val="000000"/>
                          </a:solidFill>
                          <a:effectLst/>
                          <a:latin typeface="Book Antiqua" panose="02040602050305030304" pitchFamily="18" charset="0"/>
                        </a:rPr>
                        <a:t>8.4</a:t>
                      </a:r>
                      <a:endParaRPr lang="en-US" sz="1800" b="0" i="0" u="none" strike="noStrike" dirty="0">
                        <a:solidFill>
                          <a:srgbClr val="000000"/>
                        </a:solidFill>
                        <a:effectLst/>
                        <a:latin typeface="Book Antiqua" panose="02040602050305030304" pitchFamily="18"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0" i="0" u="none" strike="noStrike">
                          <a:solidFill>
                            <a:srgbClr val="000000"/>
                          </a:solidFill>
                          <a:effectLst/>
                          <a:latin typeface="Book Antiqua" panose="02040602050305030304" pitchFamily="18" charset="0"/>
                        </a:rPr>
                        <a:t>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80175">
                <a:tc>
                  <a:txBody>
                    <a:bodyPr/>
                    <a:lstStyle/>
                    <a:p>
                      <a:pPr algn="l" fontAlgn="b"/>
                      <a:r>
                        <a:rPr lang="en-US" sz="1800" b="0" i="0" u="none" strike="noStrike" baseline="0" dirty="0" smtClean="0">
                          <a:solidFill>
                            <a:srgbClr val="000000"/>
                          </a:solidFill>
                          <a:effectLst/>
                          <a:latin typeface="Book Antiqua" panose="02040602050305030304" pitchFamily="18" charset="0"/>
                        </a:rPr>
                        <a:t>  20</a:t>
                      </a:r>
                      <a:r>
                        <a:rPr lang="en-US" sz="1800" b="0" i="0" u="none" strike="noStrike" dirty="0" smtClean="0">
                          <a:solidFill>
                            <a:srgbClr val="000000"/>
                          </a:solidFill>
                          <a:effectLst/>
                          <a:latin typeface="Book Antiqua" panose="02040602050305030304" pitchFamily="18" charset="0"/>
                        </a:rPr>
                        <a:t>11/12 </a:t>
                      </a:r>
                      <a:r>
                        <a:rPr lang="en-US" sz="1800" b="0" i="0" u="none" strike="noStrike" dirty="0">
                          <a:solidFill>
                            <a:srgbClr val="000000"/>
                          </a:solidFill>
                          <a:effectLst/>
                          <a:latin typeface="Book Antiqua" panose="02040602050305030304" pitchFamily="18" charset="0"/>
                        </a:rPr>
                        <a:t>to 2016/17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800" b="0" i="0" u="none" strike="noStrike" dirty="0">
                          <a:solidFill>
                            <a:srgbClr val="000000"/>
                          </a:solidFill>
                          <a:effectLst/>
                          <a:latin typeface="Book Antiqua" panose="02040602050305030304" pitchFamily="18" charset="0"/>
                        </a:rPr>
                        <a:t>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800" b="0" i="0" u="none" strike="noStrike" dirty="0">
                          <a:solidFill>
                            <a:srgbClr val="000000"/>
                          </a:solidFill>
                          <a:effectLst/>
                          <a:latin typeface="Book Antiqua" panose="02040602050305030304" pitchFamily="18"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80175">
                <a:tc>
                  <a:txBody>
                    <a:bodyPr/>
                    <a:lstStyle/>
                    <a:p>
                      <a:pPr algn="l" fontAlgn="b"/>
                      <a:r>
                        <a:rPr lang="en-US" sz="1800" b="0" i="0" u="none" strike="noStrike" baseline="0" dirty="0" smtClean="0">
                          <a:solidFill>
                            <a:srgbClr val="000000"/>
                          </a:solidFill>
                          <a:effectLst/>
                          <a:latin typeface="Book Antiqua" panose="02040602050305030304" pitchFamily="18" charset="0"/>
                        </a:rPr>
                        <a:t>  2</a:t>
                      </a:r>
                      <a:r>
                        <a:rPr lang="en-US" sz="1800" b="0" i="0" u="none" strike="noStrike" dirty="0" smtClean="0">
                          <a:solidFill>
                            <a:srgbClr val="000000"/>
                          </a:solidFill>
                          <a:effectLst/>
                          <a:latin typeface="Book Antiqua" panose="02040602050305030304" pitchFamily="18" charset="0"/>
                        </a:rPr>
                        <a:t>017/18 </a:t>
                      </a:r>
                      <a:r>
                        <a:rPr lang="en-US" sz="1800" b="0" i="0" u="none" strike="noStrike" dirty="0">
                          <a:solidFill>
                            <a:srgbClr val="000000"/>
                          </a:solidFill>
                          <a:effectLst/>
                          <a:latin typeface="Book Antiqua" panose="02040602050305030304" pitchFamily="18" charset="0"/>
                        </a:rPr>
                        <a:t>to 2018/19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smtClean="0">
                          <a:solidFill>
                            <a:srgbClr val="000000"/>
                          </a:solidFill>
                          <a:effectLst/>
                          <a:latin typeface="Book Antiqua" panose="02040602050305030304" pitchFamily="18" charset="0"/>
                        </a:rPr>
                        <a:t>6.15</a:t>
                      </a:r>
                      <a:endParaRPr lang="en-US" sz="1800" b="0" i="0" u="none" strike="noStrike" dirty="0">
                        <a:solidFill>
                          <a:srgbClr val="000000"/>
                        </a:solidFill>
                        <a:effectLst/>
                        <a:latin typeface="Book Antiqua" panose="02040602050305030304" pitchFamily="18"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effectLst/>
                          <a:latin typeface="Book Antiqua" panose="02040602050305030304" pitchFamily="18" charset="0"/>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560349">
                <a:tc>
                  <a:txBody>
                    <a:bodyPr/>
                    <a:lstStyle/>
                    <a:p>
                      <a:pPr algn="l" fontAlgn="b"/>
                      <a:r>
                        <a:rPr lang="en-US" sz="1800" b="1" i="0" u="none" strike="noStrike" baseline="0" dirty="0" smtClean="0">
                          <a:solidFill>
                            <a:srgbClr val="FF0000"/>
                          </a:solidFill>
                          <a:effectLst/>
                          <a:latin typeface="Book Antiqua" panose="02040602050305030304" pitchFamily="18" charset="0"/>
                        </a:rPr>
                        <a:t>  S</a:t>
                      </a:r>
                      <a:r>
                        <a:rPr lang="en-US" sz="1800" b="1" i="0" u="none" strike="noStrike" dirty="0" smtClean="0">
                          <a:solidFill>
                            <a:srgbClr val="FF0000"/>
                          </a:solidFill>
                          <a:effectLst/>
                          <a:latin typeface="Book Antiqua" panose="02040602050305030304" pitchFamily="18" charset="0"/>
                        </a:rPr>
                        <a:t>ub-Saharan </a:t>
                      </a:r>
                      <a:r>
                        <a:rPr lang="en-US" sz="1800" b="1" i="0" u="none" strike="noStrike" dirty="0">
                          <a:solidFill>
                            <a:srgbClr val="FF0000"/>
                          </a:solidFill>
                          <a:effectLst/>
                          <a:latin typeface="Book Antiqua" panose="02040602050305030304" pitchFamily="18" charset="0"/>
                        </a:rPr>
                        <a:t>Average </a:t>
                      </a:r>
                      <a:r>
                        <a:rPr lang="en-US" sz="1800" b="1" i="0" u="none" strike="noStrike" baseline="0" dirty="0" smtClean="0">
                          <a:solidFill>
                            <a:srgbClr val="FF0000"/>
                          </a:solidFill>
                          <a:effectLst/>
                          <a:latin typeface="Book Antiqua" panose="02040602050305030304" pitchFamily="18" charset="0"/>
                        </a:rPr>
                        <a:t>       </a:t>
                      </a:r>
                    </a:p>
                    <a:p>
                      <a:pPr algn="l" fontAlgn="b"/>
                      <a:r>
                        <a:rPr lang="en-GB" sz="1800" b="1" i="0" u="none" strike="noStrike" baseline="0" dirty="0" smtClean="0">
                          <a:solidFill>
                            <a:srgbClr val="FF0000"/>
                          </a:solidFill>
                          <a:effectLst/>
                          <a:latin typeface="Book Antiqua" panose="02040602050305030304" pitchFamily="18" charset="0"/>
                        </a:rPr>
                        <a:t>  (2018)</a:t>
                      </a:r>
                      <a:endParaRPr lang="en-US" sz="1800" b="1" i="0" u="none" strike="noStrike" dirty="0">
                        <a:solidFill>
                          <a:srgbClr val="FF0000"/>
                        </a:solidFill>
                        <a:effectLst/>
                        <a:latin typeface="Book Antiqua" panose="02040602050305030304" pitchFamily="18"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FF0000"/>
                          </a:solidFill>
                          <a:effectLst/>
                          <a:latin typeface="Book Antiqua" panose="02040602050305030304" pitchFamily="18"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Book Antiqua" panose="02040602050305030304" pitchFamily="18"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548679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12</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6"/>
            <a:ext cx="8592457" cy="792677"/>
          </a:xfrm>
        </p:spPr>
        <p:txBody>
          <a:bodyPr/>
          <a:lstStyle/>
          <a:p>
            <a:pPr marL="571500" lvl="0" indent="-571500" algn="ctr"/>
            <a:r>
              <a:rPr lang="en-GB" sz="2000" b="1" dirty="0" smtClean="0">
                <a:solidFill>
                  <a:prstClr val="black"/>
                </a:solidFill>
                <a:latin typeface="Book Antiqua" pitchFamily="18" charset="0"/>
              </a:rPr>
              <a:t>KEY BARRIERS TO GROWTH – WHAT ARE THE CHALLENGES TO ECONOMIC GROWTH</a:t>
            </a:r>
            <a:r>
              <a:rPr lang="en-US" sz="2000" b="1" dirty="0" smtClean="0">
                <a:solidFill>
                  <a:prstClr val="black"/>
                </a:solidFill>
                <a:latin typeface="Book Antiqua" pitchFamily="18" charset="0"/>
              </a:rPr>
              <a:t>?</a:t>
            </a:r>
            <a:endParaRPr lang="en-IN" sz="2000" b="1" dirty="0" smtClean="0">
              <a:solidFill>
                <a:prstClr val="black"/>
              </a:solidFill>
              <a:latin typeface="Book Antiqua" pitchFamily="18" charset="0"/>
            </a:endParaRPr>
          </a:p>
          <a:p>
            <a:pPr marL="571500" indent="-571500" algn="just"/>
            <a:endParaRPr lang="en-IN" sz="1600" dirty="0" smtClean="0"/>
          </a:p>
        </p:txBody>
      </p:sp>
      <p:sp>
        <p:nvSpPr>
          <p:cNvPr id="6" name="Content Placeholder 2"/>
          <p:cNvSpPr txBox="1">
            <a:spLocks/>
          </p:cNvSpPr>
          <p:nvPr/>
        </p:nvSpPr>
        <p:spPr bwMode="auto">
          <a:xfrm>
            <a:off x="628648" y="1872867"/>
            <a:ext cx="8196037" cy="4538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just" eaLnBrk="1" hangingPunct="1">
              <a:lnSpc>
                <a:spcPct val="90000"/>
              </a:lnSpc>
              <a:spcBef>
                <a:spcPts val="1000"/>
              </a:spcBef>
              <a:defRPr/>
            </a:pPr>
            <a:r>
              <a:rPr lang="en-US" dirty="0" smtClean="0">
                <a:solidFill>
                  <a:srgbClr val="FF0000"/>
                </a:solidFill>
                <a:latin typeface="Book Antiqua" pitchFamily="18" charset="0"/>
              </a:rPr>
              <a:t>2. Low Returns from Public and Private Investments </a:t>
            </a:r>
          </a:p>
          <a:p>
            <a:pPr marL="285750" lvl="0" indent="-285750" algn="just" eaLnBrk="1" hangingPunct="1">
              <a:lnSpc>
                <a:spcPct val="90000"/>
              </a:lnSpc>
              <a:spcBef>
                <a:spcPts val="1000"/>
              </a:spcBef>
              <a:buFont typeface="Wingdings" panose="05000000000000000000" pitchFamily="2" charset="2"/>
              <a:buChar char="v"/>
              <a:defRPr/>
            </a:pPr>
            <a:r>
              <a:rPr lang="en-GB" dirty="0">
                <a:latin typeface="Book Antiqua" pitchFamily="18" charset="0"/>
              </a:rPr>
              <a:t>Uganda’s total investment as a percentage of GDP has </a:t>
            </a:r>
            <a:r>
              <a:rPr lang="en-GB" dirty="0" smtClean="0">
                <a:latin typeface="Book Antiqua" pitchFamily="18" charset="0"/>
              </a:rPr>
              <a:t>averaged </a:t>
            </a:r>
            <a:r>
              <a:rPr lang="en-GB" dirty="0">
                <a:latin typeface="Book Antiqua" pitchFamily="18" charset="0"/>
              </a:rPr>
              <a:t>at about </a:t>
            </a:r>
            <a:r>
              <a:rPr lang="en-GB" dirty="0" smtClean="0">
                <a:latin typeface="Book Antiqua" pitchFamily="18" charset="0"/>
              </a:rPr>
              <a:t>25.7% </a:t>
            </a:r>
            <a:r>
              <a:rPr lang="en-GB" dirty="0">
                <a:latin typeface="Book Antiqua" pitchFamily="18" charset="0"/>
              </a:rPr>
              <a:t>for the for the period </a:t>
            </a:r>
            <a:r>
              <a:rPr lang="en-GB" dirty="0" smtClean="0">
                <a:latin typeface="Book Antiqua" pitchFamily="18" charset="0"/>
              </a:rPr>
              <a:t>2017/18 -2018/19 </a:t>
            </a:r>
            <a:r>
              <a:rPr lang="en-GB" dirty="0">
                <a:latin typeface="Book Antiqua" pitchFamily="18" charset="0"/>
              </a:rPr>
              <a:t>compared to </a:t>
            </a:r>
            <a:r>
              <a:rPr lang="en-GB" dirty="0" smtClean="0">
                <a:latin typeface="Book Antiqua" pitchFamily="18" charset="0"/>
              </a:rPr>
              <a:t>a peak of 27.4% recorded in 2012/13. </a:t>
            </a: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This </a:t>
            </a:r>
            <a:r>
              <a:rPr lang="en-GB" dirty="0">
                <a:latin typeface="Book Antiqua" pitchFamily="18" charset="0"/>
              </a:rPr>
              <a:t>indicates that there has been a slight reduction in investment as percentage of GDP. </a:t>
            </a:r>
            <a:endParaRPr lang="en-GB" dirty="0" smtClean="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graphicFrame>
        <p:nvGraphicFramePr>
          <p:cNvPr id="7" name="Chart 6"/>
          <p:cNvGraphicFramePr>
            <a:graphicFrameLocks/>
          </p:cNvGraphicFramePr>
          <p:nvPr>
            <p:extLst>
              <p:ext uri="{D42A27DB-BD31-4B8C-83A1-F6EECF244321}">
                <p14:modId xmlns:p14="http://schemas.microsoft.com/office/powerpoint/2010/main" val="3383740810"/>
              </p:ext>
            </p:extLst>
          </p:nvPr>
        </p:nvGraphicFramePr>
        <p:xfrm>
          <a:off x="981306" y="3757960"/>
          <a:ext cx="7058723" cy="25257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831323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13</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182030"/>
            <a:ext cx="8592457" cy="916934"/>
          </a:xfrm>
        </p:spPr>
        <p:txBody>
          <a:bodyPr/>
          <a:lstStyle/>
          <a:p>
            <a:pPr marL="571500" lvl="0" indent="-571500" algn="ctr"/>
            <a:r>
              <a:rPr lang="en-GB" sz="2000" b="1" dirty="0" smtClean="0">
                <a:solidFill>
                  <a:prstClr val="black"/>
                </a:solidFill>
                <a:latin typeface="Book Antiqua" pitchFamily="18" charset="0"/>
              </a:rPr>
              <a:t>KEY BARRIERS TO GROWTH – WHAT ARE THE CHALLENGES TO ECONOMIC GROWTH</a:t>
            </a:r>
            <a:r>
              <a:rPr lang="en-US" sz="2000" b="1" dirty="0" smtClean="0">
                <a:solidFill>
                  <a:prstClr val="black"/>
                </a:solidFill>
                <a:latin typeface="Book Antiqua" pitchFamily="18" charset="0"/>
              </a:rPr>
              <a:t>?</a:t>
            </a:r>
            <a:endParaRPr lang="en-IN" sz="2000" b="1" dirty="0" smtClean="0">
              <a:solidFill>
                <a:prstClr val="black"/>
              </a:solidFill>
              <a:latin typeface="Book Antiqua" pitchFamily="18" charset="0"/>
            </a:endParaRPr>
          </a:p>
          <a:p>
            <a:pPr marL="571500" indent="-571500" algn="just"/>
            <a:endParaRPr lang="en-IN" sz="1600" dirty="0" smtClean="0"/>
          </a:p>
        </p:txBody>
      </p:sp>
      <p:sp>
        <p:nvSpPr>
          <p:cNvPr id="6" name="Content Placeholder 2"/>
          <p:cNvSpPr txBox="1">
            <a:spLocks/>
          </p:cNvSpPr>
          <p:nvPr/>
        </p:nvSpPr>
        <p:spPr bwMode="auto">
          <a:xfrm>
            <a:off x="628648" y="1694985"/>
            <a:ext cx="8196037" cy="47168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just" eaLnBrk="1" hangingPunct="1">
              <a:lnSpc>
                <a:spcPct val="90000"/>
              </a:lnSpc>
              <a:spcBef>
                <a:spcPts val="1000"/>
              </a:spcBef>
              <a:defRPr/>
            </a:pPr>
            <a:r>
              <a:rPr lang="en-US" dirty="0" smtClean="0">
                <a:solidFill>
                  <a:srgbClr val="FF0000"/>
                </a:solidFill>
                <a:latin typeface="Book Antiqua" pitchFamily="18" charset="0"/>
              </a:rPr>
              <a:t>2. Low Returns from Public and Private Investments Cont’d </a:t>
            </a:r>
          </a:p>
          <a:p>
            <a:pPr marL="285750" lvl="0" indent="-285750" algn="just" eaLnBrk="1" hangingPunct="1">
              <a:lnSpc>
                <a:spcPct val="90000"/>
              </a:lnSpc>
              <a:spcBef>
                <a:spcPts val="1000"/>
              </a:spcBef>
              <a:buFont typeface="Wingdings" panose="05000000000000000000" pitchFamily="2" charset="2"/>
              <a:buChar char="v"/>
              <a:defRPr/>
            </a:pPr>
            <a:r>
              <a:rPr lang="en-US" sz="1700" b="1" dirty="0">
                <a:latin typeface="Book Antiqua" panose="02040602050305030304" pitchFamily="18" charset="0"/>
              </a:rPr>
              <a:t>The </a:t>
            </a:r>
            <a:r>
              <a:rPr lang="en-US" sz="1700" b="1" dirty="0" smtClean="0">
                <a:latin typeface="Book Antiqua" panose="02040602050305030304" pitchFamily="18" charset="0"/>
              </a:rPr>
              <a:t>ratio </a:t>
            </a:r>
            <a:r>
              <a:rPr lang="en-US" sz="1700" b="1" dirty="0">
                <a:latin typeface="Book Antiqua" panose="02040602050305030304" pitchFamily="18" charset="0"/>
              </a:rPr>
              <a:t>of public investment </a:t>
            </a:r>
            <a:r>
              <a:rPr lang="en-US" sz="1700" b="1" dirty="0" smtClean="0">
                <a:latin typeface="Book Antiqua" panose="02040602050305030304" pitchFamily="18" charset="0"/>
              </a:rPr>
              <a:t>to </a:t>
            </a:r>
            <a:r>
              <a:rPr lang="en-US" sz="1700" b="1" dirty="0">
                <a:latin typeface="Book Antiqua" panose="02040602050305030304" pitchFamily="18" charset="0"/>
              </a:rPr>
              <a:t>GDP </a:t>
            </a:r>
            <a:r>
              <a:rPr lang="en-US" sz="1700" dirty="0">
                <a:latin typeface="Book Antiqua" panose="02040602050305030304" pitchFamily="18" charset="0"/>
              </a:rPr>
              <a:t>has </a:t>
            </a:r>
            <a:r>
              <a:rPr lang="en-US" sz="1700" dirty="0" smtClean="0">
                <a:latin typeface="Book Antiqua" panose="02040602050305030304" pitchFamily="18" charset="0"/>
              </a:rPr>
              <a:t>remained at about 3% despite </a:t>
            </a:r>
            <a:r>
              <a:rPr lang="en-US" sz="1700" dirty="0">
                <a:latin typeface="Book Antiqua" panose="02040602050305030304" pitchFamily="18" charset="0"/>
              </a:rPr>
              <a:t>the rise in the share of the development budget from 36% in FY 2009/10 to 47% in 2018/19. </a:t>
            </a:r>
            <a:endParaRPr lang="en-US" sz="1700" dirty="0" smtClean="0">
              <a:latin typeface="Book Antiqua" panose="02040602050305030304"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sz="1700" dirty="0">
                <a:latin typeface="Book Antiqua" pitchFamily="18" charset="0"/>
              </a:rPr>
              <a:t>This implies a low impact of public investment in the economy; partly explained </a:t>
            </a:r>
            <a:r>
              <a:rPr lang="en-GB" sz="1700" dirty="0" smtClean="0">
                <a:latin typeface="Book Antiqua" pitchFamily="18" charset="0"/>
              </a:rPr>
              <a:t>by: </a:t>
            </a:r>
          </a:p>
          <a:p>
            <a:pPr marL="742950" lvl="1" indent="-285750" algn="just" eaLnBrk="1" hangingPunct="1">
              <a:lnSpc>
                <a:spcPct val="90000"/>
              </a:lnSpc>
              <a:spcBef>
                <a:spcPts val="1000"/>
              </a:spcBef>
              <a:buFont typeface="Wingdings" panose="05000000000000000000" pitchFamily="2" charset="2"/>
              <a:buChar char="ü"/>
              <a:defRPr/>
            </a:pPr>
            <a:r>
              <a:rPr lang="en-GB" sz="1700" dirty="0" smtClean="0">
                <a:latin typeface="Book Antiqua" pitchFamily="18" charset="0"/>
              </a:rPr>
              <a:t>the </a:t>
            </a:r>
            <a:r>
              <a:rPr lang="en-GB" sz="1700" dirty="0">
                <a:latin typeface="Book Antiqua" pitchFamily="18" charset="0"/>
              </a:rPr>
              <a:t>low investment content of many of the projects in the Public Investment Plan (PIP); </a:t>
            </a:r>
            <a:endParaRPr lang="en-GB" sz="1700" dirty="0" smtClean="0">
              <a:latin typeface="Book Antiqua" pitchFamily="18" charset="0"/>
            </a:endParaRPr>
          </a:p>
          <a:p>
            <a:pPr marL="742950" lvl="1" indent="-285750" algn="just" eaLnBrk="1" hangingPunct="1">
              <a:lnSpc>
                <a:spcPct val="90000"/>
              </a:lnSpc>
              <a:spcBef>
                <a:spcPts val="1000"/>
              </a:spcBef>
              <a:buFont typeface="Wingdings" panose="05000000000000000000" pitchFamily="2" charset="2"/>
              <a:buChar char="ü"/>
              <a:defRPr/>
            </a:pPr>
            <a:r>
              <a:rPr lang="en-GB" sz="1700" dirty="0">
                <a:latin typeface="Book Antiqua" pitchFamily="18" charset="0"/>
              </a:rPr>
              <a:t>the slow execution of recent large infrastructure </a:t>
            </a:r>
            <a:r>
              <a:rPr lang="en-GB" sz="1700" dirty="0" smtClean="0">
                <a:latin typeface="Book Antiqua" pitchFamily="18" charset="0"/>
              </a:rPr>
              <a:t>projects</a:t>
            </a:r>
          </a:p>
          <a:p>
            <a:pPr marL="285750" indent="-285750" algn="just" eaLnBrk="1" hangingPunct="1">
              <a:lnSpc>
                <a:spcPct val="90000"/>
              </a:lnSpc>
              <a:spcBef>
                <a:spcPts val="1000"/>
              </a:spcBef>
              <a:buFont typeface="Wingdings" panose="05000000000000000000" pitchFamily="2" charset="2"/>
              <a:buChar char="v"/>
              <a:defRPr/>
            </a:pPr>
            <a:r>
              <a:rPr lang="en-GB" sz="1700" b="1" dirty="0">
                <a:latin typeface="Book Antiqua" pitchFamily="18" charset="0"/>
              </a:rPr>
              <a:t>Private investment as a percentage of GDP </a:t>
            </a:r>
            <a:r>
              <a:rPr lang="en-GB" sz="1700" dirty="0">
                <a:latin typeface="Book Antiqua" pitchFamily="18" charset="0"/>
              </a:rPr>
              <a:t>has also not hard a stable trend,  since FY2012/13 which was its peak at </a:t>
            </a:r>
            <a:r>
              <a:rPr lang="en-GB" sz="1700" dirty="0" smtClean="0">
                <a:latin typeface="Book Antiqua" pitchFamily="18" charset="0"/>
              </a:rPr>
              <a:t>23.7%. </a:t>
            </a:r>
          </a:p>
          <a:p>
            <a:pPr marL="285750" indent="-285750" algn="just" eaLnBrk="1" hangingPunct="1">
              <a:lnSpc>
                <a:spcPct val="90000"/>
              </a:lnSpc>
              <a:spcBef>
                <a:spcPts val="1000"/>
              </a:spcBef>
              <a:buFont typeface="Wingdings" panose="05000000000000000000" pitchFamily="2" charset="2"/>
              <a:buChar char="v"/>
              <a:defRPr/>
            </a:pPr>
            <a:r>
              <a:rPr lang="en-GB" sz="1700" dirty="0" smtClean="0">
                <a:latin typeface="Book Antiqua" pitchFamily="18" charset="0"/>
              </a:rPr>
              <a:t>Despite </a:t>
            </a:r>
            <a:r>
              <a:rPr lang="en-GB" sz="1700" dirty="0">
                <a:latin typeface="Book Antiqua" pitchFamily="18" charset="0"/>
              </a:rPr>
              <a:t>that  performance,  private investment as a percentage of GDP has </a:t>
            </a:r>
            <a:r>
              <a:rPr lang="en-GB" sz="1700" dirty="0" smtClean="0">
                <a:latin typeface="Book Antiqua" pitchFamily="18" charset="0"/>
              </a:rPr>
              <a:t>slightly improved </a:t>
            </a:r>
            <a:r>
              <a:rPr lang="en-GB" sz="1700" dirty="0">
                <a:latin typeface="Book Antiqua" pitchFamily="18" charset="0"/>
              </a:rPr>
              <a:t>in the last two </a:t>
            </a:r>
            <a:r>
              <a:rPr lang="en-GB" sz="1700" dirty="0" smtClean="0">
                <a:latin typeface="Book Antiqua" pitchFamily="18" charset="0"/>
              </a:rPr>
              <a:t>years to an average of 22.6% compared to 20.9% in FY 2016/17, </a:t>
            </a:r>
          </a:p>
          <a:p>
            <a:pPr marL="285750" indent="-285750" algn="just" eaLnBrk="1" hangingPunct="1">
              <a:lnSpc>
                <a:spcPct val="90000"/>
              </a:lnSpc>
              <a:spcBef>
                <a:spcPts val="1000"/>
              </a:spcBef>
              <a:buFont typeface="Wingdings" panose="05000000000000000000" pitchFamily="2" charset="2"/>
              <a:buChar char="v"/>
              <a:defRPr/>
            </a:pPr>
            <a:r>
              <a:rPr lang="en-GB" sz="1700" dirty="0" smtClean="0">
                <a:latin typeface="Book Antiqua" pitchFamily="18" charset="0"/>
              </a:rPr>
              <a:t>This implies that </a:t>
            </a:r>
            <a:r>
              <a:rPr lang="en-GB" sz="1700" dirty="0">
                <a:latin typeface="Book Antiqua" pitchFamily="18" charset="0"/>
              </a:rPr>
              <a:t>the recent improvement in economic activity has been mainly driven by private investment not public investment</a:t>
            </a:r>
            <a:endParaRPr lang="en-US" sz="1700"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35257919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14</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182030"/>
            <a:ext cx="8592457" cy="916934"/>
          </a:xfrm>
        </p:spPr>
        <p:txBody>
          <a:bodyPr/>
          <a:lstStyle/>
          <a:p>
            <a:pPr marL="571500" lvl="0" indent="-571500" algn="ctr"/>
            <a:r>
              <a:rPr lang="en-GB" sz="2000" b="1" dirty="0" smtClean="0">
                <a:solidFill>
                  <a:prstClr val="black"/>
                </a:solidFill>
                <a:latin typeface="Book Antiqua" pitchFamily="18" charset="0"/>
              </a:rPr>
              <a:t>KEY BARRIERS TO GROWTH – WHAT ARE THE CHALLENGES TO ECONOMIC GROWTH</a:t>
            </a:r>
            <a:r>
              <a:rPr lang="en-US" sz="2000" b="1" dirty="0" smtClean="0">
                <a:solidFill>
                  <a:prstClr val="black"/>
                </a:solidFill>
                <a:latin typeface="Book Antiqua" pitchFamily="18" charset="0"/>
              </a:rPr>
              <a:t>?</a:t>
            </a:r>
            <a:endParaRPr lang="en-IN" sz="2000" b="1" dirty="0" smtClean="0">
              <a:solidFill>
                <a:prstClr val="black"/>
              </a:solidFill>
              <a:latin typeface="Book Antiqua" pitchFamily="18" charset="0"/>
            </a:endParaRPr>
          </a:p>
          <a:p>
            <a:pPr marL="571500" indent="-571500" algn="just"/>
            <a:endParaRPr lang="en-IN" sz="1600" dirty="0" smtClean="0"/>
          </a:p>
        </p:txBody>
      </p:sp>
      <p:sp>
        <p:nvSpPr>
          <p:cNvPr id="6" name="Content Placeholder 2"/>
          <p:cNvSpPr txBox="1">
            <a:spLocks/>
          </p:cNvSpPr>
          <p:nvPr/>
        </p:nvSpPr>
        <p:spPr bwMode="auto">
          <a:xfrm>
            <a:off x="628648" y="1808019"/>
            <a:ext cx="8196037" cy="46037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just" eaLnBrk="1" hangingPunct="1">
              <a:lnSpc>
                <a:spcPct val="90000"/>
              </a:lnSpc>
              <a:spcBef>
                <a:spcPts val="1000"/>
              </a:spcBef>
              <a:defRPr/>
            </a:pPr>
            <a:r>
              <a:rPr lang="en-US" dirty="0">
                <a:solidFill>
                  <a:srgbClr val="FF0000"/>
                </a:solidFill>
                <a:latin typeface="Book Antiqua" pitchFamily="18" charset="0"/>
              </a:rPr>
              <a:t>3</a:t>
            </a:r>
            <a:r>
              <a:rPr lang="en-US" dirty="0" smtClean="0">
                <a:solidFill>
                  <a:srgbClr val="FF0000"/>
                </a:solidFill>
                <a:latin typeface="Book Antiqua" pitchFamily="18" charset="0"/>
              </a:rPr>
              <a:t>. Sustaining and Accelerating Productivity in key growth sectors</a:t>
            </a:r>
          </a:p>
          <a:p>
            <a:pPr marL="285750" lvl="0" indent="-285750" algn="just" eaLnBrk="1" hangingPunct="1">
              <a:lnSpc>
                <a:spcPct val="90000"/>
              </a:lnSpc>
              <a:spcBef>
                <a:spcPts val="1000"/>
              </a:spcBef>
              <a:buFont typeface="Wingdings" panose="05000000000000000000" pitchFamily="2" charset="2"/>
              <a:buChar char="v"/>
              <a:defRPr/>
            </a:pPr>
            <a:r>
              <a:rPr lang="en-GB" sz="1700" dirty="0" smtClean="0">
                <a:latin typeface="Book Antiqua" panose="02040602050305030304" pitchFamily="18" charset="0"/>
              </a:rPr>
              <a:t>Despite the recent improvement in productivity, the level is still too low compared to the earlier years where the country experienced faster growth. </a:t>
            </a:r>
          </a:p>
          <a:p>
            <a:pPr marL="285750" lvl="0" indent="-285750" algn="just" eaLnBrk="1" hangingPunct="1">
              <a:lnSpc>
                <a:spcPct val="90000"/>
              </a:lnSpc>
              <a:spcBef>
                <a:spcPts val="1000"/>
              </a:spcBef>
              <a:buFont typeface="Wingdings" panose="05000000000000000000" pitchFamily="2" charset="2"/>
              <a:buChar char="v"/>
              <a:defRPr/>
            </a:pPr>
            <a:endParaRPr lang="en-GB" sz="1700" dirty="0" smtClean="0">
              <a:latin typeface="Book Antiqua" panose="02040602050305030304"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sz="1700" dirty="0" smtClean="0">
                <a:latin typeface="Book Antiqua" panose="02040602050305030304" pitchFamily="18" charset="0"/>
              </a:rPr>
              <a:t>Therefore strategies to enhance productivity especially in the highly labour intensive sectors like agriculture  are key to ensure sustainable economic growth</a:t>
            </a:r>
          </a:p>
          <a:p>
            <a:pPr marL="285750" lvl="0" indent="-285750" algn="just" eaLnBrk="1" hangingPunct="1">
              <a:lnSpc>
                <a:spcPct val="90000"/>
              </a:lnSpc>
              <a:spcBef>
                <a:spcPts val="1000"/>
              </a:spcBef>
              <a:buFont typeface="Wingdings" panose="05000000000000000000" pitchFamily="2" charset="2"/>
              <a:buChar char="v"/>
              <a:defRPr/>
            </a:pPr>
            <a:endParaRPr lang="en-US" sz="1700" dirty="0" smtClean="0">
              <a:latin typeface="Book Antiqua" pitchFamily="18" charset="0"/>
            </a:endParaRPr>
          </a:p>
          <a:p>
            <a:pPr algn="ctr" eaLnBrk="1" hangingPunct="1">
              <a:lnSpc>
                <a:spcPct val="90000"/>
              </a:lnSpc>
              <a:spcBef>
                <a:spcPts val="1000"/>
              </a:spcBef>
              <a:defRPr/>
            </a:pPr>
            <a:r>
              <a:rPr lang="en-US" b="1" dirty="0">
                <a:latin typeface="Book Antiqua" pitchFamily="18" charset="0"/>
              </a:rPr>
              <a:t>UGANDA’S ECONOMIC GROWTH </a:t>
            </a:r>
            <a:r>
              <a:rPr lang="en-US" b="1" dirty="0" smtClean="0">
                <a:latin typeface="Book Antiqua" pitchFamily="18" charset="0"/>
              </a:rPr>
              <a:t>AND PRODUCTIVITY PERFORMANCE </a:t>
            </a:r>
            <a:r>
              <a:rPr lang="en-US" b="1" dirty="0">
                <a:latin typeface="Book Antiqua" pitchFamily="18" charset="0"/>
              </a:rPr>
              <a:t>2005/06 – 2018/19 - </a:t>
            </a:r>
            <a:r>
              <a:rPr lang="en-GB" b="1" dirty="0">
                <a:solidFill>
                  <a:srgbClr val="000000"/>
                </a:solidFill>
                <a:latin typeface="Book Antiqua"/>
              </a:rPr>
              <a:t>AT CONSTANT (2009/10 ) PRICES</a:t>
            </a:r>
            <a:endParaRPr lang="en-US" b="1" dirty="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graphicFrame>
        <p:nvGraphicFramePr>
          <p:cNvPr id="2" name="Table 1"/>
          <p:cNvGraphicFramePr>
            <a:graphicFrameLocks noGrp="1"/>
          </p:cNvGraphicFramePr>
          <p:nvPr>
            <p:extLst>
              <p:ext uri="{D42A27DB-BD31-4B8C-83A1-F6EECF244321}">
                <p14:modId xmlns:p14="http://schemas.microsoft.com/office/powerpoint/2010/main" val="1309441389"/>
              </p:ext>
            </p:extLst>
          </p:nvPr>
        </p:nvGraphicFramePr>
        <p:xfrm>
          <a:off x="769434" y="4679052"/>
          <a:ext cx="7761503" cy="1628231"/>
        </p:xfrm>
        <a:graphic>
          <a:graphicData uri="http://schemas.openxmlformats.org/drawingml/2006/table">
            <a:tbl>
              <a:tblPr/>
              <a:tblGrid>
                <a:gridCol w="2995584"/>
                <a:gridCol w="1890931"/>
                <a:gridCol w="2874988"/>
              </a:tblGrid>
              <a:tr h="814115">
                <a:tc>
                  <a:txBody>
                    <a:bodyPr/>
                    <a:lstStyle/>
                    <a:p>
                      <a:pPr algn="ctr" fontAlgn="b"/>
                      <a:r>
                        <a:rPr lang="en-US" sz="1700" b="1" i="0" u="none" strike="noStrike" dirty="0">
                          <a:solidFill>
                            <a:srgbClr val="000000"/>
                          </a:solidFill>
                          <a:effectLst/>
                          <a:latin typeface="Book Antiqua" panose="02040602050305030304" pitchFamily="18" charset="0"/>
                        </a:rPr>
                        <a:t>YEAR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700" b="1" i="0" u="none" strike="noStrike" dirty="0">
                          <a:solidFill>
                            <a:srgbClr val="000000"/>
                          </a:solidFill>
                          <a:effectLst/>
                          <a:latin typeface="Book Antiqua" panose="02040602050305030304" pitchFamily="18" charset="0"/>
                        </a:rPr>
                        <a:t>AVERAGE REAL GDP GROWTH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700" b="1" i="0" u="none" strike="noStrike" dirty="0">
                          <a:solidFill>
                            <a:srgbClr val="000000"/>
                          </a:solidFill>
                          <a:effectLst/>
                          <a:latin typeface="Book Antiqua" panose="02040602050305030304" pitchFamily="18" charset="0"/>
                        </a:rPr>
                        <a:t>AVERAGE TOTAL FACTOR PRODUCTIVITY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r>
              <a:tr h="271372">
                <a:tc>
                  <a:txBody>
                    <a:bodyPr/>
                    <a:lstStyle/>
                    <a:p>
                      <a:pPr algn="ctr" fontAlgn="b"/>
                      <a:r>
                        <a:rPr lang="en-US" sz="1700" b="0" i="0" u="none" strike="noStrike" dirty="0">
                          <a:solidFill>
                            <a:srgbClr val="000000"/>
                          </a:solidFill>
                          <a:effectLst/>
                          <a:latin typeface="Book Antiqua" panose="02040602050305030304" pitchFamily="18" charset="0"/>
                        </a:rPr>
                        <a:t>2005/06 to 2010/11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700" b="0" i="0" u="none" strike="noStrike" dirty="0">
                          <a:solidFill>
                            <a:srgbClr val="000000"/>
                          </a:solidFill>
                          <a:effectLst/>
                          <a:latin typeface="Book Antiqua" panose="02040602050305030304" pitchFamily="18" charset="0"/>
                        </a:rPr>
                        <a:t>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700" b="0" i="0" u="none" strike="noStrike" dirty="0">
                          <a:solidFill>
                            <a:srgbClr val="000000"/>
                          </a:solidFill>
                          <a:effectLst/>
                          <a:latin typeface="Book Antiqua" panose="02040602050305030304" pitchFamily="18" charset="0"/>
                        </a:rPr>
                        <a:t>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71372">
                <a:tc>
                  <a:txBody>
                    <a:bodyPr/>
                    <a:lstStyle/>
                    <a:p>
                      <a:pPr algn="ctr" fontAlgn="b"/>
                      <a:r>
                        <a:rPr lang="en-US" sz="1700" b="0" i="0" u="none" strike="noStrike" dirty="0">
                          <a:solidFill>
                            <a:srgbClr val="000000"/>
                          </a:solidFill>
                          <a:effectLst/>
                          <a:latin typeface="Book Antiqua" panose="02040602050305030304" pitchFamily="18" charset="0"/>
                        </a:rPr>
                        <a:t>2011/12 to 2016/17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700" b="0" i="0" u="none" strike="noStrike" dirty="0">
                          <a:solidFill>
                            <a:srgbClr val="000000"/>
                          </a:solidFill>
                          <a:effectLst/>
                          <a:latin typeface="Book Antiqua" panose="02040602050305030304" pitchFamily="18" charset="0"/>
                        </a:rPr>
                        <a:t>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700" b="0" i="0" u="none" strike="noStrike">
                          <a:solidFill>
                            <a:srgbClr val="000000"/>
                          </a:solidFill>
                          <a:effectLst/>
                          <a:latin typeface="Book Antiqua" panose="02040602050305030304" pitchFamily="18" charset="0"/>
                        </a:rPr>
                        <a:t>-0.3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r>
              <a:tr h="271372">
                <a:tc>
                  <a:txBody>
                    <a:bodyPr/>
                    <a:lstStyle/>
                    <a:p>
                      <a:pPr algn="ctr" fontAlgn="b"/>
                      <a:r>
                        <a:rPr lang="en-US" sz="1700" b="0" i="0" u="none" strike="noStrike">
                          <a:solidFill>
                            <a:srgbClr val="000000"/>
                          </a:solidFill>
                          <a:effectLst/>
                          <a:latin typeface="Book Antiqua" panose="02040602050305030304" pitchFamily="18" charset="0"/>
                        </a:rPr>
                        <a:t>2017/18 to 2018/19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700" b="0" i="0" u="none" strike="noStrike" dirty="0">
                          <a:solidFill>
                            <a:srgbClr val="000000"/>
                          </a:solidFill>
                          <a:effectLst/>
                          <a:latin typeface="Book Antiqua" panose="02040602050305030304" pitchFamily="18" charset="0"/>
                        </a:rPr>
                        <a:t>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700" b="0" i="0" u="none" strike="noStrike" dirty="0">
                          <a:solidFill>
                            <a:srgbClr val="000000"/>
                          </a:solidFill>
                          <a:effectLst/>
                          <a:latin typeface="Book Antiqua" panose="02040602050305030304" pitchFamily="18"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1410680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15</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182030"/>
            <a:ext cx="8592457" cy="916934"/>
          </a:xfrm>
        </p:spPr>
        <p:txBody>
          <a:bodyPr/>
          <a:lstStyle/>
          <a:p>
            <a:pPr marL="571500" lvl="0" indent="-571500" algn="ctr"/>
            <a:r>
              <a:rPr lang="en-GB" sz="2000" b="1" dirty="0" smtClean="0">
                <a:solidFill>
                  <a:prstClr val="black"/>
                </a:solidFill>
                <a:latin typeface="Book Antiqua" pitchFamily="18" charset="0"/>
              </a:rPr>
              <a:t>KEY BARRIERS TO GROWTH – WHAT ARE THE CHALLENGES TO ECONOMIC GROWTH</a:t>
            </a:r>
            <a:r>
              <a:rPr lang="en-US" sz="2000" b="1" dirty="0" smtClean="0">
                <a:solidFill>
                  <a:prstClr val="black"/>
                </a:solidFill>
                <a:latin typeface="Book Antiqua" pitchFamily="18" charset="0"/>
              </a:rPr>
              <a:t>?</a:t>
            </a:r>
            <a:endParaRPr lang="en-IN" sz="2000" b="1" dirty="0" smtClean="0">
              <a:solidFill>
                <a:prstClr val="black"/>
              </a:solidFill>
              <a:latin typeface="Book Antiqua" pitchFamily="18" charset="0"/>
            </a:endParaRPr>
          </a:p>
          <a:p>
            <a:pPr marL="571500" indent="-571500" algn="just"/>
            <a:endParaRPr lang="en-IN" sz="1600" dirty="0" smtClean="0"/>
          </a:p>
        </p:txBody>
      </p:sp>
      <p:sp>
        <p:nvSpPr>
          <p:cNvPr id="6" name="Content Placeholder 2"/>
          <p:cNvSpPr txBox="1">
            <a:spLocks/>
          </p:cNvSpPr>
          <p:nvPr/>
        </p:nvSpPr>
        <p:spPr bwMode="auto">
          <a:xfrm>
            <a:off x="628648" y="1918009"/>
            <a:ext cx="8196037" cy="44938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just" eaLnBrk="1" hangingPunct="1">
              <a:lnSpc>
                <a:spcPct val="90000"/>
              </a:lnSpc>
              <a:spcBef>
                <a:spcPts val="1000"/>
              </a:spcBef>
              <a:defRPr/>
            </a:pPr>
            <a:r>
              <a:rPr lang="en-US" dirty="0">
                <a:solidFill>
                  <a:srgbClr val="FF0000"/>
                </a:solidFill>
                <a:latin typeface="Book Antiqua" pitchFamily="18" charset="0"/>
              </a:rPr>
              <a:t>4</a:t>
            </a:r>
            <a:r>
              <a:rPr lang="en-US" dirty="0" smtClean="0">
                <a:solidFill>
                  <a:srgbClr val="FF0000"/>
                </a:solidFill>
                <a:latin typeface="Book Antiqua" pitchFamily="18" charset="0"/>
              </a:rPr>
              <a:t>. Delays in implementing projects in the Oil and Gas Sector</a:t>
            </a:r>
          </a:p>
          <a:p>
            <a:pPr marL="285750" lvl="0" indent="-285750" algn="just" eaLnBrk="1" hangingPunct="1">
              <a:lnSpc>
                <a:spcPct val="90000"/>
              </a:lnSpc>
              <a:spcBef>
                <a:spcPts val="1000"/>
              </a:spcBef>
              <a:buFont typeface="Wingdings" panose="05000000000000000000" pitchFamily="2" charset="2"/>
              <a:buChar char="v"/>
              <a:defRPr/>
            </a:pPr>
            <a:r>
              <a:rPr lang="en-GB" sz="1700" dirty="0" smtClean="0">
                <a:latin typeface="Book Antiqua" panose="02040602050305030304" pitchFamily="18" charset="0"/>
              </a:rPr>
              <a:t>There has been delays in execution of projects to support fast extraction of the Oil and Gas. </a:t>
            </a:r>
          </a:p>
          <a:p>
            <a:pPr marL="285750" lvl="0" indent="-285750" algn="just" eaLnBrk="1" hangingPunct="1">
              <a:lnSpc>
                <a:spcPct val="90000"/>
              </a:lnSpc>
              <a:spcBef>
                <a:spcPts val="1000"/>
              </a:spcBef>
              <a:buFont typeface="Wingdings" panose="05000000000000000000" pitchFamily="2" charset="2"/>
              <a:buChar char="v"/>
              <a:defRPr/>
            </a:pPr>
            <a:r>
              <a:rPr lang="en-US" sz="1700" dirty="0" smtClean="0">
                <a:latin typeface="Book Antiqua" panose="02040602050305030304" pitchFamily="18" charset="0"/>
              </a:rPr>
              <a:t>This has affected revenue growth as well as the anticipated jobs from the sector</a:t>
            </a:r>
          </a:p>
          <a:p>
            <a:pPr marL="285750" lvl="0" indent="-285750" algn="just" eaLnBrk="1" hangingPunct="1">
              <a:lnSpc>
                <a:spcPct val="90000"/>
              </a:lnSpc>
              <a:spcBef>
                <a:spcPts val="1000"/>
              </a:spcBef>
              <a:buFont typeface="Wingdings" panose="05000000000000000000" pitchFamily="2" charset="2"/>
              <a:buChar char="v"/>
              <a:defRPr/>
            </a:pPr>
            <a:endParaRPr lang="en-US" sz="1700" dirty="0">
              <a:latin typeface="Book Antiqua" panose="02040602050305030304" pitchFamily="18" charset="0"/>
            </a:endParaRPr>
          </a:p>
          <a:p>
            <a:pPr lvl="0" algn="just" eaLnBrk="1" hangingPunct="1">
              <a:lnSpc>
                <a:spcPct val="90000"/>
              </a:lnSpc>
              <a:spcBef>
                <a:spcPts val="1000"/>
              </a:spcBef>
              <a:defRPr/>
            </a:pPr>
            <a:r>
              <a:rPr lang="en-US" sz="1700" dirty="0" smtClean="0">
                <a:solidFill>
                  <a:srgbClr val="FF0000"/>
                </a:solidFill>
                <a:latin typeface="Book Antiqua" panose="02040602050305030304" pitchFamily="18" charset="0"/>
              </a:rPr>
              <a:t>5. Challenges in the Financial Sector such as persistence of Non Performing Loans</a:t>
            </a:r>
          </a:p>
          <a:p>
            <a:pPr marL="571500" marR="0" lvl="0" indent="-571500" algn="just" defTabSz="914400" rtl="0" eaLnBrk="1" fontAlgn="base" latinLnBrk="0" hangingPunct="1">
              <a:lnSpc>
                <a:spcPct val="90000"/>
              </a:lnSpc>
              <a:spcBef>
                <a:spcPts val="1000"/>
              </a:spcBef>
              <a:spcAft>
                <a:spcPct val="0"/>
              </a:spcAft>
              <a:buClrTx/>
              <a:buSzTx/>
              <a:buFont typeface="Wingdings" panose="05000000000000000000" pitchFamily="2" charset="2"/>
              <a:buChar char="v"/>
              <a:tabLst/>
              <a:defRPr/>
            </a:pPr>
            <a:r>
              <a:rPr kumimoji="0" lang="en-US" sz="1800" b="1" i="0" u="none" strike="noStrike" kern="1200" cap="none" spc="0" normalizeH="0" baseline="0" noProof="0" dirty="0" smtClean="0">
                <a:ln>
                  <a:noFill/>
                </a:ln>
                <a:solidFill>
                  <a:schemeClr val="tx1"/>
                </a:solidFill>
                <a:effectLst/>
                <a:uLnTx/>
                <a:uFillTx/>
                <a:latin typeface="Book Antiqua" pitchFamily="18" charset="0"/>
                <a:ea typeface="+mn-ea"/>
                <a:cs typeface="+mn-cs"/>
              </a:rPr>
              <a:t>Non performing loans </a:t>
            </a:r>
            <a:r>
              <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rPr>
              <a:t>have been a key constraint to extension of credit to the private sector</a:t>
            </a:r>
            <a:r>
              <a:rPr lang="en-US" dirty="0" smtClean="0">
                <a:latin typeface="Book Antiqua" pitchFamily="18" charset="0"/>
              </a:rPr>
              <a:t> hence affecting private sector activity</a:t>
            </a:r>
          </a:p>
          <a:p>
            <a:pPr marL="571500" marR="0" lvl="0" indent="-571500" algn="just" defTabSz="914400" rtl="0" eaLnBrk="1" fontAlgn="base" latinLnBrk="0" hangingPunct="1">
              <a:lnSpc>
                <a:spcPct val="90000"/>
              </a:lnSpc>
              <a:spcBef>
                <a:spcPts val="1000"/>
              </a:spcBef>
              <a:spcAft>
                <a:spcPct val="0"/>
              </a:spcAft>
              <a:buClrTx/>
              <a:buSzTx/>
              <a:buFont typeface="Wingdings" panose="05000000000000000000" pitchFamily="2" charset="2"/>
              <a:buChar char="v"/>
              <a:tabLst/>
              <a:defRPr/>
            </a:pPr>
            <a:r>
              <a:rPr kumimoji="0" lang="en-US" sz="1800" b="1" i="0" u="none" strike="noStrike" kern="1200" cap="none" spc="0" normalizeH="0" baseline="0" noProof="0" dirty="0" smtClean="0">
                <a:ln>
                  <a:noFill/>
                </a:ln>
                <a:solidFill>
                  <a:schemeClr val="tx1"/>
                </a:solidFill>
                <a:effectLst/>
                <a:uLnTx/>
                <a:uFillTx/>
                <a:latin typeface="Book Antiqua" pitchFamily="18" charset="0"/>
                <a:ea typeface="+mn-ea"/>
                <a:cs typeface="+mn-cs"/>
              </a:rPr>
              <a:t>Limited access to long term capital</a:t>
            </a:r>
            <a:r>
              <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rPr>
              <a:t>. </a:t>
            </a:r>
            <a:r>
              <a:rPr lang="en-US" dirty="0" smtClean="0">
                <a:latin typeface="Book Antiqua" pitchFamily="18" charset="0"/>
              </a:rPr>
              <a:t>Certain sectors such as the industrial sector require access to long-term credit in order to undertake innovations</a:t>
            </a:r>
          </a:p>
          <a:p>
            <a:pPr marL="571500" marR="0" lvl="0" indent="-571500" algn="just" defTabSz="914400" rtl="0" eaLnBrk="1" fontAlgn="base" latinLnBrk="0" hangingPunct="1">
              <a:lnSpc>
                <a:spcPct val="90000"/>
              </a:lnSpc>
              <a:spcBef>
                <a:spcPts val="1000"/>
              </a:spcBef>
              <a:spcAft>
                <a:spcPct val="0"/>
              </a:spcAft>
              <a:buClrTx/>
              <a:buSzTx/>
              <a:buFont typeface="Wingdings" panose="05000000000000000000" pitchFamily="2" charset="2"/>
              <a:buChar char="v"/>
              <a:tabLst/>
              <a:defRPr/>
            </a:pPr>
            <a:r>
              <a:rPr kumimoji="0" lang="en-US" sz="1800" b="1" i="0" u="none" strike="noStrike" kern="1200" cap="none" spc="0" normalizeH="0" baseline="0" noProof="0" dirty="0" smtClean="0">
                <a:ln>
                  <a:noFill/>
                </a:ln>
                <a:solidFill>
                  <a:schemeClr val="tx1"/>
                </a:solidFill>
                <a:effectLst/>
                <a:uLnTx/>
                <a:uFillTx/>
                <a:latin typeface="Book Antiqua" pitchFamily="18" charset="0"/>
                <a:ea typeface="+mn-ea"/>
                <a:cs typeface="+mn-cs"/>
              </a:rPr>
              <a:t>High lending rates</a:t>
            </a:r>
            <a:r>
              <a:rPr kumimoji="0" lang="en-US" sz="1800" b="1" i="0" u="none" strike="noStrike" kern="1200" cap="none" spc="0" normalizeH="0" noProof="0" dirty="0" smtClean="0">
                <a:ln>
                  <a:noFill/>
                </a:ln>
                <a:solidFill>
                  <a:schemeClr val="tx1"/>
                </a:solidFill>
                <a:effectLst/>
                <a:uLnTx/>
                <a:uFillTx/>
                <a:latin typeface="Book Antiqua" pitchFamily="18" charset="0"/>
                <a:ea typeface="+mn-ea"/>
                <a:cs typeface="+mn-cs"/>
              </a:rPr>
              <a:t> </a:t>
            </a:r>
            <a:r>
              <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rPr>
              <a:t>due to high operational costs by Banks</a:t>
            </a: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5491553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16</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205346"/>
            <a:ext cx="8592457" cy="893618"/>
          </a:xfrm>
        </p:spPr>
        <p:txBody>
          <a:bodyPr/>
          <a:lstStyle/>
          <a:p>
            <a:pPr marL="571500" lvl="0" indent="-571500" algn="ctr"/>
            <a:r>
              <a:rPr lang="en-GB" sz="2000" b="1" dirty="0" smtClean="0">
                <a:solidFill>
                  <a:prstClr val="black"/>
                </a:solidFill>
                <a:latin typeface="Book Antiqua" pitchFamily="18" charset="0"/>
              </a:rPr>
              <a:t>KEY STRATEGIES TO ACCELERATE AND SUSTAIN ECONOMIC GROWTH MOMENTUM</a:t>
            </a:r>
          </a:p>
          <a:p>
            <a:pPr marL="571500" indent="-571500" algn="just"/>
            <a:endParaRPr lang="en-IN" sz="1600" dirty="0" smtClean="0"/>
          </a:p>
        </p:txBody>
      </p:sp>
      <p:sp>
        <p:nvSpPr>
          <p:cNvPr id="6" name="Content Placeholder 2"/>
          <p:cNvSpPr txBox="1">
            <a:spLocks/>
          </p:cNvSpPr>
          <p:nvPr/>
        </p:nvSpPr>
        <p:spPr bwMode="auto">
          <a:xfrm>
            <a:off x="628648" y="1693718"/>
            <a:ext cx="8196037" cy="47180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571500" lvl="0" indent="-571500" algn="just" eaLnBrk="1" hangingPunct="1">
              <a:lnSpc>
                <a:spcPct val="90000"/>
              </a:lnSpc>
              <a:spcBef>
                <a:spcPts val="1000"/>
              </a:spcBef>
              <a:buFont typeface="+mj-lt"/>
              <a:buAutoNum type="arabicPeriod"/>
              <a:defRPr/>
            </a:pPr>
            <a:r>
              <a:rPr lang="en-US" dirty="0" smtClean="0">
                <a:solidFill>
                  <a:srgbClr val="FF0000"/>
                </a:solidFill>
                <a:latin typeface="Book Antiqua" pitchFamily="18" charset="0"/>
              </a:rPr>
              <a:t>Opportunities from the Economic Complexity</a:t>
            </a:r>
            <a:endParaRPr lang="en-US" dirty="0">
              <a:solidFill>
                <a:srgbClr val="FF0000"/>
              </a:solidFill>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b="1" dirty="0" smtClean="0">
                <a:latin typeface="Book Antiqua" pitchFamily="18" charset="0"/>
              </a:rPr>
              <a:t>The prospects from our own assessment and other researchers </a:t>
            </a:r>
            <a:r>
              <a:rPr lang="en-US" dirty="0" smtClean="0">
                <a:latin typeface="Book Antiqua" pitchFamily="18" charset="0"/>
              </a:rPr>
              <a:t>– show that Uganda is one of the countries with the potential to grow at a faster rate in the coming decade</a:t>
            </a: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For example, Researchers from the Harvard University </a:t>
            </a:r>
            <a:r>
              <a:rPr lang="en-GB" dirty="0" smtClean="0">
                <a:latin typeface="Book Antiqua" pitchFamily="18" charset="0"/>
              </a:rPr>
              <a:t>have </a:t>
            </a:r>
            <a:r>
              <a:rPr lang="en-GB" dirty="0">
                <a:latin typeface="Book Antiqua" pitchFamily="18" charset="0"/>
              </a:rPr>
              <a:t>predicted Uganda to be </a:t>
            </a:r>
            <a:r>
              <a:rPr lang="en-GB" dirty="0" smtClean="0">
                <a:latin typeface="Book Antiqua" pitchFamily="18" charset="0"/>
              </a:rPr>
              <a:t>one of the fastest </a:t>
            </a:r>
            <a:r>
              <a:rPr lang="en-GB" dirty="0">
                <a:latin typeface="Book Antiqua" pitchFamily="18" charset="0"/>
              </a:rPr>
              <a:t>growing </a:t>
            </a:r>
            <a:r>
              <a:rPr lang="en-GB" dirty="0" smtClean="0">
                <a:latin typeface="Book Antiqua" pitchFamily="18" charset="0"/>
              </a:rPr>
              <a:t>economies </a:t>
            </a:r>
            <a:r>
              <a:rPr lang="en-GB" dirty="0">
                <a:latin typeface="Book Antiqua" pitchFamily="18" charset="0"/>
              </a:rPr>
              <a:t>in the world in the coming </a:t>
            </a:r>
            <a:r>
              <a:rPr lang="en-GB" dirty="0" smtClean="0">
                <a:latin typeface="Book Antiqua" pitchFamily="18" charset="0"/>
              </a:rPr>
              <a:t>decade based on the index of economic complexity</a:t>
            </a:r>
          </a:p>
          <a:p>
            <a:pPr marL="285750" lvl="0" indent="-285750" algn="just" eaLnBrk="1" hangingPunct="1">
              <a:lnSpc>
                <a:spcPct val="90000"/>
              </a:lnSpc>
              <a:spcBef>
                <a:spcPts val="1000"/>
              </a:spcBef>
              <a:buFont typeface="Wingdings" panose="05000000000000000000" pitchFamily="2" charset="2"/>
              <a:buChar char="v"/>
              <a:defRPr/>
            </a:pPr>
            <a:endParaRPr lang="en-GB"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This index measures </a:t>
            </a:r>
            <a:r>
              <a:rPr lang="en-GB" dirty="0">
                <a:latin typeface="Book Antiqua" pitchFamily="18" charset="0"/>
              </a:rPr>
              <a:t>the diversity and sophistication of </a:t>
            </a:r>
            <a:r>
              <a:rPr lang="en-GB" dirty="0" smtClean="0">
                <a:latin typeface="Book Antiqua" pitchFamily="18" charset="0"/>
              </a:rPr>
              <a:t> the productive capabilities embedded in the  exports  </a:t>
            </a:r>
            <a:r>
              <a:rPr lang="en-GB" dirty="0">
                <a:latin typeface="Book Antiqua" pitchFamily="18" charset="0"/>
              </a:rPr>
              <a:t>of a </a:t>
            </a:r>
            <a:r>
              <a:rPr lang="en-GB" dirty="0" smtClean="0">
                <a:latin typeface="Book Antiqua" pitchFamily="18" charset="0"/>
              </a:rPr>
              <a:t>country and the ease with which it could further diversify by expanding those capabilities.</a:t>
            </a:r>
          </a:p>
          <a:p>
            <a:pPr marL="285750" lvl="0" indent="-285750" algn="just" eaLnBrk="1" hangingPunct="1">
              <a:lnSpc>
                <a:spcPct val="90000"/>
              </a:lnSpc>
              <a:spcBef>
                <a:spcPts val="1000"/>
              </a:spcBef>
              <a:buFont typeface="Wingdings" panose="05000000000000000000" pitchFamily="2" charset="2"/>
              <a:buChar char="v"/>
              <a:defRPr/>
            </a:pPr>
            <a:endParaRPr lang="en-GB"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The higher the economic complexity of a country, the higher the chances of achieving faster growth over the next 10 years.</a:t>
            </a: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27366072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17</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205346"/>
            <a:ext cx="8592457" cy="893618"/>
          </a:xfrm>
        </p:spPr>
        <p:txBody>
          <a:bodyPr/>
          <a:lstStyle/>
          <a:p>
            <a:pPr marL="571500" lvl="0" indent="-571500" algn="ctr"/>
            <a:r>
              <a:rPr lang="en-GB" sz="2000" b="1" dirty="0" smtClean="0">
                <a:solidFill>
                  <a:prstClr val="black"/>
                </a:solidFill>
                <a:latin typeface="Book Antiqua" pitchFamily="18" charset="0"/>
              </a:rPr>
              <a:t>KEY STRATEGIES TO ACCELERATE AND SUSTAIN ECONOMIC GROWTH MOMENTUM</a:t>
            </a:r>
          </a:p>
          <a:p>
            <a:pPr marL="571500" indent="-571500" algn="just"/>
            <a:endParaRPr lang="en-IN" sz="1600" dirty="0" smtClean="0"/>
          </a:p>
        </p:txBody>
      </p:sp>
      <p:sp>
        <p:nvSpPr>
          <p:cNvPr id="6" name="Content Placeholder 2"/>
          <p:cNvSpPr txBox="1">
            <a:spLocks/>
          </p:cNvSpPr>
          <p:nvPr/>
        </p:nvSpPr>
        <p:spPr bwMode="auto">
          <a:xfrm>
            <a:off x="628648" y="1693718"/>
            <a:ext cx="8196037" cy="47180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just" eaLnBrk="1" hangingPunct="1">
              <a:lnSpc>
                <a:spcPct val="90000"/>
              </a:lnSpc>
              <a:spcBef>
                <a:spcPts val="1000"/>
              </a:spcBef>
              <a:defRPr/>
            </a:pPr>
            <a:r>
              <a:rPr lang="en-US" dirty="0" smtClean="0">
                <a:solidFill>
                  <a:srgbClr val="FF0000"/>
                </a:solidFill>
                <a:latin typeface="Book Antiqua" pitchFamily="18" charset="0"/>
              </a:rPr>
              <a:t> Economic Complexity Global Growth Projections: Growth by Region</a:t>
            </a:r>
          </a:p>
          <a:p>
            <a:pPr lvl="0" algn="just" eaLnBrk="1" hangingPunct="1">
              <a:lnSpc>
                <a:spcPct val="90000"/>
              </a:lnSpc>
              <a:spcBef>
                <a:spcPts val="1000"/>
              </a:spcBef>
              <a:defRPr/>
            </a:pPr>
            <a:endParaRPr lang="en-US" dirty="0">
              <a:solidFill>
                <a:srgbClr val="FF0000"/>
              </a:solidFill>
              <a:latin typeface="Book Antiqua" pitchFamily="18" charset="0"/>
            </a:endParaRPr>
          </a:p>
          <a:p>
            <a:pPr lvl="0" algn="just" eaLnBrk="1" hangingPunct="1">
              <a:lnSpc>
                <a:spcPct val="90000"/>
              </a:lnSpc>
              <a:spcBef>
                <a:spcPts val="1000"/>
              </a:spcBef>
              <a:defRPr/>
            </a:pPr>
            <a:endParaRPr lang="en-US" dirty="0" smtClean="0">
              <a:solidFill>
                <a:srgbClr val="FF0000"/>
              </a:solidFill>
              <a:latin typeface="Book Antiqua" pitchFamily="18" charset="0"/>
            </a:endParaRPr>
          </a:p>
          <a:p>
            <a:pPr lvl="0" algn="just" eaLnBrk="1" hangingPunct="1">
              <a:lnSpc>
                <a:spcPct val="90000"/>
              </a:lnSpc>
              <a:spcBef>
                <a:spcPts val="1000"/>
              </a:spcBef>
              <a:defRPr/>
            </a:pPr>
            <a:endParaRPr lang="en-US" dirty="0">
              <a:solidFill>
                <a:srgbClr val="FF0000"/>
              </a:solidFill>
              <a:latin typeface="Book Antiqua" pitchFamily="18" charset="0"/>
            </a:endParaRPr>
          </a:p>
          <a:p>
            <a:pPr lvl="0" algn="just" eaLnBrk="1" hangingPunct="1">
              <a:lnSpc>
                <a:spcPct val="90000"/>
              </a:lnSpc>
              <a:spcBef>
                <a:spcPts val="1000"/>
              </a:spcBef>
              <a:defRPr/>
            </a:pPr>
            <a:endParaRPr lang="en-US" dirty="0" smtClean="0">
              <a:solidFill>
                <a:srgbClr val="FF0000"/>
              </a:solidFill>
              <a:latin typeface="Book Antiqua" pitchFamily="18" charset="0"/>
            </a:endParaRPr>
          </a:p>
          <a:p>
            <a:pPr lvl="0" algn="just" eaLnBrk="1" hangingPunct="1">
              <a:lnSpc>
                <a:spcPct val="90000"/>
              </a:lnSpc>
              <a:spcBef>
                <a:spcPts val="1000"/>
              </a:spcBef>
              <a:defRPr/>
            </a:pPr>
            <a:endParaRPr lang="en-US" dirty="0">
              <a:solidFill>
                <a:srgbClr val="FF0000"/>
              </a:solidFill>
              <a:latin typeface="Book Antiqua" pitchFamily="18" charset="0"/>
            </a:endParaRPr>
          </a:p>
          <a:p>
            <a:pPr lvl="0" algn="just" eaLnBrk="1" hangingPunct="1">
              <a:lnSpc>
                <a:spcPct val="90000"/>
              </a:lnSpc>
              <a:spcBef>
                <a:spcPts val="1000"/>
              </a:spcBef>
              <a:defRPr/>
            </a:pPr>
            <a:endParaRPr lang="en-US" dirty="0" smtClean="0">
              <a:solidFill>
                <a:srgbClr val="FF0000"/>
              </a:solidFill>
              <a:latin typeface="Book Antiqua" pitchFamily="18" charset="0"/>
            </a:endParaRPr>
          </a:p>
          <a:p>
            <a:pPr lvl="0" algn="just" eaLnBrk="1" hangingPunct="1">
              <a:lnSpc>
                <a:spcPct val="90000"/>
              </a:lnSpc>
              <a:spcBef>
                <a:spcPts val="1000"/>
              </a:spcBef>
              <a:defRPr/>
            </a:pPr>
            <a:endParaRPr lang="en-US" dirty="0">
              <a:solidFill>
                <a:srgbClr val="FF0000"/>
              </a:solidFill>
              <a:latin typeface="Book Antiqua" pitchFamily="18" charset="0"/>
            </a:endParaRPr>
          </a:p>
          <a:p>
            <a:pPr lvl="0" algn="just" eaLnBrk="1" hangingPunct="1">
              <a:lnSpc>
                <a:spcPct val="90000"/>
              </a:lnSpc>
              <a:spcBef>
                <a:spcPts val="1000"/>
              </a:spcBef>
              <a:defRPr/>
            </a:pPr>
            <a:endParaRPr lang="en-US" dirty="0" smtClean="0">
              <a:solidFill>
                <a:srgbClr val="FF0000"/>
              </a:solidFill>
              <a:latin typeface="Book Antiqua" pitchFamily="18" charset="0"/>
            </a:endParaRPr>
          </a:p>
          <a:p>
            <a:pPr lvl="0" algn="just" eaLnBrk="1" hangingPunct="1">
              <a:lnSpc>
                <a:spcPct val="90000"/>
              </a:lnSpc>
              <a:spcBef>
                <a:spcPts val="1000"/>
              </a:spcBef>
              <a:defRPr/>
            </a:pPr>
            <a:endParaRPr lang="en-US" dirty="0">
              <a:solidFill>
                <a:srgbClr val="FF0000"/>
              </a:solidFill>
              <a:latin typeface="Book Antiqua" pitchFamily="18" charset="0"/>
            </a:endParaRPr>
          </a:p>
          <a:p>
            <a:pPr lvl="0" algn="just" eaLnBrk="1" hangingPunct="1">
              <a:lnSpc>
                <a:spcPct val="90000"/>
              </a:lnSpc>
              <a:spcBef>
                <a:spcPts val="1000"/>
              </a:spcBef>
              <a:defRPr/>
            </a:pPr>
            <a:endParaRPr lang="en-US" dirty="0" smtClean="0">
              <a:solidFill>
                <a:srgbClr val="FF0000"/>
              </a:solidFill>
              <a:latin typeface="Book Antiqua" pitchFamily="18" charset="0"/>
            </a:endParaRPr>
          </a:p>
          <a:p>
            <a:pPr lvl="0" algn="just" eaLnBrk="1" hangingPunct="1">
              <a:lnSpc>
                <a:spcPct val="90000"/>
              </a:lnSpc>
              <a:spcBef>
                <a:spcPts val="1000"/>
              </a:spcBef>
              <a:defRPr/>
            </a:pPr>
            <a:endParaRPr lang="en-US" sz="1400" dirty="0" smtClean="0">
              <a:solidFill>
                <a:srgbClr val="FF0000"/>
              </a:solidFill>
              <a:latin typeface="Book Antiqua" pitchFamily="18" charset="0"/>
            </a:endParaRPr>
          </a:p>
          <a:p>
            <a:pPr lvl="0" algn="just" eaLnBrk="1" hangingPunct="1">
              <a:lnSpc>
                <a:spcPct val="90000"/>
              </a:lnSpc>
              <a:spcBef>
                <a:spcPts val="1000"/>
              </a:spcBef>
              <a:defRPr/>
            </a:pPr>
            <a:r>
              <a:rPr lang="en-US" sz="1400" dirty="0" smtClean="0">
                <a:solidFill>
                  <a:srgbClr val="FF0000"/>
                </a:solidFill>
                <a:latin typeface="Book Antiqua" pitchFamily="18" charset="0"/>
              </a:rPr>
              <a:t>Source: The Atlas of Economic Complexity, 2017. Harvard Centre for International Development</a:t>
            </a:r>
          </a:p>
          <a:p>
            <a:pPr lvl="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pic>
        <p:nvPicPr>
          <p:cNvPr id="3" name="Picture 2"/>
          <p:cNvPicPr>
            <a:picLocks noChangeAspect="1"/>
          </p:cNvPicPr>
          <p:nvPr/>
        </p:nvPicPr>
        <p:blipFill>
          <a:blip r:embed="rId2"/>
          <a:stretch>
            <a:fillRect/>
          </a:stretch>
        </p:blipFill>
        <p:spPr>
          <a:xfrm>
            <a:off x="982738" y="2013478"/>
            <a:ext cx="6789662" cy="4002858"/>
          </a:xfrm>
          <a:prstGeom prst="rect">
            <a:avLst/>
          </a:prstGeom>
        </p:spPr>
      </p:pic>
    </p:spTree>
    <p:extLst>
      <p:ext uri="{BB962C8B-B14F-4D97-AF65-F5344CB8AC3E}">
        <p14:creationId xmlns:p14="http://schemas.microsoft.com/office/powerpoint/2010/main" val="29642882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18</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205346"/>
            <a:ext cx="8592457" cy="893618"/>
          </a:xfrm>
        </p:spPr>
        <p:txBody>
          <a:bodyPr/>
          <a:lstStyle/>
          <a:p>
            <a:pPr marL="571500" lvl="0" indent="-571500" algn="ctr"/>
            <a:r>
              <a:rPr lang="en-GB" sz="2000" b="1" dirty="0" smtClean="0">
                <a:solidFill>
                  <a:prstClr val="black"/>
                </a:solidFill>
                <a:latin typeface="Book Antiqua" pitchFamily="18" charset="0"/>
              </a:rPr>
              <a:t>KEY STRATEGIES TO ACCELERATE AND SUSTAIN ECONOMIC GROWTH MOMENTUM</a:t>
            </a:r>
          </a:p>
          <a:p>
            <a:pPr marL="571500" indent="-571500" algn="just"/>
            <a:endParaRPr lang="en-IN" sz="1600" dirty="0" smtClean="0"/>
          </a:p>
        </p:txBody>
      </p:sp>
      <p:sp>
        <p:nvSpPr>
          <p:cNvPr id="6" name="Content Placeholder 2"/>
          <p:cNvSpPr txBox="1">
            <a:spLocks/>
          </p:cNvSpPr>
          <p:nvPr/>
        </p:nvSpPr>
        <p:spPr bwMode="auto">
          <a:xfrm>
            <a:off x="628648" y="1693718"/>
            <a:ext cx="8196037" cy="47180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just" eaLnBrk="1" hangingPunct="1">
              <a:lnSpc>
                <a:spcPct val="90000"/>
              </a:lnSpc>
              <a:spcBef>
                <a:spcPts val="1000"/>
              </a:spcBef>
              <a:defRPr/>
            </a:pPr>
            <a:r>
              <a:rPr lang="en-US" dirty="0" smtClean="0">
                <a:solidFill>
                  <a:srgbClr val="FF0000"/>
                </a:solidFill>
                <a:latin typeface="Book Antiqua" pitchFamily="18" charset="0"/>
              </a:rPr>
              <a:t> </a:t>
            </a: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According to projections from Harvard, </a:t>
            </a:r>
            <a:r>
              <a:rPr lang="en-GB" dirty="0" smtClean="0">
                <a:latin typeface="Book Antiqua" pitchFamily="18" charset="0"/>
              </a:rPr>
              <a:t>Uganda </a:t>
            </a:r>
            <a:r>
              <a:rPr lang="en-GB" dirty="0">
                <a:latin typeface="Book Antiqua" pitchFamily="18" charset="0"/>
              </a:rPr>
              <a:t>is forecast to grow the fastest of all </a:t>
            </a:r>
            <a:r>
              <a:rPr lang="en-GB" dirty="0" smtClean="0">
                <a:latin typeface="Book Antiqua" pitchFamily="18" charset="0"/>
              </a:rPr>
              <a:t>countries, </a:t>
            </a:r>
            <a:r>
              <a:rPr lang="en-GB" dirty="0">
                <a:latin typeface="Book Antiqua" pitchFamily="18" charset="0"/>
              </a:rPr>
              <a:t>with </a:t>
            </a:r>
            <a:r>
              <a:rPr lang="en-GB" dirty="0" smtClean="0">
                <a:latin typeface="Book Antiqua" pitchFamily="18" charset="0"/>
              </a:rPr>
              <a:t>growth averaging </a:t>
            </a:r>
            <a:r>
              <a:rPr lang="en-GB" dirty="0">
                <a:latin typeface="Book Antiqua" pitchFamily="18" charset="0"/>
              </a:rPr>
              <a:t>7.61%over the </a:t>
            </a:r>
            <a:r>
              <a:rPr lang="en-GB" dirty="0" smtClean="0">
                <a:latin typeface="Book Antiqua" pitchFamily="18" charset="0"/>
              </a:rPr>
              <a:t>next 10 years (see figure above)</a:t>
            </a:r>
          </a:p>
          <a:p>
            <a:pPr marL="285750" lvl="0" indent="-285750" algn="just" eaLnBrk="1" hangingPunct="1">
              <a:lnSpc>
                <a:spcPct val="90000"/>
              </a:lnSpc>
              <a:spcBef>
                <a:spcPts val="1000"/>
              </a:spcBef>
              <a:buFont typeface="Wingdings" panose="05000000000000000000" pitchFamily="2" charset="2"/>
              <a:buChar char="v"/>
              <a:defRPr/>
            </a:pPr>
            <a:endParaRPr lang="en-GB"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This </a:t>
            </a:r>
            <a:r>
              <a:rPr lang="en-GB" dirty="0">
                <a:latin typeface="Book Antiqua" pitchFamily="18" charset="0"/>
              </a:rPr>
              <a:t>is because Uganda has the potential to learn a lot of new, complex industries in the coming years, relative to its wealth level</a:t>
            </a:r>
            <a:r>
              <a:rPr lang="en-GB" dirty="0" smtClean="0">
                <a:latin typeface="Book Antiqua" pitchFamily="18" charset="0"/>
              </a:rPr>
              <a:t>.</a:t>
            </a:r>
          </a:p>
          <a:p>
            <a:pPr marL="285750" lvl="0" indent="-285750" algn="just" eaLnBrk="1" hangingPunct="1">
              <a:lnSpc>
                <a:spcPct val="90000"/>
              </a:lnSpc>
              <a:spcBef>
                <a:spcPts val="1000"/>
              </a:spcBef>
              <a:buFont typeface="Wingdings" panose="05000000000000000000" pitchFamily="2" charset="2"/>
              <a:buChar char="v"/>
              <a:defRPr/>
            </a:pPr>
            <a:endParaRPr lang="en-GB"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It also has a large proportion of youths hence can reap from the demographic dividends.</a:t>
            </a:r>
          </a:p>
          <a:p>
            <a:pPr marL="285750" lvl="0" indent="-285750" algn="just" eaLnBrk="1" hangingPunct="1">
              <a:lnSpc>
                <a:spcPct val="90000"/>
              </a:lnSpc>
              <a:spcBef>
                <a:spcPts val="1000"/>
              </a:spcBef>
              <a:buFont typeface="Wingdings" panose="05000000000000000000" pitchFamily="2" charset="2"/>
              <a:buChar char="v"/>
              <a:defRPr/>
            </a:pPr>
            <a:endParaRPr lang="en-GB"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Despite the projection, we have to </a:t>
            </a:r>
            <a:r>
              <a:rPr lang="en-GB" dirty="0">
                <a:latin typeface="Book Antiqua" pitchFamily="18" charset="0"/>
              </a:rPr>
              <a:t>do certain things as a country in order to realise this potential</a:t>
            </a:r>
          </a:p>
          <a:p>
            <a:pPr marL="285750" lvl="0" indent="-285750" algn="just" eaLnBrk="1" hangingPunct="1">
              <a:lnSpc>
                <a:spcPct val="90000"/>
              </a:lnSpc>
              <a:spcBef>
                <a:spcPts val="1000"/>
              </a:spcBef>
              <a:buFont typeface="Wingdings" panose="05000000000000000000" pitchFamily="2" charset="2"/>
              <a:buChar char="v"/>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18003371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19</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236518"/>
            <a:ext cx="8592457" cy="862445"/>
          </a:xfrm>
        </p:spPr>
        <p:txBody>
          <a:bodyPr/>
          <a:lstStyle/>
          <a:p>
            <a:pPr marL="571500" lvl="0" indent="-571500" algn="ctr"/>
            <a:r>
              <a:rPr lang="en-GB" sz="2000" b="1" dirty="0" smtClean="0">
                <a:solidFill>
                  <a:prstClr val="black"/>
                </a:solidFill>
                <a:latin typeface="Book Antiqua" pitchFamily="18" charset="0"/>
              </a:rPr>
              <a:t>KEY STRATEGIES TO ACCELERATE AND SUSTAIN ECONOMIC GROWTH MOMENTUM</a:t>
            </a:r>
          </a:p>
          <a:p>
            <a:pPr marL="571500" indent="-571500" algn="just"/>
            <a:endParaRPr lang="en-IN" sz="1600" dirty="0" smtClean="0"/>
          </a:p>
        </p:txBody>
      </p:sp>
      <p:sp>
        <p:nvSpPr>
          <p:cNvPr id="6" name="Content Placeholder 2"/>
          <p:cNvSpPr txBox="1">
            <a:spLocks/>
          </p:cNvSpPr>
          <p:nvPr/>
        </p:nvSpPr>
        <p:spPr bwMode="auto">
          <a:xfrm>
            <a:off x="628648" y="1828800"/>
            <a:ext cx="8196037" cy="45830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just" eaLnBrk="1" hangingPunct="1">
              <a:lnSpc>
                <a:spcPct val="90000"/>
              </a:lnSpc>
              <a:spcBef>
                <a:spcPts val="1000"/>
              </a:spcBef>
              <a:defRPr/>
            </a:pPr>
            <a:r>
              <a:rPr lang="en-US" dirty="0" smtClean="0">
                <a:solidFill>
                  <a:srgbClr val="FF0000"/>
                </a:solidFill>
                <a:latin typeface="Book Antiqua" pitchFamily="18" charset="0"/>
              </a:rPr>
              <a:t>Opportunities from the Economic Complexity Cont’d</a:t>
            </a:r>
          </a:p>
          <a:p>
            <a:pPr lvl="0" algn="just" eaLnBrk="1" hangingPunct="1">
              <a:lnSpc>
                <a:spcPct val="90000"/>
              </a:lnSpc>
              <a:spcBef>
                <a:spcPts val="1000"/>
              </a:spcBef>
              <a:defRPr/>
            </a:pPr>
            <a:endParaRPr lang="en-US" dirty="0">
              <a:solidFill>
                <a:srgbClr val="FF0000"/>
              </a:solidFill>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Government has identified six areas which have to be addressed under the various pillars in order to realize the identified potential growth ( growth of 7.61% over the coming decade);</a:t>
            </a:r>
          </a:p>
          <a:p>
            <a:pPr marL="857250" lvl="1" indent="-400050" algn="just" eaLnBrk="1" hangingPunct="1">
              <a:lnSpc>
                <a:spcPct val="90000"/>
              </a:lnSpc>
              <a:spcBef>
                <a:spcPts val="1000"/>
              </a:spcBef>
              <a:buFont typeface="+mj-lt"/>
              <a:buAutoNum type="romanLcPeriod"/>
              <a:defRPr/>
            </a:pPr>
            <a:r>
              <a:rPr lang="en-US" sz="1600" dirty="0" smtClean="0">
                <a:solidFill>
                  <a:srgbClr val="FF0000"/>
                </a:solidFill>
                <a:latin typeface="Book Antiqua" pitchFamily="18" charset="0"/>
              </a:rPr>
              <a:t>Export promotion/import substitution</a:t>
            </a:r>
          </a:p>
          <a:p>
            <a:pPr marL="857250" lvl="1" indent="-400050" algn="just" eaLnBrk="1" hangingPunct="1">
              <a:lnSpc>
                <a:spcPct val="90000"/>
              </a:lnSpc>
              <a:spcBef>
                <a:spcPts val="1000"/>
              </a:spcBef>
              <a:buFont typeface="+mj-lt"/>
              <a:buAutoNum type="romanLcPeriod"/>
              <a:defRPr/>
            </a:pPr>
            <a:r>
              <a:rPr lang="en-US" sz="1600" dirty="0" smtClean="0">
                <a:solidFill>
                  <a:srgbClr val="FF0000"/>
                </a:solidFill>
                <a:latin typeface="Book Antiqua" pitchFamily="18" charset="0"/>
              </a:rPr>
              <a:t>Agricultural Industrialization                     </a:t>
            </a:r>
          </a:p>
          <a:p>
            <a:pPr marL="857250" lvl="1" indent="-400050" algn="just" eaLnBrk="1" hangingPunct="1">
              <a:lnSpc>
                <a:spcPct val="90000"/>
              </a:lnSpc>
              <a:spcBef>
                <a:spcPts val="1000"/>
              </a:spcBef>
              <a:buFont typeface="+mj-lt"/>
              <a:buAutoNum type="romanLcPeriod"/>
              <a:defRPr/>
            </a:pPr>
            <a:r>
              <a:rPr lang="en-US" sz="1600" dirty="0" smtClean="0">
                <a:solidFill>
                  <a:srgbClr val="FF0000"/>
                </a:solidFill>
                <a:latin typeface="Book Antiqua" pitchFamily="18" charset="0"/>
              </a:rPr>
              <a:t>Promoting Urbanization                             </a:t>
            </a:r>
          </a:p>
          <a:p>
            <a:pPr marL="857250" lvl="1" indent="-400050" algn="just" eaLnBrk="1" hangingPunct="1">
              <a:lnSpc>
                <a:spcPct val="90000"/>
              </a:lnSpc>
              <a:spcBef>
                <a:spcPts val="1000"/>
              </a:spcBef>
              <a:buFont typeface="+mj-lt"/>
              <a:buAutoNum type="romanLcPeriod"/>
              <a:defRPr/>
            </a:pPr>
            <a:r>
              <a:rPr lang="en-US" sz="1600" dirty="0" smtClean="0">
                <a:solidFill>
                  <a:srgbClr val="FF0000"/>
                </a:solidFill>
                <a:latin typeface="Book Antiqua" pitchFamily="18" charset="0"/>
              </a:rPr>
              <a:t>Human </a:t>
            </a:r>
            <a:r>
              <a:rPr lang="en-US" sz="1600" dirty="0">
                <a:solidFill>
                  <a:srgbClr val="FF0000"/>
                </a:solidFill>
                <a:latin typeface="Book Antiqua" pitchFamily="18" charset="0"/>
              </a:rPr>
              <a:t>Capital </a:t>
            </a:r>
            <a:r>
              <a:rPr lang="en-US" sz="1600" dirty="0" smtClean="0">
                <a:solidFill>
                  <a:srgbClr val="FF0000"/>
                </a:solidFill>
                <a:latin typeface="Book Antiqua" pitchFamily="18" charset="0"/>
              </a:rPr>
              <a:t>Development</a:t>
            </a:r>
          </a:p>
          <a:p>
            <a:pPr marL="857250" lvl="1" indent="-400050" algn="just" eaLnBrk="1" hangingPunct="1">
              <a:lnSpc>
                <a:spcPct val="90000"/>
              </a:lnSpc>
              <a:spcBef>
                <a:spcPts val="1000"/>
              </a:spcBef>
              <a:buFont typeface="+mj-lt"/>
              <a:buAutoNum type="romanLcPeriod"/>
              <a:defRPr/>
            </a:pPr>
            <a:r>
              <a:rPr lang="en-US" sz="1600" dirty="0">
                <a:solidFill>
                  <a:srgbClr val="FF0000"/>
                </a:solidFill>
                <a:latin typeface="Book Antiqua" pitchFamily="18" charset="0"/>
              </a:rPr>
              <a:t>Public and Private </a:t>
            </a:r>
            <a:r>
              <a:rPr lang="en-US" sz="1600" dirty="0" smtClean="0">
                <a:solidFill>
                  <a:srgbClr val="FF0000"/>
                </a:solidFill>
                <a:latin typeface="Book Antiqua" pitchFamily="18" charset="0"/>
              </a:rPr>
              <a:t>Investment</a:t>
            </a:r>
          </a:p>
          <a:p>
            <a:pPr marL="857250" lvl="1" indent="-400050" algn="just" eaLnBrk="1" hangingPunct="1">
              <a:lnSpc>
                <a:spcPct val="90000"/>
              </a:lnSpc>
              <a:spcBef>
                <a:spcPts val="1000"/>
              </a:spcBef>
              <a:buFont typeface="+mj-lt"/>
              <a:buAutoNum type="romanLcPeriod"/>
              <a:defRPr/>
            </a:pPr>
            <a:r>
              <a:rPr lang="en-US" sz="1600" dirty="0">
                <a:solidFill>
                  <a:srgbClr val="FF0000"/>
                </a:solidFill>
                <a:latin typeface="Book Antiqua" pitchFamily="18" charset="0"/>
              </a:rPr>
              <a:t>Tourism Development</a:t>
            </a:r>
          </a:p>
          <a:p>
            <a:pPr marL="857250" lvl="1" indent="-400050" algn="just" eaLnBrk="1" hangingPunct="1">
              <a:lnSpc>
                <a:spcPct val="90000"/>
              </a:lnSpc>
              <a:spcBef>
                <a:spcPts val="1000"/>
              </a:spcBef>
              <a:buFont typeface="+mj-lt"/>
              <a:buAutoNum type="romanLcPeriod"/>
              <a:defRPr/>
            </a:pPr>
            <a:endParaRPr lang="en-US" sz="1600" dirty="0" smtClean="0">
              <a:latin typeface="Book Antiqua" pitchFamily="18" charset="0"/>
            </a:endParaRPr>
          </a:p>
          <a:p>
            <a:pPr lvl="1" algn="just" eaLnBrk="1" hangingPunct="1">
              <a:lnSpc>
                <a:spcPct val="90000"/>
              </a:lnSpc>
              <a:spcBef>
                <a:spcPts val="1000"/>
              </a:spcBef>
              <a:defRPr/>
            </a:pPr>
            <a:endParaRPr lang="en-US" sz="1600"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37502013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2</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6"/>
            <a:ext cx="8592457" cy="544548"/>
          </a:xfrm>
        </p:spPr>
        <p:txBody>
          <a:bodyPr/>
          <a:lstStyle/>
          <a:p>
            <a:pPr marL="571500" indent="-571500" algn="ctr"/>
            <a:r>
              <a:rPr lang="en-IN" sz="3600" dirty="0" smtClean="0">
                <a:latin typeface="Book Antiqua" panose="02040602050305030304" pitchFamily="18" charset="0"/>
              </a:rPr>
              <a:t>OUTLINE</a:t>
            </a:r>
            <a:endParaRPr lang="en-IN" sz="3600" dirty="0">
              <a:latin typeface="Book Antiqua" panose="02040602050305030304" pitchFamily="18" charset="0"/>
            </a:endParaRPr>
          </a:p>
          <a:p>
            <a:pPr marL="571500" indent="-571500" algn="ctr"/>
            <a:endParaRPr lang="en-IN" sz="2400" dirty="0" smtClean="0"/>
          </a:p>
        </p:txBody>
      </p:sp>
      <p:sp>
        <p:nvSpPr>
          <p:cNvPr id="6" name="Content Placeholder 2"/>
          <p:cNvSpPr txBox="1">
            <a:spLocks/>
          </p:cNvSpPr>
          <p:nvPr/>
        </p:nvSpPr>
        <p:spPr bwMode="auto">
          <a:xfrm>
            <a:off x="628648" y="1938970"/>
            <a:ext cx="8196037" cy="446183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marR="0" lvl="0" indent="-285750" algn="just" defTabSz="914400" rtl="0" eaLnBrk="1" fontAlgn="base" latinLnBrk="0" hangingPunct="1">
              <a:lnSpc>
                <a:spcPct val="90000"/>
              </a:lnSpc>
              <a:spcBef>
                <a:spcPts val="1000"/>
              </a:spcBef>
              <a:spcAft>
                <a:spcPct val="0"/>
              </a:spcAft>
              <a:buClrTx/>
              <a:buSzTx/>
              <a:buFont typeface="Wingdings" panose="05000000000000000000" pitchFamily="2" charset="2"/>
              <a:buChar char="v"/>
              <a:tabLst/>
              <a:defRPr/>
            </a:pPr>
            <a:endParaRPr kumimoji="0" lang="en-US" i="0" u="none" strike="noStrike" kern="1200" cap="none" spc="0" normalizeH="0" noProof="0" dirty="0" smtClean="0">
              <a:ln>
                <a:noFill/>
              </a:ln>
              <a:solidFill>
                <a:schemeClr val="tx1"/>
              </a:solidFill>
              <a:effectLst/>
              <a:uLnTx/>
              <a:uFillTx/>
              <a:latin typeface="Book Antiqua" pitchFamily="18" charset="0"/>
            </a:endParaRPr>
          </a:p>
          <a:p>
            <a:pPr marL="285750" marR="0" lvl="0" indent="-285750" algn="just" defTabSz="914400" rtl="0" eaLnBrk="1" fontAlgn="base" latinLnBrk="0" hangingPunct="1">
              <a:lnSpc>
                <a:spcPct val="90000"/>
              </a:lnSpc>
              <a:spcBef>
                <a:spcPts val="1000"/>
              </a:spcBef>
              <a:spcAft>
                <a:spcPct val="0"/>
              </a:spcAft>
              <a:buClrTx/>
              <a:buSzTx/>
              <a:buFont typeface="Wingdings" panose="05000000000000000000" pitchFamily="2" charset="2"/>
              <a:buChar char="v"/>
              <a:tabLst/>
              <a:defRPr/>
            </a:pPr>
            <a:r>
              <a:rPr kumimoji="0" lang="en-US" sz="2400" i="0" u="none" strike="noStrike" kern="1200" cap="none" spc="0" normalizeH="0" noProof="0" dirty="0" smtClean="0">
                <a:ln>
                  <a:noFill/>
                </a:ln>
                <a:solidFill>
                  <a:schemeClr val="tx1"/>
                </a:solidFill>
                <a:effectLst/>
                <a:uLnTx/>
                <a:uFillTx/>
                <a:latin typeface="Book Antiqua" pitchFamily="18" charset="0"/>
              </a:rPr>
              <a:t>Uganda’s Growth Performance:  Tracking Economic Growth Trajectory 2011/12 – 2018/19</a:t>
            </a:r>
          </a:p>
          <a:p>
            <a:pPr marL="283464" lvl="1" indent="-285750" algn="just" eaLnBrk="1" hangingPunct="1">
              <a:lnSpc>
                <a:spcPct val="90000"/>
              </a:lnSpc>
              <a:spcBef>
                <a:spcPts val="2400"/>
              </a:spcBef>
              <a:buFont typeface="Wingdings" panose="05000000000000000000" pitchFamily="2" charset="2"/>
              <a:buChar char="v"/>
              <a:defRPr/>
            </a:pPr>
            <a:r>
              <a:rPr lang="en-US" sz="2400" dirty="0" smtClean="0">
                <a:latin typeface="Book Antiqua" pitchFamily="18" charset="0"/>
              </a:rPr>
              <a:t>Understanding Recent </a:t>
            </a:r>
            <a:r>
              <a:rPr lang="en-IN" sz="2400" dirty="0" smtClean="0">
                <a:latin typeface="Book Antiqua" panose="02040602050305030304" pitchFamily="18" charset="0"/>
              </a:rPr>
              <a:t>Economic Growth Trends - What </a:t>
            </a:r>
            <a:r>
              <a:rPr lang="en-IN" sz="2400" dirty="0">
                <a:latin typeface="Book Antiqua" panose="02040602050305030304" pitchFamily="18" charset="0"/>
              </a:rPr>
              <a:t>f</a:t>
            </a:r>
            <a:r>
              <a:rPr lang="en-IN" sz="2400" dirty="0" smtClean="0">
                <a:latin typeface="Book Antiqua" panose="02040602050305030304" pitchFamily="18" charset="0"/>
              </a:rPr>
              <a:t>actors have helped to rebound?</a:t>
            </a:r>
          </a:p>
          <a:p>
            <a:pPr marL="283464" lvl="1" indent="-285750" algn="just" eaLnBrk="1" hangingPunct="1">
              <a:lnSpc>
                <a:spcPct val="90000"/>
              </a:lnSpc>
              <a:spcBef>
                <a:spcPts val="2400"/>
              </a:spcBef>
              <a:buFont typeface="Wingdings" panose="05000000000000000000" pitchFamily="2" charset="2"/>
              <a:buChar char="v"/>
              <a:defRPr/>
            </a:pPr>
            <a:r>
              <a:rPr lang="en-IN" sz="2400" dirty="0" smtClean="0">
                <a:latin typeface="Book Antiqua" panose="02040602050305030304" pitchFamily="18" charset="0"/>
              </a:rPr>
              <a:t>Key barriers to growth – What are the challenges to economic growth</a:t>
            </a:r>
          </a:p>
          <a:p>
            <a:pPr marL="283464" lvl="1" indent="-285750" algn="just" eaLnBrk="1" hangingPunct="1">
              <a:lnSpc>
                <a:spcPct val="90000"/>
              </a:lnSpc>
              <a:spcBef>
                <a:spcPts val="2400"/>
              </a:spcBef>
              <a:buFont typeface="Wingdings" panose="05000000000000000000" pitchFamily="2" charset="2"/>
              <a:buChar char="v"/>
              <a:defRPr/>
            </a:pPr>
            <a:r>
              <a:rPr lang="en-IN" sz="2400" dirty="0" smtClean="0">
                <a:latin typeface="Book Antiqua" panose="02040602050305030304" pitchFamily="18" charset="0"/>
              </a:rPr>
              <a:t>Key strategies to accelerate and Sustain Economic Growth Momentum</a:t>
            </a:r>
            <a:endParaRPr lang="en-US" sz="2400"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sz="2400" dirty="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285750" marR="0" lvl="0" indent="-285750" algn="just" defTabSz="914400" rtl="0" eaLnBrk="1" fontAlgn="base" latinLnBrk="0" hangingPunct="1">
              <a:lnSpc>
                <a:spcPct val="90000"/>
              </a:lnSpc>
              <a:spcBef>
                <a:spcPts val="1000"/>
              </a:spcBef>
              <a:spcAft>
                <a:spcPct val="0"/>
              </a:spcAft>
              <a:buClrTx/>
              <a:buSzTx/>
              <a:tabLst/>
              <a:defRPr/>
            </a:pP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28357946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20</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236518"/>
            <a:ext cx="8592457" cy="862445"/>
          </a:xfrm>
        </p:spPr>
        <p:txBody>
          <a:bodyPr/>
          <a:lstStyle/>
          <a:p>
            <a:pPr marL="571500" lvl="0" indent="-571500" algn="ctr"/>
            <a:r>
              <a:rPr lang="en-GB" sz="2000" b="1" dirty="0" smtClean="0">
                <a:solidFill>
                  <a:prstClr val="black"/>
                </a:solidFill>
                <a:latin typeface="Book Antiqua" pitchFamily="18" charset="0"/>
              </a:rPr>
              <a:t>KEY STRATEGIES TO ACCELERATE AND SUSTAIN ECONOMIC GROWTH MOMENTUM</a:t>
            </a:r>
          </a:p>
          <a:p>
            <a:pPr marL="571500" indent="-571500" algn="just"/>
            <a:endParaRPr lang="en-IN" sz="1600" dirty="0" smtClean="0"/>
          </a:p>
        </p:txBody>
      </p:sp>
      <p:sp>
        <p:nvSpPr>
          <p:cNvPr id="6" name="Content Placeholder 2"/>
          <p:cNvSpPr txBox="1">
            <a:spLocks/>
          </p:cNvSpPr>
          <p:nvPr/>
        </p:nvSpPr>
        <p:spPr bwMode="auto">
          <a:xfrm>
            <a:off x="628648" y="1828800"/>
            <a:ext cx="8196037" cy="45830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00050" lvl="0" indent="-400050" algn="just" eaLnBrk="1" hangingPunct="1">
              <a:lnSpc>
                <a:spcPct val="90000"/>
              </a:lnSpc>
              <a:spcBef>
                <a:spcPts val="1000"/>
              </a:spcBef>
              <a:buFont typeface="+mj-lt"/>
              <a:buAutoNum type="romanLcPeriod"/>
              <a:defRPr/>
            </a:pPr>
            <a:r>
              <a:rPr lang="en-US" dirty="0" smtClean="0">
                <a:solidFill>
                  <a:srgbClr val="FF0000"/>
                </a:solidFill>
                <a:latin typeface="Book Antiqua" pitchFamily="18" charset="0"/>
              </a:rPr>
              <a:t>Import Substitution/ Export Promotion</a:t>
            </a:r>
            <a:endParaRPr lang="en-US" dirty="0">
              <a:solidFill>
                <a:srgbClr val="FF0000"/>
              </a:solidFill>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Government’s strategy is to promote import substitution to enable local manufacturers innovate with a goal of penetrating the export market hence promoting exports.</a:t>
            </a: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lvl="0" algn="just" eaLnBrk="1" hangingPunct="1">
              <a:lnSpc>
                <a:spcPct val="90000"/>
              </a:lnSpc>
              <a:spcBef>
                <a:spcPts val="1000"/>
              </a:spcBef>
              <a:defRPr/>
            </a:pPr>
            <a:r>
              <a:rPr lang="en-US" sz="1600" dirty="0" smtClean="0">
                <a:solidFill>
                  <a:srgbClr val="FF0000"/>
                </a:solidFill>
                <a:latin typeface="Book Antiqua" pitchFamily="18" charset="0"/>
              </a:rPr>
              <a:t>ii. Agricultural Industrialization</a:t>
            </a:r>
          </a:p>
          <a:p>
            <a:pPr marL="285750" lvl="0" indent="-285750" algn="just" eaLnBrk="1" hangingPunct="1">
              <a:lnSpc>
                <a:spcPct val="90000"/>
              </a:lnSpc>
              <a:spcBef>
                <a:spcPts val="1000"/>
              </a:spcBef>
              <a:buFont typeface="Wingdings" panose="05000000000000000000" pitchFamily="2" charset="2"/>
              <a:buChar char="v"/>
              <a:defRPr/>
            </a:pPr>
            <a:r>
              <a:rPr lang="en-GB" sz="1600" dirty="0" smtClean="0">
                <a:latin typeface="Book Antiqua" pitchFamily="18" charset="0"/>
              </a:rPr>
              <a:t>Agricultural industrialisation has </a:t>
            </a:r>
            <a:r>
              <a:rPr lang="en-GB" sz="1600" dirty="0">
                <a:latin typeface="Book Antiqua" pitchFamily="18" charset="0"/>
              </a:rPr>
              <a:t>the greatest potential for increasing household productivity and incomes </a:t>
            </a:r>
            <a:r>
              <a:rPr lang="en-GB" sz="1600" dirty="0" smtClean="0">
                <a:latin typeface="Book Antiqua" pitchFamily="18" charset="0"/>
              </a:rPr>
              <a:t>because it increases demand for agricultural outputs</a:t>
            </a:r>
          </a:p>
          <a:p>
            <a:pPr marL="285750" lvl="0" indent="-285750" algn="just" eaLnBrk="1" hangingPunct="1">
              <a:lnSpc>
                <a:spcPct val="90000"/>
              </a:lnSpc>
              <a:spcBef>
                <a:spcPts val="1000"/>
              </a:spcBef>
              <a:buFont typeface="Wingdings" panose="05000000000000000000" pitchFamily="2" charset="2"/>
              <a:buChar char="v"/>
              <a:defRPr/>
            </a:pPr>
            <a:r>
              <a:rPr lang="en-GB" sz="1600" dirty="0" smtClean="0">
                <a:latin typeface="Book Antiqua" pitchFamily="18" charset="0"/>
              </a:rPr>
              <a:t>In order to promote Agricultural Industrialisation Government has;</a:t>
            </a:r>
          </a:p>
          <a:p>
            <a:pPr marL="742950" lvl="1" indent="-285750" algn="just" eaLnBrk="1" hangingPunct="1">
              <a:lnSpc>
                <a:spcPct val="90000"/>
              </a:lnSpc>
              <a:spcBef>
                <a:spcPts val="1000"/>
              </a:spcBef>
              <a:buFont typeface="Wingdings" panose="05000000000000000000" pitchFamily="2" charset="2"/>
              <a:buChar char="ü"/>
              <a:defRPr/>
            </a:pPr>
            <a:r>
              <a:rPr lang="en-GB" sz="1600" dirty="0" smtClean="0">
                <a:latin typeface="Book Antiqua" pitchFamily="18" charset="0"/>
              </a:rPr>
              <a:t>Established an </a:t>
            </a:r>
            <a:r>
              <a:rPr lang="en-GB" sz="1600" dirty="0" smtClean="0">
                <a:latin typeface="Book Antiqua" pitchFamily="18" charset="0"/>
              </a:rPr>
              <a:t>Agriculture </a:t>
            </a:r>
            <a:r>
              <a:rPr lang="en-GB" sz="1600" dirty="0">
                <a:latin typeface="Book Antiqua" pitchFamily="18" charset="0"/>
              </a:rPr>
              <a:t>Insurance Scheme </a:t>
            </a:r>
            <a:r>
              <a:rPr lang="en-GB" sz="1600" dirty="0" smtClean="0">
                <a:latin typeface="Book Antiqua" pitchFamily="18" charset="0"/>
              </a:rPr>
              <a:t>which subsidises </a:t>
            </a:r>
            <a:r>
              <a:rPr lang="en-GB" sz="1600" dirty="0">
                <a:latin typeface="Book Antiqua" pitchFamily="18" charset="0"/>
              </a:rPr>
              <a:t>agricultural insurance premiums and should help attract affordable credit to </a:t>
            </a:r>
            <a:r>
              <a:rPr lang="en-GB" sz="1600" dirty="0" smtClean="0">
                <a:latin typeface="Book Antiqua" pitchFamily="18" charset="0"/>
              </a:rPr>
              <a:t>agriculture</a:t>
            </a:r>
          </a:p>
          <a:p>
            <a:pPr marL="742950" lvl="1" indent="-285750" algn="just" eaLnBrk="1" hangingPunct="1">
              <a:lnSpc>
                <a:spcPct val="90000"/>
              </a:lnSpc>
              <a:spcBef>
                <a:spcPts val="1000"/>
              </a:spcBef>
              <a:buFont typeface="Wingdings" panose="05000000000000000000" pitchFamily="2" charset="2"/>
              <a:buChar char="ü"/>
              <a:defRPr/>
            </a:pPr>
            <a:r>
              <a:rPr lang="en-GB" sz="1600" dirty="0" smtClean="0">
                <a:latin typeface="Book Antiqua" pitchFamily="18" charset="0"/>
              </a:rPr>
              <a:t>Prioritised  productivity enhancing services like agricultural extension services</a:t>
            </a:r>
          </a:p>
          <a:p>
            <a:pPr marL="285750" indent="-285750" algn="just" eaLnBrk="1" hangingPunct="1">
              <a:lnSpc>
                <a:spcPct val="90000"/>
              </a:lnSpc>
              <a:spcBef>
                <a:spcPts val="1000"/>
              </a:spcBef>
              <a:buFont typeface="Wingdings" panose="05000000000000000000" pitchFamily="2" charset="2"/>
              <a:buChar char="v"/>
              <a:defRPr/>
            </a:pPr>
            <a:r>
              <a:rPr lang="en-GB" sz="1600" dirty="0" smtClean="0">
                <a:latin typeface="Book Antiqua" pitchFamily="18" charset="0"/>
              </a:rPr>
              <a:t>Government </a:t>
            </a:r>
            <a:r>
              <a:rPr lang="en-GB" sz="1600" dirty="0">
                <a:latin typeface="Book Antiqua" pitchFamily="18" charset="0"/>
              </a:rPr>
              <a:t>will </a:t>
            </a:r>
            <a:r>
              <a:rPr lang="en-GB" sz="1600" dirty="0" smtClean="0">
                <a:latin typeface="Book Antiqua" pitchFamily="18" charset="0"/>
              </a:rPr>
              <a:t>also focus </a:t>
            </a:r>
            <a:r>
              <a:rPr lang="en-GB" sz="1600" dirty="0">
                <a:latin typeface="Book Antiqua" pitchFamily="18" charset="0"/>
              </a:rPr>
              <a:t>on promoting modern farming practices, </a:t>
            </a:r>
            <a:r>
              <a:rPr lang="en-GB" sz="1600" dirty="0" smtClean="0">
                <a:latin typeface="Book Antiqua" pitchFamily="18" charset="0"/>
              </a:rPr>
              <a:t>improving quality of agricultural </a:t>
            </a:r>
            <a:r>
              <a:rPr lang="en-GB" sz="1600" dirty="0">
                <a:latin typeface="Book Antiqua" pitchFamily="18" charset="0"/>
              </a:rPr>
              <a:t>inputs and </a:t>
            </a:r>
            <a:r>
              <a:rPr lang="en-GB" sz="1600" dirty="0" smtClean="0">
                <a:latin typeface="Book Antiqua" pitchFamily="18" charset="0"/>
              </a:rPr>
              <a:t>improving </a:t>
            </a:r>
            <a:r>
              <a:rPr lang="en-GB" sz="1600" dirty="0">
                <a:latin typeface="Book Antiqua" pitchFamily="18" charset="0"/>
              </a:rPr>
              <a:t>post-harvest </a:t>
            </a:r>
            <a:r>
              <a:rPr lang="en-GB" sz="1600" dirty="0" smtClean="0">
                <a:latin typeface="Book Antiqua" pitchFamily="18" charset="0"/>
              </a:rPr>
              <a:t>storage to ensure.</a:t>
            </a:r>
            <a:endParaRPr lang="en-US" sz="1600" dirty="0" smtClean="0">
              <a:latin typeface="Book Antiqua" pitchFamily="18" charset="0"/>
            </a:endParaRPr>
          </a:p>
          <a:p>
            <a:pPr lvl="1" algn="just" eaLnBrk="1" hangingPunct="1">
              <a:lnSpc>
                <a:spcPct val="90000"/>
              </a:lnSpc>
              <a:spcBef>
                <a:spcPts val="1000"/>
              </a:spcBef>
              <a:defRPr/>
            </a:pPr>
            <a:endParaRPr lang="en-US" sz="1600"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smtClean="0">
              <a:latin typeface="Book Antiqua" pitchFamily="18" charset="0"/>
            </a:endParaRPr>
          </a:p>
          <a:p>
            <a:pPr marL="571500" lvl="0" indent="-571500" algn="just" eaLnBrk="1" hangingPunct="1">
              <a:lnSpc>
                <a:spcPct val="90000"/>
              </a:lnSpc>
              <a:spcBef>
                <a:spcPts val="1000"/>
              </a:spcBef>
              <a:buFont typeface="+mj-lt"/>
              <a:buAutoNum type="arabicPeriod"/>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35700049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21</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236518"/>
            <a:ext cx="8592457" cy="862445"/>
          </a:xfrm>
        </p:spPr>
        <p:txBody>
          <a:bodyPr/>
          <a:lstStyle/>
          <a:p>
            <a:pPr marL="571500" lvl="0" indent="-571500" algn="ctr"/>
            <a:r>
              <a:rPr lang="en-GB" sz="2000" b="1" dirty="0" smtClean="0">
                <a:solidFill>
                  <a:prstClr val="black"/>
                </a:solidFill>
                <a:latin typeface="Book Antiqua" pitchFamily="18" charset="0"/>
              </a:rPr>
              <a:t>KEY STRATEGIES TO ACCELERATE AND SUSTAIN ECONOMIC GROWTH MOMENTUM</a:t>
            </a:r>
          </a:p>
          <a:p>
            <a:pPr marL="571500" indent="-571500" algn="just"/>
            <a:endParaRPr lang="en-IN" sz="1600" dirty="0" smtClean="0"/>
          </a:p>
        </p:txBody>
      </p:sp>
      <p:sp>
        <p:nvSpPr>
          <p:cNvPr id="6" name="Content Placeholder 2"/>
          <p:cNvSpPr txBox="1">
            <a:spLocks/>
          </p:cNvSpPr>
          <p:nvPr/>
        </p:nvSpPr>
        <p:spPr bwMode="auto">
          <a:xfrm>
            <a:off x="628648" y="1828800"/>
            <a:ext cx="8196037" cy="45830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just" eaLnBrk="1" hangingPunct="1">
              <a:lnSpc>
                <a:spcPct val="90000"/>
              </a:lnSpc>
              <a:spcBef>
                <a:spcPts val="1000"/>
              </a:spcBef>
              <a:defRPr/>
            </a:pPr>
            <a:r>
              <a:rPr lang="en-US" dirty="0" smtClean="0">
                <a:solidFill>
                  <a:srgbClr val="FF0000"/>
                </a:solidFill>
                <a:latin typeface="Book Antiqua" pitchFamily="18" charset="0"/>
              </a:rPr>
              <a:t>iii. Promoting Urbanization</a:t>
            </a:r>
          </a:p>
          <a:p>
            <a:pPr marL="285750" lvl="0"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Government will promote urbanization </a:t>
            </a:r>
            <a:r>
              <a:rPr lang="en-US" dirty="0" smtClean="0">
                <a:latin typeface="Book Antiqua" pitchFamily="18" charset="0"/>
              </a:rPr>
              <a:t>as </a:t>
            </a:r>
            <a:r>
              <a:rPr lang="en-US" dirty="0" smtClean="0">
                <a:latin typeface="Book Antiqua" pitchFamily="18" charset="0"/>
              </a:rPr>
              <a:t>a key driver of economic growth because it promotes further growth, innovation and enterprise.</a:t>
            </a: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lvl="0" algn="just" eaLnBrk="1" hangingPunct="1">
              <a:lnSpc>
                <a:spcPct val="90000"/>
              </a:lnSpc>
              <a:spcBef>
                <a:spcPts val="1000"/>
              </a:spcBef>
              <a:defRPr/>
            </a:pPr>
            <a:r>
              <a:rPr lang="en-US" sz="1600" dirty="0" smtClean="0">
                <a:solidFill>
                  <a:srgbClr val="FF0000"/>
                </a:solidFill>
                <a:latin typeface="Book Antiqua" pitchFamily="18" charset="0"/>
              </a:rPr>
              <a:t>iv. Human Capital Development</a:t>
            </a:r>
          </a:p>
          <a:p>
            <a:pPr marL="285750" lvl="0" indent="-285750" algn="just" eaLnBrk="1" hangingPunct="1">
              <a:lnSpc>
                <a:spcPct val="90000"/>
              </a:lnSpc>
              <a:spcBef>
                <a:spcPts val="1000"/>
              </a:spcBef>
              <a:buFont typeface="Wingdings" panose="05000000000000000000" pitchFamily="2" charset="2"/>
              <a:buChar char="v"/>
              <a:defRPr/>
            </a:pPr>
            <a:r>
              <a:rPr lang="en-GB" sz="1600" dirty="0">
                <a:latin typeface="Book Antiqua" pitchFamily="18" charset="0"/>
              </a:rPr>
              <a:t>H</a:t>
            </a:r>
            <a:r>
              <a:rPr lang="en-GB" sz="1600" dirty="0" smtClean="0">
                <a:latin typeface="Book Antiqua" pitchFamily="18" charset="0"/>
              </a:rPr>
              <a:t>uman </a:t>
            </a:r>
            <a:r>
              <a:rPr lang="en-GB" sz="1600" dirty="0">
                <a:latin typeface="Book Antiqua" pitchFamily="18" charset="0"/>
              </a:rPr>
              <a:t>capital development </a:t>
            </a:r>
            <a:r>
              <a:rPr lang="en-GB" sz="1600" dirty="0" smtClean="0">
                <a:latin typeface="Book Antiqua" pitchFamily="18" charset="0"/>
              </a:rPr>
              <a:t>is key to improving productivity. </a:t>
            </a:r>
          </a:p>
          <a:p>
            <a:pPr marL="285750" lvl="0" indent="-285750" algn="just" eaLnBrk="1" hangingPunct="1">
              <a:lnSpc>
                <a:spcPct val="90000"/>
              </a:lnSpc>
              <a:spcBef>
                <a:spcPts val="1000"/>
              </a:spcBef>
              <a:buFont typeface="Wingdings" panose="05000000000000000000" pitchFamily="2" charset="2"/>
              <a:buChar char="v"/>
              <a:defRPr/>
            </a:pPr>
            <a:r>
              <a:rPr lang="en-GB" sz="1600" dirty="0" smtClean="0">
                <a:latin typeface="Book Antiqua" pitchFamily="18" charset="0"/>
              </a:rPr>
              <a:t>Areas of focus include: </a:t>
            </a:r>
            <a:r>
              <a:rPr lang="en-GB" sz="1600" dirty="0">
                <a:latin typeface="Book Antiqua" pitchFamily="18" charset="0"/>
              </a:rPr>
              <a:t>education, skills training and sports, health, nutrition and safe water and sanitation</a:t>
            </a:r>
            <a:r>
              <a:rPr lang="en-GB" sz="1600" dirty="0" smtClean="0">
                <a:latin typeface="Book Antiqua" pitchFamily="18" charset="0"/>
              </a:rPr>
              <a:t>.</a:t>
            </a:r>
          </a:p>
          <a:p>
            <a:pPr lvl="0" algn="just" eaLnBrk="1" hangingPunct="1">
              <a:lnSpc>
                <a:spcPct val="90000"/>
              </a:lnSpc>
              <a:spcBef>
                <a:spcPts val="1000"/>
              </a:spcBef>
              <a:defRPr/>
            </a:pPr>
            <a:r>
              <a:rPr lang="en-US" dirty="0" smtClean="0">
                <a:solidFill>
                  <a:srgbClr val="FF0000"/>
                </a:solidFill>
                <a:latin typeface="Book Antiqua" pitchFamily="18" charset="0"/>
              </a:rPr>
              <a:t>v</a:t>
            </a:r>
            <a:r>
              <a:rPr lang="en-US" dirty="0">
                <a:solidFill>
                  <a:srgbClr val="FF0000"/>
                </a:solidFill>
                <a:latin typeface="Book Antiqua" pitchFamily="18" charset="0"/>
              </a:rPr>
              <a:t>. Public and Private Investment</a:t>
            </a:r>
          </a:p>
          <a:p>
            <a:pPr lvl="1" algn="just" eaLnBrk="1" hangingPunct="1">
              <a:lnSpc>
                <a:spcPct val="90000"/>
              </a:lnSpc>
              <a:spcBef>
                <a:spcPts val="1000"/>
              </a:spcBef>
              <a:defRPr/>
            </a:pPr>
            <a:r>
              <a:rPr lang="en-US" dirty="0" smtClean="0">
                <a:latin typeface="Book Antiqua" pitchFamily="18" charset="0"/>
              </a:rPr>
              <a:t>a</a:t>
            </a:r>
            <a:r>
              <a:rPr lang="en-US" b="1" dirty="0" smtClean="0">
                <a:latin typeface="Book Antiqua" pitchFamily="18" charset="0"/>
              </a:rPr>
              <a:t>. Increasing </a:t>
            </a:r>
            <a:r>
              <a:rPr lang="en-US" b="1" dirty="0" smtClean="0">
                <a:latin typeface="Book Antiqua" pitchFamily="18" charset="0"/>
              </a:rPr>
              <a:t>Returns from </a:t>
            </a:r>
            <a:r>
              <a:rPr lang="en-US" b="1" dirty="0" smtClean="0">
                <a:latin typeface="Book Antiqua" pitchFamily="18" charset="0"/>
              </a:rPr>
              <a:t>Public Investments</a:t>
            </a:r>
            <a:endParaRPr lang="en-US" b="1"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a:latin typeface="Book Antiqua" pitchFamily="18" charset="0"/>
              </a:rPr>
              <a:t>Public Investment efficiency in Uganda stands between 0.33 and 0.36, implying that over 60% of the resources invested in public projects go to waste.</a:t>
            </a:r>
          </a:p>
          <a:p>
            <a:pPr marL="571500" lvl="0" indent="-571500" algn="just" eaLnBrk="1" hangingPunct="1">
              <a:lnSpc>
                <a:spcPct val="90000"/>
              </a:lnSpc>
              <a:spcBef>
                <a:spcPts val="1000"/>
              </a:spcBef>
              <a:buFont typeface="+mj-lt"/>
              <a:buAutoNum type="arabicPeriod"/>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11608317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22</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236518"/>
            <a:ext cx="8592457" cy="862445"/>
          </a:xfrm>
        </p:spPr>
        <p:txBody>
          <a:bodyPr/>
          <a:lstStyle/>
          <a:p>
            <a:pPr marL="571500" lvl="0" indent="-571500" algn="ctr"/>
            <a:r>
              <a:rPr lang="en-GB" sz="2000" b="1" dirty="0" smtClean="0">
                <a:solidFill>
                  <a:prstClr val="black"/>
                </a:solidFill>
                <a:latin typeface="Book Antiqua" pitchFamily="18" charset="0"/>
              </a:rPr>
              <a:t>KEY STRATEGIES TO ACCELERATE AND SUSTAIN ECONOMIC GROWTH MOMENTUM</a:t>
            </a:r>
          </a:p>
          <a:p>
            <a:pPr marL="571500" indent="-571500" algn="just"/>
            <a:endParaRPr lang="en-IN" sz="1600" dirty="0" smtClean="0"/>
          </a:p>
        </p:txBody>
      </p:sp>
      <p:sp>
        <p:nvSpPr>
          <p:cNvPr id="6" name="Content Placeholder 2"/>
          <p:cNvSpPr txBox="1">
            <a:spLocks/>
          </p:cNvSpPr>
          <p:nvPr/>
        </p:nvSpPr>
        <p:spPr bwMode="auto">
          <a:xfrm>
            <a:off x="628648" y="1876424"/>
            <a:ext cx="8196037" cy="453539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just" eaLnBrk="1" hangingPunct="1">
              <a:lnSpc>
                <a:spcPct val="90000"/>
              </a:lnSpc>
              <a:spcBef>
                <a:spcPts val="1000"/>
              </a:spcBef>
              <a:defRPr/>
            </a:pPr>
            <a:r>
              <a:rPr lang="en-US" dirty="0" smtClean="0">
                <a:solidFill>
                  <a:srgbClr val="FF0000"/>
                </a:solidFill>
                <a:latin typeface="Book Antiqua" pitchFamily="18" charset="0"/>
              </a:rPr>
              <a:t>a.</a:t>
            </a:r>
            <a:r>
              <a:rPr lang="en-US" dirty="0" smtClean="0">
                <a:latin typeface="Book Antiqua" pitchFamily="18" charset="0"/>
              </a:rPr>
              <a:t> </a:t>
            </a:r>
            <a:r>
              <a:rPr lang="en-US" dirty="0" smtClean="0">
                <a:solidFill>
                  <a:srgbClr val="FF0000"/>
                </a:solidFill>
                <a:latin typeface="Book Antiqua" pitchFamily="18" charset="0"/>
              </a:rPr>
              <a:t>Increasing </a:t>
            </a:r>
            <a:r>
              <a:rPr lang="en-US" dirty="0" smtClean="0">
                <a:solidFill>
                  <a:srgbClr val="FF0000"/>
                </a:solidFill>
                <a:latin typeface="Book Antiqua" pitchFamily="18" charset="0"/>
              </a:rPr>
              <a:t>Returns from </a:t>
            </a:r>
            <a:r>
              <a:rPr lang="en-US" dirty="0" smtClean="0">
                <a:solidFill>
                  <a:srgbClr val="FF0000"/>
                </a:solidFill>
                <a:latin typeface="Book Antiqua" pitchFamily="18" charset="0"/>
              </a:rPr>
              <a:t>Public Investments Cont’d</a:t>
            </a:r>
            <a:endParaRPr lang="en-US" dirty="0" smtClean="0">
              <a:solidFill>
                <a:srgbClr val="FF0000"/>
              </a:solidFill>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In order to increase efficiency in public investment government will continue to invest in investment </a:t>
            </a:r>
            <a:r>
              <a:rPr lang="en-GB" dirty="0">
                <a:latin typeface="Book Antiqua" pitchFamily="18" charset="0"/>
              </a:rPr>
              <a:t>management </a:t>
            </a:r>
            <a:r>
              <a:rPr lang="en-GB" dirty="0" smtClean="0">
                <a:latin typeface="Book Antiqua" pitchFamily="18" charset="0"/>
              </a:rPr>
              <a:t>capacity</a:t>
            </a:r>
          </a:p>
          <a:p>
            <a:pPr marL="285750" lvl="0" indent="-285750" algn="just" eaLnBrk="1" hangingPunct="1">
              <a:lnSpc>
                <a:spcPct val="90000"/>
              </a:lnSpc>
              <a:spcBef>
                <a:spcPts val="1000"/>
              </a:spcBef>
              <a:buFont typeface="Wingdings" panose="05000000000000000000" pitchFamily="2" charset="2"/>
              <a:buChar char="v"/>
              <a:defRPr/>
            </a:pPr>
            <a:endParaRPr lang="en-GB"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Fast track infrastructure investment in key sectors such as oil and gas</a:t>
            </a:r>
          </a:p>
          <a:p>
            <a:pPr marL="285750" lvl="0" indent="-285750" algn="just" eaLnBrk="1" hangingPunct="1">
              <a:lnSpc>
                <a:spcPct val="90000"/>
              </a:lnSpc>
              <a:spcBef>
                <a:spcPts val="1000"/>
              </a:spcBef>
              <a:buFont typeface="Wingdings" panose="05000000000000000000" pitchFamily="2" charset="2"/>
              <a:buChar char="v"/>
              <a:defRPr/>
            </a:pPr>
            <a:endParaRPr lang="en-GB"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Government also developed the Public Investment Management System (PIMS)  </a:t>
            </a:r>
            <a:r>
              <a:rPr lang="en-GB" dirty="0">
                <a:latin typeface="Book Antiqua" pitchFamily="18" charset="0"/>
              </a:rPr>
              <a:t>framework </a:t>
            </a:r>
            <a:r>
              <a:rPr lang="en-GB" dirty="0" smtClean="0">
                <a:latin typeface="Book Antiqua" pitchFamily="18" charset="0"/>
              </a:rPr>
              <a:t>in </a:t>
            </a:r>
            <a:r>
              <a:rPr lang="en-GB" dirty="0">
                <a:latin typeface="Book Antiqua" pitchFamily="18" charset="0"/>
              </a:rPr>
              <a:t>2016 </a:t>
            </a:r>
            <a:r>
              <a:rPr lang="en-GB" dirty="0" smtClean="0">
                <a:latin typeface="Book Antiqua" pitchFamily="18" charset="0"/>
              </a:rPr>
              <a:t>in order to;</a:t>
            </a:r>
            <a:endParaRPr lang="en-GB" dirty="0">
              <a:latin typeface="Book Antiqua" pitchFamily="18" charset="0"/>
            </a:endParaRPr>
          </a:p>
          <a:p>
            <a:pPr marL="742950" lvl="1" indent="-285750" algn="just" eaLnBrk="1" hangingPunct="1">
              <a:lnSpc>
                <a:spcPct val="90000"/>
              </a:lnSpc>
              <a:spcBef>
                <a:spcPts val="1000"/>
              </a:spcBef>
              <a:buFont typeface="Wingdings" panose="05000000000000000000" pitchFamily="2" charset="2"/>
              <a:buChar char="ü"/>
              <a:defRPr/>
            </a:pPr>
            <a:r>
              <a:rPr lang="en-GB" dirty="0">
                <a:latin typeface="Book Antiqua" pitchFamily="18" charset="0"/>
              </a:rPr>
              <a:t>streamline project </a:t>
            </a:r>
            <a:r>
              <a:rPr lang="en-GB" dirty="0" smtClean="0">
                <a:latin typeface="Book Antiqua" pitchFamily="18" charset="0"/>
              </a:rPr>
              <a:t>selection and </a:t>
            </a:r>
            <a:r>
              <a:rPr lang="en-GB" dirty="0">
                <a:latin typeface="Book Antiqua" pitchFamily="18" charset="0"/>
              </a:rPr>
              <a:t>appraisal before projects are approved for financing </a:t>
            </a:r>
          </a:p>
          <a:p>
            <a:pPr marL="742950" lvl="1" indent="-285750" algn="just" eaLnBrk="1" hangingPunct="1">
              <a:lnSpc>
                <a:spcPct val="90000"/>
              </a:lnSpc>
              <a:spcBef>
                <a:spcPts val="1000"/>
              </a:spcBef>
              <a:buFont typeface="Wingdings" panose="05000000000000000000" pitchFamily="2" charset="2"/>
              <a:buChar char="ü"/>
              <a:defRPr/>
            </a:pPr>
            <a:r>
              <a:rPr lang="en-GB" dirty="0">
                <a:latin typeface="Book Antiqua" pitchFamily="18" charset="0"/>
              </a:rPr>
              <a:t>strengthen Institutional arrangements for project appraisal and monitoring, including migrating externally funded projects onto IFMS</a:t>
            </a:r>
          </a:p>
          <a:p>
            <a:pPr marL="742950" lvl="1" indent="-285750" algn="just" eaLnBrk="1" hangingPunct="1">
              <a:lnSpc>
                <a:spcPct val="90000"/>
              </a:lnSpc>
              <a:spcBef>
                <a:spcPts val="1000"/>
              </a:spcBef>
              <a:buFont typeface="Wingdings" panose="05000000000000000000" pitchFamily="2" charset="2"/>
              <a:buChar char="ü"/>
              <a:defRPr/>
            </a:pPr>
            <a:r>
              <a:rPr lang="en-GB" dirty="0">
                <a:latin typeface="Book Antiqua" pitchFamily="18" charset="0"/>
              </a:rPr>
              <a:t>Build capacity for project appraisal, to improve Project Quality at </a:t>
            </a:r>
            <a:r>
              <a:rPr lang="en-GB" dirty="0" smtClean="0">
                <a:latin typeface="Book Antiqua" pitchFamily="18" charset="0"/>
              </a:rPr>
              <a:t>Entry</a:t>
            </a: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7085472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23</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236518"/>
            <a:ext cx="8592457" cy="862445"/>
          </a:xfrm>
        </p:spPr>
        <p:txBody>
          <a:bodyPr/>
          <a:lstStyle/>
          <a:p>
            <a:pPr marL="571500" lvl="0" indent="-571500" algn="ctr"/>
            <a:r>
              <a:rPr lang="en-GB" sz="2000" b="1" dirty="0" smtClean="0">
                <a:solidFill>
                  <a:prstClr val="black"/>
                </a:solidFill>
                <a:latin typeface="Book Antiqua" pitchFamily="18" charset="0"/>
              </a:rPr>
              <a:t>KEY STRATEGIES TO ACCELERATE AND SUSTAIN ECONOMIC GROWTH MOMENTUM</a:t>
            </a:r>
          </a:p>
          <a:p>
            <a:pPr marL="571500" indent="-571500" algn="just"/>
            <a:endParaRPr lang="en-IN" sz="1600" dirty="0" smtClean="0"/>
          </a:p>
        </p:txBody>
      </p:sp>
      <p:sp>
        <p:nvSpPr>
          <p:cNvPr id="6" name="Content Placeholder 2"/>
          <p:cNvSpPr txBox="1">
            <a:spLocks/>
          </p:cNvSpPr>
          <p:nvPr/>
        </p:nvSpPr>
        <p:spPr bwMode="auto">
          <a:xfrm>
            <a:off x="628648" y="1743076"/>
            <a:ext cx="8196037" cy="4668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just" eaLnBrk="1" hangingPunct="1">
              <a:lnSpc>
                <a:spcPct val="90000"/>
              </a:lnSpc>
              <a:spcBef>
                <a:spcPts val="1000"/>
              </a:spcBef>
              <a:defRPr/>
            </a:pPr>
            <a:r>
              <a:rPr lang="en-US" dirty="0" smtClean="0">
                <a:solidFill>
                  <a:srgbClr val="FF0000"/>
                </a:solidFill>
                <a:latin typeface="Book Antiqua" pitchFamily="18" charset="0"/>
              </a:rPr>
              <a:t>b. Promoting Private Investment - Increasing firm level  productivity</a:t>
            </a:r>
            <a:endParaRPr lang="en-US" dirty="0" smtClean="0">
              <a:solidFill>
                <a:srgbClr val="FF0000"/>
              </a:solidFill>
              <a:latin typeface="Book Antiqua" pitchFamily="18" charset="0"/>
            </a:endParaRPr>
          </a:p>
          <a:p>
            <a:pPr marL="400050" lvl="0" indent="-400050" algn="just" eaLnBrk="1" hangingPunct="1">
              <a:lnSpc>
                <a:spcPct val="90000"/>
              </a:lnSpc>
              <a:spcBef>
                <a:spcPts val="1000"/>
              </a:spcBef>
              <a:buFont typeface="Wingdings" panose="05000000000000000000" pitchFamily="2" charset="2"/>
              <a:buChar char="ü"/>
              <a:defRPr/>
            </a:pPr>
            <a:r>
              <a:rPr lang="en-GB" dirty="0" smtClean="0">
                <a:latin typeface="Book Antiqua" pitchFamily="18" charset="0"/>
              </a:rPr>
              <a:t>reduce </a:t>
            </a:r>
            <a:r>
              <a:rPr lang="en-GB" dirty="0">
                <a:latin typeface="Book Antiqua" pitchFamily="18" charset="0"/>
              </a:rPr>
              <a:t>cost of doing business  - reduce costs associated with </a:t>
            </a:r>
            <a:r>
              <a:rPr lang="en-GB" dirty="0" smtClean="0">
                <a:latin typeface="Book Antiqua" pitchFamily="18" charset="0"/>
              </a:rPr>
              <a:t>licencing businesses and other essential business services</a:t>
            </a:r>
          </a:p>
          <a:p>
            <a:pPr marL="400050" lvl="0" indent="-400050" algn="just" eaLnBrk="1" hangingPunct="1">
              <a:lnSpc>
                <a:spcPct val="90000"/>
              </a:lnSpc>
              <a:spcBef>
                <a:spcPts val="1000"/>
              </a:spcBef>
              <a:buFont typeface="Wingdings" panose="05000000000000000000" pitchFamily="2" charset="2"/>
              <a:buChar char="ü"/>
              <a:defRPr/>
            </a:pPr>
            <a:r>
              <a:rPr lang="en-GB" dirty="0" smtClean="0">
                <a:latin typeface="Book Antiqua" pitchFamily="18" charset="0"/>
              </a:rPr>
              <a:t>Invest </a:t>
            </a:r>
            <a:r>
              <a:rPr lang="en-GB" dirty="0">
                <a:latin typeface="Book Antiqua" pitchFamily="18" charset="0"/>
              </a:rPr>
              <a:t>in critical infrastructure required by the private sector to reduce operational costs  – e.g. </a:t>
            </a:r>
            <a:endParaRPr lang="en-GB" dirty="0" smtClean="0">
              <a:latin typeface="Book Antiqua" pitchFamily="18" charset="0"/>
            </a:endParaRPr>
          </a:p>
          <a:p>
            <a:pPr marL="1200150" lvl="2" indent="-285750" algn="just" eaLnBrk="1" hangingPunct="1">
              <a:lnSpc>
                <a:spcPct val="90000"/>
              </a:lnSpc>
              <a:spcBef>
                <a:spcPts val="1000"/>
              </a:spcBef>
              <a:buFont typeface="Wingdings" panose="05000000000000000000" pitchFamily="2" charset="2"/>
              <a:buChar char="Ø"/>
              <a:defRPr/>
            </a:pPr>
            <a:r>
              <a:rPr lang="en-GB" dirty="0" smtClean="0">
                <a:latin typeface="Book Antiqua" pitchFamily="18" charset="0"/>
              </a:rPr>
              <a:t>transport and energy infrastructure</a:t>
            </a:r>
            <a:r>
              <a:rPr lang="en-GB" dirty="0">
                <a:latin typeface="Book Antiqua" pitchFamily="18" charset="0"/>
              </a:rPr>
              <a:t>, industrial parks, export processing zones, among </a:t>
            </a:r>
            <a:r>
              <a:rPr lang="en-GB" dirty="0" smtClean="0">
                <a:latin typeface="Book Antiqua" pitchFamily="18" charset="0"/>
              </a:rPr>
              <a:t>others</a:t>
            </a:r>
          </a:p>
          <a:p>
            <a:pPr lvl="0" algn="just" eaLnBrk="1" hangingPunct="1">
              <a:lnSpc>
                <a:spcPct val="90000"/>
              </a:lnSpc>
              <a:spcBef>
                <a:spcPts val="1000"/>
              </a:spcBef>
              <a:defRPr/>
            </a:pPr>
            <a:r>
              <a:rPr lang="en-US" b="1" dirty="0" smtClean="0">
                <a:solidFill>
                  <a:srgbClr val="FF0000"/>
                </a:solidFill>
                <a:latin typeface="Book Antiqua" pitchFamily="18" charset="0"/>
              </a:rPr>
              <a:t>vi. Tourism Development</a:t>
            </a:r>
          </a:p>
          <a:p>
            <a:pPr marL="285750" lvl="0" indent="-285750" algn="just" eaLnBrk="1" hangingPunct="1">
              <a:lnSpc>
                <a:spcPct val="90000"/>
              </a:lnSpc>
              <a:spcBef>
                <a:spcPts val="1000"/>
              </a:spcBef>
              <a:buFont typeface="Wingdings" panose="05000000000000000000" pitchFamily="2" charset="2"/>
              <a:buChar char="v"/>
              <a:defRPr/>
            </a:pPr>
            <a:r>
              <a:rPr lang="en-GB" dirty="0">
                <a:latin typeface="Book Antiqua" pitchFamily="18" charset="0"/>
              </a:rPr>
              <a:t>Tourism now ranks as the highest foreign exchange earning </a:t>
            </a:r>
            <a:r>
              <a:rPr lang="en-GB" dirty="0" smtClean="0">
                <a:latin typeface="Book Antiqua" pitchFamily="18" charset="0"/>
              </a:rPr>
              <a:t>sector</a:t>
            </a:r>
            <a:r>
              <a:rPr lang="en-GB" dirty="0">
                <a:latin typeface="Book Antiqua" pitchFamily="18" charset="0"/>
              </a:rPr>
              <a:t>.</a:t>
            </a:r>
            <a:endParaRPr lang="en-GB"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Foreign receipts of </a:t>
            </a:r>
            <a:r>
              <a:rPr lang="en-GB" dirty="0">
                <a:latin typeface="Book Antiqua" pitchFamily="18" charset="0"/>
              </a:rPr>
              <a:t>US$ 1.02 billion </a:t>
            </a:r>
            <a:r>
              <a:rPr lang="en-GB" dirty="0" smtClean="0">
                <a:latin typeface="Book Antiqua" pitchFamily="18" charset="0"/>
              </a:rPr>
              <a:t>were received in </a:t>
            </a:r>
            <a:r>
              <a:rPr lang="en-GB" dirty="0">
                <a:latin typeface="Book Antiqua" pitchFamily="18" charset="0"/>
              </a:rPr>
              <a:t>2018 and 1.6 million international tourist arrivals. </a:t>
            </a:r>
            <a:endParaRPr lang="en-GB"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a:latin typeface="Book Antiqua" pitchFamily="18" charset="0"/>
              </a:rPr>
              <a:t>Tourist hubs and circuits will be developed and infrastructure improved </a:t>
            </a:r>
            <a:r>
              <a:rPr lang="en-GB" dirty="0" smtClean="0">
                <a:latin typeface="Book Antiqua" pitchFamily="18" charset="0"/>
              </a:rPr>
              <a:t>(tourism roads) to </a:t>
            </a:r>
            <a:r>
              <a:rPr lang="en-GB" dirty="0">
                <a:latin typeface="Book Antiqua" pitchFamily="18" charset="0"/>
              </a:rPr>
              <a:t>enable efficient access and adequate hospitality. </a:t>
            </a:r>
            <a:endParaRPr lang="en-GB"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World </a:t>
            </a:r>
            <a:r>
              <a:rPr lang="en-GB" dirty="0">
                <a:latin typeface="Book Antiqua" pitchFamily="18" charset="0"/>
              </a:rPr>
              <a:t>class skills will be developed in hospitality, conservation, </a:t>
            </a:r>
            <a:r>
              <a:rPr lang="en-US" dirty="0" err="1" smtClean="0">
                <a:latin typeface="Book Antiqua" pitchFamily="18" charset="0"/>
              </a:rPr>
              <a:t>etc</a:t>
            </a:r>
            <a:endParaRPr lang="en-US" dirty="0">
              <a:latin typeface="Book Antiqua" pitchFamily="18" charset="0"/>
            </a:endParaRPr>
          </a:p>
          <a:p>
            <a:pPr marL="571500" lvl="0" indent="-571500" algn="just" eaLnBrk="1" hangingPunct="1">
              <a:lnSpc>
                <a:spcPct val="90000"/>
              </a:lnSpc>
              <a:spcBef>
                <a:spcPts val="1000"/>
              </a:spcBef>
              <a:defRPr/>
            </a:pPr>
            <a:endParaRPr lang="en-US" dirty="0" smtClean="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lvl="0" indent="-571500" algn="just" eaLnBrk="1" hangingPunct="1">
              <a:lnSpc>
                <a:spcPct val="90000"/>
              </a:lnSpc>
              <a:spcBef>
                <a:spcPts val="1000"/>
              </a:spcBef>
              <a:defRPr/>
            </a:pPr>
            <a:endParaRPr lang="en-US" dirty="0">
              <a:latin typeface="Book Antiqua" pitchFamily="18" charset="0"/>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8353220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24</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6"/>
            <a:ext cx="8592457" cy="551545"/>
          </a:xfrm>
        </p:spPr>
        <p:txBody>
          <a:bodyPr/>
          <a:lstStyle/>
          <a:p>
            <a:pPr marL="571500" indent="-571500" algn="ctr"/>
            <a:r>
              <a:rPr lang="en-US" sz="2400" b="1" dirty="0" smtClean="0">
                <a:solidFill>
                  <a:srgbClr val="FF0000"/>
                </a:solidFill>
                <a:latin typeface="Book Antiqua" pitchFamily="18" charset="0"/>
              </a:rPr>
              <a:t>CONCLUSION</a:t>
            </a:r>
            <a:endParaRPr lang="en-IN" sz="2400" dirty="0" smtClean="0">
              <a:solidFill>
                <a:srgbClr val="FF0000"/>
              </a:solidFill>
            </a:endParaRPr>
          </a:p>
        </p:txBody>
      </p:sp>
      <p:sp>
        <p:nvSpPr>
          <p:cNvPr id="6" name="Content Placeholder 2"/>
          <p:cNvSpPr txBox="1">
            <a:spLocks/>
          </p:cNvSpPr>
          <p:nvPr/>
        </p:nvSpPr>
        <p:spPr bwMode="auto">
          <a:xfrm>
            <a:off x="590011" y="1870364"/>
            <a:ext cx="8196037" cy="44917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just" eaLnBrk="1" hangingPunct="1">
              <a:lnSpc>
                <a:spcPct val="90000"/>
              </a:lnSpc>
              <a:spcBef>
                <a:spcPts val="1000"/>
              </a:spcBef>
              <a:buFont typeface="Wingdings" pitchFamily="2" charset="2"/>
              <a:buChar char="v"/>
              <a:defRPr/>
            </a:pPr>
            <a:r>
              <a:rPr kumimoji="0" lang="en-US" sz="2000" b="1" i="0" u="none" strike="noStrike" kern="1200" cap="none" spc="0" normalizeH="0" baseline="0" noProof="0" dirty="0" smtClean="0">
                <a:ln>
                  <a:noFill/>
                </a:ln>
                <a:solidFill>
                  <a:schemeClr val="tx1"/>
                </a:solidFill>
                <a:effectLst/>
                <a:uLnTx/>
                <a:uFillTx/>
                <a:latin typeface="Book Antiqua" pitchFamily="18" charset="0"/>
              </a:rPr>
              <a:t>Recovery in </a:t>
            </a:r>
            <a:r>
              <a:rPr lang="en-US" sz="2000" b="1" dirty="0">
                <a:latin typeface="Book Antiqua" pitchFamily="18" charset="0"/>
              </a:rPr>
              <a:t>growth performance. </a:t>
            </a:r>
            <a:endParaRPr lang="en-US" sz="2000" b="1" dirty="0" smtClean="0">
              <a:latin typeface="Book Antiqua" pitchFamily="18" charset="0"/>
            </a:endParaRPr>
          </a:p>
          <a:p>
            <a:pPr marL="800100" lvl="1" indent="-342900" algn="just" eaLnBrk="1" hangingPunct="1">
              <a:lnSpc>
                <a:spcPct val="90000"/>
              </a:lnSpc>
              <a:spcBef>
                <a:spcPts val="1000"/>
              </a:spcBef>
              <a:buFont typeface="Wingdings" panose="05000000000000000000" pitchFamily="2" charset="2"/>
              <a:buChar char="ü"/>
              <a:defRPr/>
            </a:pPr>
            <a:r>
              <a:rPr lang="en-US" sz="2000" dirty="0" smtClean="0">
                <a:latin typeface="Book Antiqua" pitchFamily="18" charset="0"/>
              </a:rPr>
              <a:t>The economy experienced serious challenges in the recent past which led to slow down in growth to an average of</a:t>
            </a:r>
            <a:r>
              <a:rPr lang="en-GB" sz="2000" dirty="0" smtClean="0">
                <a:latin typeface="Book Antiqua" pitchFamily="18" charset="0"/>
              </a:rPr>
              <a:t> </a:t>
            </a:r>
            <a:r>
              <a:rPr lang="en-GB" sz="2000" dirty="0">
                <a:latin typeface="Book Antiqua" pitchFamily="18" charset="0"/>
              </a:rPr>
              <a:t>4.4% between FY 2011/12 and FY 2016/17. </a:t>
            </a:r>
          </a:p>
          <a:p>
            <a:pPr marL="800100" lvl="1" indent="-342900" algn="just" eaLnBrk="1" hangingPunct="1">
              <a:lnSpc>
                <a:spcPct val="90000"/>
              </a:lnSpc>
              <a:spcBef>
                <a:spcPts val="1000"/>
              </a:spcBef>
              <a:buFont typeface="Wingdings" panose="05000000000000000000" pitchFamily="2" charset="2"/>
              <a:buChar char="ü"/>
              <a:defRPr/>
            </a:pPr>
            <a:r>
              <a:rPr lang="en-GB" sz="2000" dirty="0">
                <a:latin typeface="Book Antiqua" pitchFamily="18" charset="0"/>
              </a:rPr>
              <a:t>However, the economy has since recovered registering an average growth of above 6% in the last two financial years</a:t>
            </a:r>
            <a:r>
              <a:rPr lang="en-GB" sz="2000" dirty="0" smtClean="0">
                <a:latin typeface="Book Antiqua" pitchFamily="18" charset="0"/>
              </a:rPr>
              <a:t>.</a:t>
            </a:r>
          </a:p>
          <a:p>
            <a:pPr marL="800100" lvl="1" indent="-342900" algn="just" eaLnBrk="1" hangingPunct="1">
              <a:lnSpc>
                <a:spcPct val="90000"/>
              </a:lnSpc>
              <a:spcBef>
                <a:spcPts val="1000"/>
              </a:spcBef>
              <a:buFont typeface="Wingdings" panose="05000000000000000000" pitchFamily="2" charset="2"/>
              <a:buChar char="ü"/>
              <a:defRPr/>
            </a:pPr>
            <a:endParaRPr kumimoji="0" lang="en-US" sz="2000" b="1" i="0" u="none" strike="noStrike" kern="1200" cap="none" spc="0" normalizeH="0" baseline="0" noProof="0" dirty="0" smtClean="0">
              <a:ln>
                <a:noFill/>
              </a:ln>
              <a:solidFill>
                <a:schemeClr val="tx1"/>
              </a:solidFill>
              <a:effectLst/>
              <a:uLnTx/>
              <a:uFillTx/>
              <a:latin typeface="Book Antiqua" pitchFamily="18" charset="0"/>
            </a:endParaRPr>
          </a:p>
          <a:p>
            <a:pPr marL="342900" lvl="0" indent="-342900" algn="just" eaLnBrk="1" hangingPunct="1">
              <a:lnSpc>
                <a:spcPct val="90000"/>
              </a:lnSpc>
              <a:spcBef>
                <a:spcPts val="1000"/>
              </a:spcBef>
              <a:buFont typeface="Wingdings" pitchFamily="2" charset="2"/>
              <a:buChar char="v"/>
              <a:defRPr/>
            </a:pPr>
            <a:r>
              <a:rPr lang="en-GB" sz="2000" b="1" dirty="0" smtClean="0">
                <a:latin typeface="Book Antiqua" pitchFamily="18" charset="0"/>
              </a:rPr>
              <a:t>The current challenge is sustaining </a:t>
            </a:r>
            <a:r>
              <a:rPr lang="en-GB" sz="2000" b="1" dirty="0">
                <a:latin typeface="Book Antiqua" pitchFamily="18" charset="0"/>
              </a:rPr>
              <a:t>and </a:t>
            </a:r>
            <a:r>
              <a:rPr lang="en-GB" sz="2000" b="1" dirty="0" smtClean="0">
                <a:latin typeface="Book Antiqua" pitchFamily="18" charset="0"/>
              </a:rPr>
              <a:t>accelerating growth </a:t>
            </a:r>
            <a:r>
              <a:rPr lang="en-GB" sz="2000" dirty="0" smtClean="0">
                <a:latin typeface="Book Antiqua" pitchFamily="18" charset="0"/>
              </a:rPr>
              <a:t>further while ensuring </a:t>
            </a:r>
            <a:r>
              <a:rPr lang="en-GB" sz="2000" dirty="0">
                <a:latin typeface="Book Antiqua" pitchFamily="18" charset="0"/>
              </a:rPr>
              <a:t>that it is </a:t>
            </a:r>
            <a:r>
              <a:rPr lang="en-GB" sz="2000" dirty="0" smtClean="0">
                <a:latin typeface="Book Antiqua" pitchFamily="18" charset="0"/>
              </a:rPr>
              <a:t>inclusive in order to achieve the middle income status.</a:t>
            </a:r>
          </a:p>
          <a:p>
            <a:pPr marL="342900" lvl="0" indent="-342900" algn="just" eaLnBrk="1" hangingPunct="1">
              <a:lnSpc>
                <a:spcPct val="90000"/>
              </a:lnSpc>
              <a:spcBef>
                <a:spcPts val="1000"/>
              </a:spcBef>
              <a:buFont typeface="Wingdings" pitchFamily="2" charset="2"/>
              <a:buChar char="v"/>
              <a:defRPr/>
            </a:pPr>
            <a:endParaRPr lang="en-GB" sz="2000" dirty="0" smtClean="0">
              <a:latin typeface="Book Antiqua" pitchFamily="18" charset="0"/>
            </a:endParaRPr>
          </a:p>
          <a:p>
            <a:pPr marL="342900" lvl="0" indent="-342900" algn="just" eaLnBrk="1" hangingPunct="1">
              <a:lnSpc>
                <a:spcPct val="90000"/>
              </a:lnSpc>
              <a:spcBef>
                <a:spcPts val="1000"/>
              </a:spcBef>
              <a:buFont typeface="Wingdings" pitchFamily="2" charset="2"/>
              <a:buChar char="v"/>
              <a:defRPr/>
            </a:pPr>
            <a:r>
              <a:rPr lang="en-GB" sz="2000" dirty="0" smtClean="0">
                <a:latin typeface="Book Antiqua" pitchFamily="18" charset="0"/>
              </a:rPr>
              <a:t>The key solution to accelerating growth is improving productivity and utilising opportunities from  economic complexity.</a:t>
            </a:r>
            <a:endParaRPr lang="en-GB" sz="2000" dirty="0">
              <a:latin typeface="Book Antiqua" pitchFamily="18" charset="0"/>
            </a:endParaRPr>
          </a:p>
          <a:p>
            <a:pPr marL="342900" lvl="0" indent="-342900" algn="just" eaLnBrk="1" hangingPunct="1">
              <a:lnSpc>
                <a:spcPct val="90000"/>
              </a:lnSpc>
              <a:spcBef>
                <a:spcPts val="1000"/>
              </a:spcBef>
              <a:defRPr/>
            </a:pPr>
            <a:endParaRPr kumimoji="0" lang="en-US" sz="2200" i="0" u="none" strike="noStrike" kern="1200" cap="none" spc="0" normalizeH="0" baseline="0" noProof="0" dirty="0" smtClean="0">
              <a:ln>
                <a:noFill/>
              </a:ln>
              <a:solidFill>
                <a:schemeClr val="tx1"/>
              </a:solidFill>
              <a:effectLst/>
              <a:uLnTx/>
              <a:uFillTx/>
              <a:latin typeface="Book Antiqua" pitchFamily="18" charset="0"/>
            </a:endParaRPr>
          </a:p>
        </p:txBody>
      </p:sp>
    </p:spTree>
    <p:extLst>
      <p:ext uri="{BB962C8B-B14F-4D97-AF65-F5344CB8AC3E}">
        <p14:creationId xmlns:p14="http://schemas.microsoft.com/office/powerpoint/2010/main" val="2501549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25</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6"/>
            <a:ext cx="8592457" cy="551545"/>
          </a:xfrm>
        </p:spPr>
        <p:txBody>
          <a:bodyPr/>
          <a:lstStyle/>
          <a:p>
            <a:pPr marL="571500" indent="-571500" algn="ctr"/>
            <a:endParaRPr lang="en-IN" sz="2400" dirty="0" smtClean="0"/>
          </a:p>
        </p:txBody>
      </p:sp>
      <p:sp>
        <p:nvSpPr>
          <p:cNvPr id="6" name="Content Placeholder 2"/>
          <p:cNvSpPr txBox="1">
            <a:spLocks/>
          </p:cNvSpPr>
          <p:nvPr/>
        </p:nvSpPr>
        <p:spPr bwMode="auto">
          <a:xfrm>
            <a:off x="590011" y="1870364"/>
            <a:ext cx="8196037" cy="44917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just" eaLnBrk="1" hangingPunct="1">
              <a:lnSpc>
                <a:spcPct val="90000"/>
              </a:lnSpc>
              <a:spcBef>
                <a:spcPts val="1000"/>
              </a:spcBef>
              <a:defRPr/>
            </a:pPr>
            <a:endParaRPr kumimoji="0" lang="en-US" sz="2200" i="0" u="none" strike="noStrike" kern="1200" cap="none" spc="0" normalizeH="0" baseline="0" noProof="0" dirty="0" smtClean="0">
              <a:ln>
                <a:noFill/>
              </a:ln>
              <a:solidFill>
                <a:schemeClr val="tx1"/>
              </a:solidFill>
              <a:effectLst/>
              <a:uLnTx/>
              <a:uFillTx/>
              <a:latin typeface="Book Antiqua" pitchFamily="18" charset="0"/>
            </a:endParaRPr>
          </a:p>
          <a:p>
            <a:pPr marL="342900" lvl="0" indent="-342900" algn="just" eaLnBrk="1" hangingPunct="1">
              <a:lnSpc>
                <a:spcPct val="90000"/>
              </a:lnSpc>
              <a:spcBef>
                <a:spcPts val="1000"/>
              </a:spcBef>
              <a:defRPr/>
            </a:pPr>
            <a:endParaRPr lang="en-US" sz="2200" dirty="0" smtClean="0">
              <a:latin typeface="Book Antiqua" pitchFamily="18" charset="0"/>
            </a:endParaRPr>
          </a:p>
          <a:p>
            <a:pPr marL="342900" lvl="0" indent="-342900" algn="just" eaLnBrk="1" hangingPunct="1">
              <a:lnSpc>
                <a:spcPct val="90000"/>
              </a:lnSpc>
              <a:spcBef>
                <a:spcPts val="1000"/>
              </a:spcBef>
              <a:defRPr/>
            </a:pPr>
            <a:endParaRPr kumimoji="0" lang="en-US" sz="2200" i="0" u="none" strike="noStrike" kern="1200" cap="none" spc="0" normalizeH="0" baseline="0" noProof="0" dirty="0" smtClean="0">
              <a:ln>
                <a:noFill/>
              </a:ln>
              <a:solidFill>
                <a:schemeClr val="tx1"/>
              </a:solidFill>
              <a:effectLst/>
              <a:uLnTx/>
              <a:uFillTx/>
              <a:latin typeface="Book Antiqua" pitchFamily="18" charset="0"/>
            </a:endParaRPr>
          </a:p>
          <a:p>
            <a:pPr marL="342900" lvl="0" indent="-342900" algn="ctr" eaLnBrk="1" hangingPunct="1">
              <a:lnSpc>
                <a:spcPct val="90000"/>
              </a:lnSpc>
              <a:spcBef>
                <a:spcPts val="1000"/>
              </a:spcBef>
              <a:defRPr/>
            </a:pPr>
            <a:r>
              <a:rPr lang="en-US" sz="4800" dirty="0" smtClean="0">
                <a:latin typeface="Book Antiqua" pitchFamily="18" charset="0"/>
              </a:rPr>
              <a:t>THANK YOU </a:t>
            </a:r>
            <a:endParaRPr kumimoji="0" lang="en-US" sz="4800" i="0" u="none" strike="noStrike" kern="1200" cap="none" spc="0" normalizeH="0" baseline="0" noProof="0" dirty="0" smtClean="0">
              <a:ln>
                <a:noFill/>
              </a:ln>
              <a:solidFill>
                <a:schemeClr val="tx1"/>
              </a:solidFill>
              <a:effectLst/>
              <a:uLnTx/>
              <a:uFillTx/>
              <a:latin typeface="Book Antiqua" pitchFamily="18" charset="0"/>
            </a:endParaRPr>
          </a:p>
        </p:txBody>
      </p:sp>
    </p:spTree>
    <p:extLst>
      <p:ext uri="{BB962C8B-B14F-4D97-AF65-F5344CB8AC3E}">
        <p14:creationId xmlns:p14="http://schemas.microsoft.com/office/powerpoint/2010/main" val="2501549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3</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7"/>
            <a:ext cx="8592457" cy="564078"/>
          </a:xfrm>
        </p:spPr>
        <p:txBody>
          <a:bodyPr/>
          <a:lstStyle/>
          <a:p>
            <a:pPr marL="571500" indent="-571500" algn="ctr"/>
            <a:r>
              <a:rPr lang="en-IN" sz="2200" b="1" dirty="0" smtClean="0">
                <a:latin typeface="Book Antiqua" panose="02040602050305030304" pitchFamily="18" charset="0"/>
              </a:rPr>
              <a:t>TRACKING  UGANDA’S ECONOMIC GROWTH TRAJECTORY 2011/12 – 2018/19</a:t>
            </a:r>
          </a:p>
        </p:txBody>
      </p:sp>
      <p:sp>
        <p:nvSpPr>
          <p:cNvPr id="6" name="Content Placeholder 2"/>
          <p:cNvSpPr txBox="1">
            <a:spLocks/>
          </p:cNvSpPr>
          <p:nvPr/>
        </p:nvSpPr>
        <p:spPr bwMode="auto">
          <a:xfrm>
            <a:off x="310244" y="1681843"/>
            <a:ext cx="8654142" cy="45393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algn="just" defTabSz="914400" rtl="0" eaLnBrk="1" fontAlgn="base" latinLnBrk="0" hangingPunct="1">
              <a:lnSpc>
                <a:spcPct val="90000"/>
              </a:lnSpc>
              <a:spcBef>
                <a:spcPts val="1000"/>
              </a:spcBef>
              <a:spcAft>
                <a:spcPct val="0"/>
              </a:spcAft>
              <a:buClrTx/>
              <a:buSzTx/>
              <a:tabLst/>
              <a:defRPr/>
            </a:pPr>
            <a:endParaRPr lang="en-IN" dirty="0" smtClean="0">
              <a:latin typeface="Book Antiqua" pitchFamily="18" charset="0"/>
            </a:endParaRPr>
          </a:p>
          <a:p>
            <a:pPr lvl="0" algn="just" eaLnBrk="1" hangingPunct="1">
              <a:lnSpc>
                <a:spcPct val="90000"/>
              </a:lnSpc>
              <a:spcBef>
                <a:spcPts val="1000"/>
              </a:spcBef>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lvl="0" algn="just" eaLnBrk="1" hangingPunct="1">
              <a:lnSpc>
                <a:spcPct val="90000"/>
              </a:lnSpc>
              <a:spcBef>
                <a:spcPts val="1000"/>
              </a:spcBef>
              <a:defRPr/>
            </a:pPr>
            <a:r>
              <a:rPr lang="en-US" dirty="0" smtClean="0">
                <a:latin typeface="Book Antiqua" pitchFamily="18" charset="0"/>
              </a:rPr>
              <a:t>   </a:t>
            </a: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285750" marR="0" lvl="0" indent="-285750" algn="just" defTabSz="914400" rtl="0" eaLnBrk="1" fontAlgn="base" latinLnBrk="0" hangingPunct="1">
              <a:lnSpc>
                <a:spcPct val="90000"/>
              </a:lnSpc>
              <a:spcBef>
                <a:spcPts val="1000"/>
              </a:spcBef>
              <a:spcAft>
                <a:spcPct val="0"/>
              </a:spcAft>
              <a:buClrTx/>
              <a:buSzTx/>
              <a:buFont typeface="Wingdings" panose="05000000000000000000" pitchFamily="2" charset="2"/>
              <a:buChar char="v"/>
              <a:tabLst/>
              <a:defRPr/>
            </a:pP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graphicFrame>
        <p:nvGraphicFramePr>
          <p:cNvPr id="9" name="Chart 8"/>
          <p:cNvGraphicFramePr>
            <a:graphicFrameLocks/>
          </p:cNvGraphicFramePr>
          <p:nvPr>
            <p:extLst>
              <p:ext uri="{D42A27DB-BD31-4B8C-83A1-F6EECF244321}">
                <p14:modId xmlns:p14="http://schemas.microsoft.com/office/powerpoint/2010/main" val="181727958"/>
              </p:ext>
            </p:extLst>
          </p:nvPr>
        </p:nvGraphicFramePr>
        <p:xfrm>
          <a:off x="702526" y="2050741"/>
          <a:ext cx="7582829" cy="380154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529334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4</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551543" y="1338789"/>
            <a:ext cx="8304315" cy="805849"/>
          </a:xfrm>
        </p:spPr>
        <p:txBody>
          <a:bodyPr/>
          <a:lstStyle/>
          <a:p>
            <a:pPr marL="571500" indent="-571500" algn="ctr"/>
            <a:r>
              <a:rPr lang="en-IN" sz="2400" b="1" dirty="0" smtClean="0">
                <a:latin typeface="Book Antiqua" panose="02040602050305030304" pitchFamily="18" charset="0"/>
              </a:rPr>
              <a:t>EXPLORING UGANDA’S RECENT RECOVERY IN ECONOMIC GROWTH </a:t>
            </a:r>
            <a:endParaRPr lang="en-IN" sz="2400" b="1" dirty="0">
              <a:latin typeface="Book Antiqua" panose="02040602050305030304" pitchFamily="18" charset="0"/>
            </a:endParaRPr>
          </a:p>
        </p:txBody>
      </p:sp>
      <p:sp>
        <p:nvSpPr>
          <p:cNvPr id="6" name="Content Placeholder 2"/>
          <p:cNvSpPr txBox="1">
            <a:spLocks/>
          </p:cNvSpPr>
          <p:nvPr/>
        </p:nvSpPr>
        <p:spPr bwMode="auto">
          <a:xfrm>
            <a:off x="659821" y="1996068"/>
            <a:ext cx="8196037" cy="440473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The economy experienced serious challenges between 2011/12 and 2016/17 hence the first two growth forums focused on dealing with the slow down in economic growth</a:t>
            </a:r>
          </a:p>
          <a:p>
            <a:pPr lvl="0" algn="just" eaLnBrk="1" hangingPunct="1">
              <a:lnSpc>
                <a:spcPct val="90000"/>
              </a:lnSpc>
              <a:spcBef>
                <a:spcPts val="1000"/>
              </a:spcBef>
              <a:defRPr/>
            </a:pPr>
            <a:r>
              <a:rPr lang="en-GB" dirty="0" smtClean="0">
                <a:latin typeface="Book Antiqua" pitchFamily="18" charset="0"/>
              </a:rPr>
              <a:t>Specifically there was;</a:t>
            </a:r>
            <a:endParaRPr lang="en-GB" dirty="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Climate Change – More Frequent Droughts - 2011/12 and 2016/17</a:t>
            </a:r>
          </a:p>
          <a:p>
            <a:pPr marL="285750" lvl="0"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Negative External Shocks, which resulted into:</a:t>
            </a:r>
          </a:p>
          <a:p>
            <a:pPr marL="742950" lvl="1" indent="-285750" algn="just" eaLnBrk="1" hangingPunct="1">
              <a:lnSpc>
                <a:spcPct val="90000"/>
              </a:lnSpc>
              <a:spcBef>
                <a:spcPts val="1000"/>
              </a:spcBef>
              <a:buFont typeface="Wingdings" panose="05000000000000000000" pitchFamily="2" charset="2"/>
              <a:buChar char="§"/>
              <a:defRPr/>
            </a:pPr>
            <a:r>
              <a:rPr lang="en-US" dirty="0" smtClean="0">
                <a:latin typeface="Book Antiqua" pitchFamily="18" charset="0"/>
              </a:rPr>
              <a:t>Exchange rate depreciation – Firms with a high share of imported inputs suffered from rising costs.</a:t>
            </a:r>
          </a:p>
          <a:p>
            <a:pPr marL="742950" lvl="1" indent="-285750" algn="just" eaLnBrk="1" hangingPunct="1">
              <a:lnSpc>
                <a:spcPct val="90000"/>
              </a:lnSpc>
              <a:spcBef>
                <a:spcPts val="1000"/>
              </a:spcBef>
              <a:buFont typeface="Wingdings" panose="05000000000000000000" pitchFamily="2" charset="2"/>
              <a:buChar char="§"/>
              <a:defRPr/>
            </a:pPr>
            <a:r>
              <a:rPr lang="en-US" dirty="0" smtClean="0">
                <a:latin typeface="Book Antiqua" pitchFamily="18" charset="0"/>
              </a:rPr>
              <a:t>High Inflation </a:t>
            </a:r>
          </a:p>
          <a:p>
            <a:pPr marL="742950" lvl="1" indent="-285750" algn="just" eaLnBrk="1" hangingPunct="1">
              <a:lnSpc>
                <a:spcPct val="90000"/>
              </a:lnSpc>
              <a:spcBef>
                <a:spcPts val="1000"/>
              </a:spcBef>
              <a:buFont typeface="Wingdings" panose="05000000000000000000" pitchFamily="2" charset="2"/>
              <a:buChar char="§"/>
              <a:defRPr/>
            </a:pPr>
            <a:r>
              <a:rPr lang="en-US" dirty="0" smtClean="0">
                <a:latin typeface="Book Antiqua" pitchFamily="18" charset="0"/>
              </a:rPr>
              <a:t>High Interest rates</a:t>
            </a:r>
          </a:p>
          <a:p>
            <a:pPr marL="742950" lvl="1" indent="-285750" algn="just" eaLnBrk="1" hangingPunct="1">
              <a:lnSpc>
                <a:spcPct val="90000"/>
              </a:lnSpc>
              <a:spcBef>
                <a:spcPts val="1000"/>
              </a:spcBef>
              <a:buFont typeface="Wingdings" panose="05000000000000000000" pitchFamily="2" charset="2"/>
              <a:buChar char="§"/>
              <a:defRPr/>
            </a:pPr>
            <a:r>
              <a:rPr lang="en-US" dirty="0" smtClean="0">
                <a:latin typeface="Book Antiqua" pitchFamily="18" charset="0"/>
              </a:rPr>
              <a:t>Large fall in Private Sector Credit – Impact on Private Investment</a:t>
            </a:r>
          </a:p>
          <a:p>
            <a:pPr marL="742950" lvl="1" indent="-285750" algn="just" eaLnBrk="1" hangingPunct="1">
              <a:lnSpc>
                <a:spcPct val="90000"/>
              </a:lnSpc>
              <a:spcBef>
                <a:spcPts val="1000"/>
              </a:spcBef>
              <a:buFont typeface="Wingdings" panose="05000000000000000000" pitchFamily="2" charset="2"/>
              <a:buChar char="§"/>
              <a:defRPr/>
            </a:pPr>
            <a:r>
              <a:rPr lang="en-US" dirty="0" smtClean="0">
                <a:latin typeface="Book Antiqua" pitchFamily="18" charset="0"/>
              </a:rPr>
              <a:t>Reduction in regional Exports – fall in commodity prices (oil) for mainly South </a:t>
            </a:r>
            <a:r>
              <a:rPr lang="en-US" dirty="0">
                <a:latin typeface="Book Antiqua" pitchFamily="18" charset="0"/>
              </a:rPr>
              <a:t>S</a:t>
            </a:r>
            <a:r>
              <a:rPr lang="en-US" dirty="0" smtClean="0">
                <a:latin typeface="Book Antiqua" pitchFamily="18" charset="0"/>
              </a:rPr>
              <a:t>udan</a:t>
            </a:r>
          </a:p>
          <a:p>
            <a:pPr lvl="0" algn="just" eaLnBrk="1" hangingPunct="1">
              <a:lnSpc>
                <a:spcPct val="90000"/>
              </a:lnSpc>
              <a:spcBef>
                <a:spcPts val="1000"/>
              </a:spcBef>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lvl="0" algn="just" eaLnBrk="1" hangingPunct="1">
              <a:lnSpc>
                <a:spcPct val="90000"/>
              </a:lnSpc>
              <a:spcBef>
                <a:spcPts val="1000"/>
              </a:spcBef>
              <a:defRPr/>
            </a:pPr>
            <a:r>
              <a:rPr lang="en-US" dirty="0" smtClean="0">
                <a:latin typeface="Book Antiqua" pitchFamily="18" charset="0"/>
              </a:rPr>
              <a:t>   </a:t>
            </a: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28704049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5</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551543" y="1338789"/>
            <a:ext cx="8304315" cy="805849"/>
          </a:xfrm>
        </p:spPr>
        <p:txBody>
          <a:bodyPr/>
          <a:lstStyle/>
          <a:p>
            <a:pPr marL="571500" indent="-571500" algn="ctr"/>
            <a:r>
              <a:rPr lang="en-IN" sz="2400" b="1" dirty="0" smtClean="0">
                <a:latin typeface="Book Antiqua" panose="02040602050305030304" pitchFamily="18" charset="0"/>
              </a:rPr>
              <a:t>EXPLORING UGANDA’S RECENT RECOVERY IN ECONOMIC GROWTH </a:t>
            </a:r>
            <a:endParaRPr lang="en-IN" sz="2400" b="1" dirty="0">
              <a:latin typeface="Book Antiqua" panose="02040602050305030304" pitchFamily="18" charset="0"/>
            </a:endParaRPr>
          </a:p>
        </p:txBody>
      </p:sp>
      <p:sp>
        <p:nvSpPr>
          <p:cNvPr id="6" name="Content Placeholder 2"/>
          <p:cNvSpPr txBox="1">
            <a:spLocks/>
          </p:cNvSpPr>
          <p:nvPr/>
        </p:nvSpPr>
        <p:spPr bwMode="auto">
          <a:xfrm>
            <a:off x="659821" y="2130136"/>
            <a:ext cx="8196037" cy="4270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lvl="0"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Due to the highlighted problems, economic growth averaged at 4.4% between FY 2011/12 and FY 2016/17. </a:t>
            </a:r>
          </a:p>
          <a:p>
            <a:pPr marL="285750" lvl="0"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However, the economy has since recovered registering an average growth of above 6% in the last two financial years.</a:t>
            </a:r>
          </a:p>
          <a:p>
            <a:pPr marL="285750" lvl="0" indent="-285750" algn="just" eaLnBrk="1" hangingPunct="1">
              <a:lnSpc>
                <a:spcPct val="90000"/>
              </a:lnSpc>
              <a:spcBef>
                <a:spcPts val="1000"/>
              </a:spcBef>
              <a:buFont typeface="Wingdings" panose="05000000000000000000" pitchFamily="2" charset="2"/>
              <a:buChar char="v"/>
              <a:defRPr/>
            </a:pPr>
            <a:r>
              <a:rPr lang="en-US" b="1" dirty="0" smtClean="0">
                <a:solidFill>
                  <a:srgbClr val="FF0000"/>
                </a:solidFill>
                <a:latin typeface="Book Antiqua" pitchFamily="18" charset="0"/>
              </a:rPr>
              <a:t>Uganda’s GDP Performance for the Past 10 Years</a:t>
            </a:r>
            <a:endParaRPr lang="en-US" b="1" dirty="0">
              <a:solidFill>
                <a:srgbClr val="FF0000"/>
              </a:solidFill>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lvl="0" algn="just" eaLnBrk="1" hangingPunct="1">
              <a:lnSpc>
                <a:spcPct val="90000"/>
              </a:lnSpc>
              <a:spcBef>
                <a:spcPts val="1000"/>
              </a:spcBef>
              <a:defRPr/>
            </a:pPr>
            <a:r>
              <a:rPr lang="en-US" dirty="0" smtClean="0">
                <a:latin typeface="Book Antiqua" pitchFamily="18" charset="0"/>
              </a:rPr>
              <a:t>   </a:t>
            </a: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pic>
        <p:nvPicPr>
          <p:cNvPr id="2" name="Picture 1"/>
          <p:cNvPicPr>
            <a:picLocks noChangeAspect="1"/>
          </p:cNvPicPr>
          <p:nvPr/>
        </p:nvPicPr>
        <p:blipFill>
          <a:blip r:embed="rId2"/>
          <a:stretch>
            <a:fillRect/>
          </a:stretch>
        </p:blipFill>
        <p:spPr>
          <a:xfrm>
            <a:off x="998007" y="3702205"/>
            <a:ext cx="7242744" cy="2564781"/>
          </a:xfrm>
          <a:prstGeom prst="rect">
            <a:avLst/>
          </a:prstGeom>
        </p:spPr>
      </p:pic>
    </p:spTree>
    <p:extLst>
      <p:ext uri="{BB962C8B-B14F-4D97-AF65-F5344CB8AC3E}">
        <p14:creationId xmlns:p14="http://schemas.microsoft.com/office/powerpoint/2010/main" val="38002633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6</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6"/>
            <a:ext cx="8592457" cy="1094014"/>
          </a:xfrm>
        </p:spPr>
        <p:txBody>
          <a:bodyPr/>
          <a:lstStyle/>
          <a:p>
            <a:pPr marL="571500" indent="-571500" algn="ctr"/>
            <a:r>
              <a:rPr lang="en-IN" sz="2400" b="1" dirty="0">
                <a:latin typeface="Book Antiqua" panose="02040602050305030304" pitchFamily="18" charset="0"/>
              </a:rPr>
              <a:t>EXPLORING UGANDA’S RECENT RECOVERY IN ECONOMIC GROWTH </a:t>
            </a:r>
          </a:p>
          <a:p>
            <a:pPr marL="571500" indent="-571500" algn="ctr"/>
            <a:endParaRPr lang="en-IN" sz="2400" dirty="0" smtClean="0"/>
          </a:p>
        </p:txBody>
      </p:sp>
      <p:sp>
        <p:nvSpPr>
          <p:cNvPr id="6" name="Content Placeholder 2"/>
          <p:cNvSpPr txBox="1">
            <a:spLocks/>
          </p:cNvSpPr>
          <p:nvPr/>
        </p:nvSpPr>
        <p:spPr bwMode="auto">
          <a:xfrm>
            <a:off x="628648" y="1761894"/>
            <a:ext cx="8196037" cy="46389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algn="just" defTabSz="914400" rtl="0" eaLnBrk="1" fontAlgn="base" latinLnBrk="0" hangingPunct="1">
              <a:lnSpc>
                <a:spcPct val="90000"/>
              </a:lnSpc>
              <a:spcBef>
                <a:spcPts val="1000"/>
              </a:spcBef>
              <a:spcAft>
                <a:spcPct val="0"/>
              </a:spcAft>
              <a:buClrTx/>
              <a:buSzTx/>
              <a:tabLst/>
              <a:defRPr/>
            </a:pPr>
            <a:endParaRPr lang="en-IN"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dirty="0" smtClean="0">
                <a:solidFill>
                  <a:srgbClr val="FF0000"/>
                </a:solidFill>
                <a:latin typeface="Book Antiqua" pitchFamily="18" charset="0"/>
              </a:rPr>
              <a:t>Key Drivers for the Recent Recovery in Growth </a:t>
            </a:r>
          </a:p>
          <a:p>
            <a:pPr marL="285750" lvl="0" indent="-285750" algn="just" eaLnBrk="1" hangingPunct="1">
              <a:lnSpc>
                <a:spcPct val="90000"/>
              </a:lnSpc>
              <a:spcBef>
                <a:spcPts val="1000"/>
              </a:spcBef>
              <a:buFont typeface="Wingdings" panose="05000000000000000000" pitchFamily="2" charset="2"/>
              <a:buChar char="v"/>
              <a:defRPr/>
            </a:pPr>
            <a:endParaRPr lang="en-US" dirty="0">
              <a:solidFill>
                <a:srgbClr val="FF0000"/>
              </a:solidFill>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The </a:t>
            </a:r>
            <a:r>
              <a:rPr lang="en-GB" dirty="0">
                <a:latin typeface="Book Antiqua" pitchFamily="18" charset="0"/>
              </a:rPr>
              <a:t>higher economic growth rates registered </a:t>
            </a:r>
            <a:r>
              <a:rPr lang="en-GB" dirty="0" smtClean="0">
                <a:latin typeface="Book Antiqua" pitchFamily="18" charset="0"/>
              </a:rPr>
              <a:t>in </a:t>
            </a:r>
            <a:r>
              <a:rPr lang="en-GB" dirty="0">
                <a:latin typeface="Book Antiqua" pitchFamily="18" charset="0"/>
              </a:rPr>
              <a:t>FY2017/18 and </a:t>
            </a:r>
            <a:r>
              <a:rPr lang="en-GB" dirty="0" smtClean="0">
                <a:latin typeface="Book Antiqua" pitchFamily="18" charset="0"/>
              </a:rPr>
              <a:t>FY2018/19 are partly </a:t>
            </a:r>
            <a:r>
              <a:rPr lang="en-GB" dirty="0">
                <a:latin typeface="Book Antiqua" pitchFamily="18" charset="0"/>
              </a:rPr>
              <a:t>due to </a:t>
            </a:r>
            <a:r>
              <a:rPr lang="en-GB" dirty="0" smtClean="0">
                <a:latin typeface="Book Antiqua" pitchFamily="18" charset="0"/>
              </a:rPr>
              <a:t>supportive government </a:t>
            </a:r>
            <a:r>
              <a:rPr lang="en-GB" dirty="0">
                <a:latin typeface="Book Antiqua" pitchFamily="18" charset="0"/>
              </a:rPr>
              <a:t>policies employed </a:t>
            </a:r>
            <a:r>
              <a:rPr lang="en-GB" dirty="0" smtClean="0">
                <a:latin typeface="Book Antiqua" pitchFamily="18" charset="0"/>
              </a:rPr>
              <a:t>during the period.</a:t>
            </a:r>
          </a:p>
          <a:p>
            <a:pPr marL="742950" lvl="1" indent="-285750" algn="just" eaLnBrk="1" hangingPunct="1">
              <a:lnSpc>
                <a:spcPct val="90000"/>
              </a:lnSpc>
              <a:spcBef>
                <a:spcPts val="1000"/>
              </a:spcBef>
              <a:buFont typeface="Wingdings" panose="05000000000000000000" pitchFamily="2" charset="2"/>
              <a:buChar char="v"/>
              <a:defRPr/>
            </a:pPr>
            <a:r>
              <a:rPr lang="en-GB" b="1" dirty="0">
                <a:latin typeface="Book Antiqua" pitchFamily="18" charset="0"/>
              </a:rPr>
              <a:t>In agriculture </a:t>
            </a:r>
            <a:r>
              <a:rPr lang="en-GB" b="1" dirty="0" smtClean="0">
                <a:latin typeface="Book Antiqua" pitchFamily="18" charset="0"/>
              </a:rPr>
              <a:t>sector, </a:t>
            </a:r>
          </a:p>
          <a:p>
            <a:pPr marL="1200150" lvl="2" indent="-285750" algn="just" eaLnBrk="1" hangingPunct="1">
              <a:lnSpc>
                <a:spcPct val="90000"/>
              </a:lnSpc>
              <a:spcBef>
                <a:spcPts val="1000"/>
              </a:spcBef>
              <a:buFont typeface="Wingdings" panose="05000000000000000000" pitchFamily="2" charset="2"/>
              <a:buChar char="§"/>
              <a:defRPr/>
            </a:pPr>
            <a:r>
              <a:rPr lang="en-GB" sz="1700" dirty="0">
                <a:latin typeface="Book Antiqua" pitchFamily="18" charset="0"/>
              </a:rPr>
              <a:t>S</a:t>
            </a:r>
            <a:r>
              <a:rPr lang="en-GB" sz="1700" dirty="0" smtClean="0">
                <a:latin typeface="Book Antiqua" pitchFamily="18" charset="0"/>
              </a:rPr>
              <a:t>trong </a:t>
            </a:r>
            <a:r>
              <a:rPr lang="en-GB" sz="1700" dirty="0">
                <a:latin typeface="Book Antiqua" pitchFamily="18" charset="0"/>
              </a:rPr>
              <a:t>enforcement of fishing standards has led to recovery in fish harvest thus translating into higher growth rates for the fishing </a:t>
            </a:r>
            <a:r>
              <a:rPr lang="en-GB" sz="1700" dirty="0" smtClean="0">
                <a:latin typeface="Book Antiqua" pitchFamily="18" charset="0"/>
              </a:rPr>
              <a:t>sub-sector to 11.3% in FY 2018/19 from -2.1% in FY 2017/18. </a:t>
            </a:r>
          </a:p>
          <a:p>
            <a:pPr marL="1200150" lvl="2" indent="-285750" algn="just" eaLnBrk="1" hangingPunct="1">
              <a:lnSpc>
                <a:spcPct val="90000"/>
              </a:lnSpc>
              <a:spcBef>
                <a:spcPts val="1000"/>
              </a:spcBef>
              <a:buFont typeface="Wingdings" panose="05000000000000000000" pitchFamily="2" charset="2"/>
              <a:buChar char="§"/>
              <a:defRPr/>
            </a:pPr>
            <a:r>
              <a:rPr lang="en-GB" sz="1700" dirty="0" smtClean="0">
                <a:latin typeface="Book Antiqua" pitchFamily="18" charset="0"/>
              </a:rPr>
              <a:t>provision </a:t>
            </a:r>
            <a:r>
              <a:rPr lang="en-GB" sz="1700" dirty="0">
                <a:latin typeface="Book Antiqua" pitchFamily="18" charset="0"/>
              </a:rPr>
              <a:t>of extension services </a:t>
            </a:r>
            <a:r>
              <a:rPr lang="en-GB" sz="1700" dirty="0" smtClean="0">
                <a:latin typeface="Book Antiqua" pitchFamily="18" charset="0"/>
              </a:rPr>
              <a:t>through </a:t>
            </a:r>
            <a:r>
              <a:rPr lang="en-GB" sz="1700" dirty="0">
                <a:latin typeface="Book Antiqua" pitchFamily="18" charset="0"/>
              </a:rPr>
              <a:t>Operation Wealth Creation also led to higher growth for agriculture support services. </a:t>
            </a:r>
            <a:endParaRPr lang="en-GB" sz="1700" dirty="0" smtClean="0">
              <a:latin typeface="Book Antiqua" pitchFamily="18" charset="0"/>
            </a:endParaRPr>
          </a:p>
          <a:p>
            <a:pPr marL="1200150" lvl="2" indent="-285750" algn="just" eaLnBrk="1" hangingPunct="1">
              <a:lnSpc>
                <a:spcPct val="90000"/>
              </a:lnSpc>
              <a:spcBef>
                <a:spcPts val="1000"/>
              </a:spcBef>
              <a:buFont typeface="Wingdings" panose="05000000000000000000" pitchFamily="2" charset="2"/>
              <a:buChar char="§"/>
              <a:defRPr/>
            </a:pPr>
            <a:r>
              <a:rPr lang="en-GB" sz="1700" dirty="0" smtClean="0">
                <a:latin typeface="Book Antiqua" pitchFamily="18" charset="0"/>
              </a:rPr>
              <a:t>Focus </a:t>
            </a:r>
            <a:r>
              <a:rPr lang="en-GB" sz="1700" dirty="0">
                <a:latin typeface="Book Antiqua" pitchFamily="18" charset="0"/>
              </a:rPr>
              <a:t>of government policy was also geared towards increased control of pests and diseases following breakout of the armyworm in FY2016/17 which destroyed maize during that time </a:t>
            </a:r>
            <a:r>
              <a:rPr lang="en-GB" sz="1700" dirty="0" smtClean="0">
                <a:latin typeface="Book Antiqua" pitchFamily="18" charset="0"/>
              </a:rPr>
              <a:t>. </a:t>
            </a:r>
            <a:endParaRPr lang="en-US" sz="1700" dirty="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R="0" lvl="0" algn="just" defTabSz="914400" rtl="0" eaLnBrk="1" fontAlgn="base" latinLnBrk="0" hangingPunct="1">
              <a:lnSpc>
                <a:spcPct val="90000"/>
              </a:lnSpc>
              <a:spcBef>
                <a:spcPts val="1000"/>
              </a:spcBef>
              <a:spcAft>
                <a:spcPct val="0"/>
              </a:spcAft>
              <a:buClrTx/>
              <a:buSzTx/>
              <a:tabLst/>
              <a:defRPr/>
            </a:pP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285750" marR="0" lvl="0" indent="-285750" algn="just" defTabSz="914400" rtl="0" eaLnBrk="1" fontAlgn="base" latinLnBrk="0" hangingPunct="1">
              <a:lnSpc>
                <a:spcPct val="90000"/>
              </a:lnSpc>
              <a:spcBef>
                <a:spcPts val="1000"/>
              </a:spcBef>
              <a:spcAft>
                <a:spcPct val="0"/>
              </a:spcAft>
              <a:buClrTx/>
              <a:buSzTx/>
              <a:buFont typeface="Wingdings" panose="05000000000000000000" pitchFamily="2" charset="2"/>
              <a:buChar char="v"/>
              <a:tabLst/>
              <a:defRPr/>
            </a:pP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42661681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7</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6"/>
            <a:ext cx="8592457" cy="1094014"/>
          </a:xfrm>
        </p:spPr>
        <p:txBody>
          <a:bodyPr/>
          <a:lstStyle/>
          <a:p>
            <a:pPr marL="571500" indent="-571500" algn="ctr"/>
            <a:r>
              <a:rPr lang="en-IN" sz="2400" b="1" dirty="0">
                <a:latin typeface="Book Antiqua" panose="02040602050305030304" pitchFamily="18" charset="0"/>
              </a:rPr>
              <a:t>EXPLORING UGANDA’S RECENT RECOVERY IN ECONOMIC GROWTH </a:t>
            </a:r>
          </a:p>
          <a:p>
            <a:pPr marL="571500" indent="-571500" algn="ctr"/>
            <a:endParaRPr lang="en-IN" sz="2400" dirty="0" smtClean="0"/>
          </a:p>
        </p:txBody>
      </p:sp>
      <p:sp>
        <p:nvSpPr>
          <p:cNvPr id="6" name="Content Placeholder 2"/>
          <p:cNvSpPr txBox="1">
            <a:spLocks/>
          </p:cNvSpPr>
          <p:nvPr/>
        </p:nvSpPr>
        <p:spPr bwMode="auto">
          <a:xfrm>
            <a:off x="628648" y="1628078"/>
            <a:ext cx="8196037" cy="47727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algn="just" defTabSz="914400" rtl="0" eaLnBrk="1" fontAlgn="base" latinLnBrk="0" hangingPunct="1">
              <a:lnSpc>
                <a:spcPct val="90000"/>
              </a:lnSpc>
              <a:spcBef>
                <a:spcPts val="1000"/>
              </a:spcBef>
              <a:spcAft>
                <a:spcPct val="0"/>
              </a:spcAft>
              <a:buClrTx/>
              <a:buSzTx/>
              <a:tabLst/>
              <a:defRPr/>
            </a:pPr>
            <a:endParaRPr lang="en-IN"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dirty="0" smtClean="0">
                <a:solidFill>
                  <a:srgbClr val="FF0000"/>
                </a:solidFill>
                <a:latin typeface="Book Antiqua" pitchFamily="18" charset="0"/>
              </a:rPr>
              <a:t>Key Drivers for the Recent Recovery in Growth Cont’d</a:t>
            </a:r>
          </a:p>
          <a:p>
            <a:pPr marL="742950" lvl="1"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The services sector has been the major driver of growth.</a:t>
            </a:r>
          </a:p>
          <a:p>
            <a:pPr marL="742950" lvl="1" indent="-285750" algn="just" eaLnBrk="1" hangingPunct="1">
              <a:lnSpc>
                <a:spcPct val="90000"/>
              </a:lnSpc>
              <a:spcBef>
                <a:spcPts val="1000"/>
              </a:spcBef>
              <a:buFont typeface="Wingdings" panose="05000000000000000000" pitchFamily="2" charset="2"/>
              <a:buChar char="v"/>
              <a:defRPr/>
            </a:pPr>
            <a:r>
              <a:rPr lang="en-GB" b="1" dirty="0">
                <a:latin typeface="Book Antiqua" pitchFamily="18" charset="0"/>
              </a:rPr>
              <a:t>In </a:t>
            </a:r>
            <a:r>
              <a:rPr lang="en-GB" b="1" dirty="0" smtClean="0">
                <a:latin typeface="Book Antiqua" pitchFamily="18" charset="0"/>
              </a:rPr>
              <a:t>the services sector growth has been mainly supported by increased productivity in the sector reflected by, </a:t>
            </a:r>
          </a:p>
          <a:p>
            <a:pPr marL="1200150" lvl="2" indent="-285750" algn="just" eaLnBrk="1" hangingPunct="1">
              <a:lnSpc>
                <a:spcPct val="90000"/>
              </a:lnSpc>
              <a:spcBef>
                <a:spcPts val="1000"/>
              </a:spcBef>
              <a:buFont typeface="Wingdings" panose="05000000000000000000" pitchFamily="2" charset="2"/>
              <a:buChar char="§"/>
              <a:defRPr/>
            </a:pPr>
            <a:r>
              <a:rPr lang="en-GB" dirty="0">
                <a:latin typeface="Book Antiqua" pitchFamily="18" charset="0"/>
              </a:rPr>
              <a:t>S</a:t>
            </a:r>
            <a:r>
              <a:rPr lang="en-GB" dirty="0" smtClean="0">
                <a:latin typeface="Book Antiqua" pitchFamily="18" charset="0"/>
              </a:rPr>
              <a:t>trong improvement in human health and social work, which registered a growth of 10.1% in FY 2018/19 from 5.5% and 4.4% in 2017/18 and 2016/17 respectively.</a:t>
            </a:r>
          </a:p>
          <a:p>
            <a:pPr marL="1200150" lvl="2" indent="-285750" algn="just" eaLnBrk="1" hangingPunct="1">
              <a:lnSpc>
                <a:spcPct val="90000"/>
              </a:lnSpc>
              <a:spcBef>
                <a:spcPts val="1000"/>
              </a:spcBef>
              <a:buFont typeface="Wingdings" panose="05000000000000000000" pitchFamily="2" charset="2"/>
              <a:buChar char="§"/>
              <a:defRPr/>
            </a:pPr>
            <a:endParaRPr lang="en-GB" dirty="0" smtClean="0">
              <a:latin typeface="Book Antiqua" pitchFamily="18" charset="0"/>
            </a:endParaRPr>
          </a:p>
          <a:p>
            <a:pPr marL="1200150" lvl="2" indent="-285750" algn="just" eaLnBrk="1" hangingPunct="1">
              <a:lnSpc>
                <a:spcPct val="90000"/>
              </a:lnSpc>
              <a:spcBef>
                <a:spcPts val="1000"/>
              </a:spcBef>
              <a:buFont typeface="Wingdings" panose="05000000000000000000" pitchFamily="2" charset="2"/>
              <a:buChar char="§"/>
              <a:defRPr/>
            </a:pPr>
            <a:r>
              <a:rPr lang="en-GB" dirty="0" smtClean="0">
                <a:latin typeface="Book Antiqua" pitchFamily="18" charset="0"/>
              </a:rPr>
              <a:t>The tourism </a:t>
            </a:r>
            <a:r>
              <a:rPr lang="en-GB" dirty="0">
                <a:latin typeface="Book Antiqua" pitchFamily="18" charset="0"/>
              </a:rPr>
              <a:t>and </a:t>
            </a:r>
            <a:r>
              <a:rPr lang="en-GB" dirty="0" smtClean="0">
                <a:latin typeface="Book Antiqua" pitchFamily="18" charset="0"/>
              </a:rPr>
              <a:t>hospitality sub sector  </a:t>
            </a:r>
            <a:r>
              <a:rPr lang="en-GB" dirty="0">
                <a:latin typeface="Book Antiqua" pitchFamily="18" charset="0"/>
              </a:rPr>
              <a:t>recorded a growth rate of 12% in FY2018/19 from 1.2% in FY2017/18, </a:t>
            </a:r>
            <a:endParaRPr lang="en-GB" dirty="0" smtClean="0">
              <a:latin typeface="Book Antiqua" pitchFamily="18" charset="0"/>
            </a:endParaRPr>
          </a:p>
          <a:p>
            <a:pPr marL="1657350" lvl="3" indent="-285750" algn="just" eaLnBrk="1" hangingPunct="1">
              <a:lnSpc>
                <a:spcPct val="90000"/>
              </a:lnSpc>
              <a:spcBef>
                <a:spcPts val="1000"/>
              </a:spcBef>
              <a:buFont typeface="Wingdings" panose="05000000000000000000" pitchFamily="2" charset="2"/>
              <a:buChar char="ü"/>
              <a:defRPr/>
            </a:pPr>
            <a:r>
              <a:rPr lang="en-GB" sz="1700" dirty="0" smtClean="0">
                <a:latin typeface="Book Antiqua" pitchFamily="18" charset="0"/>
              </a:rPr>
              <a:t>largely </a:t>
            </a:r>
            <a:r>
              <a:rPr lang="en-GB" sz="1700" dirty="0">
                <a:latin typeface="Book Antiqua" pitchFamily="18" charset="0"/>
              </a:rPr>
              <a:t>due to government’s campaign in marketing Uganda’s tourism potential through ‘</a:t>
            </a:r>
            <a:r>
              <a:rPr lang="en-GB" sz="1700" dirty="0" err="1">
                <a:latin typeface="Book Antiqua" pitchFamily="18" charset="0"/>
              </a:rPr>
              <a:t>Tulambule</a:t>
            </a:r>
            <a:r>
              <a:rPr lang="en-GB" sz="1700" dirty="0">
                <a:latin typeface="Book Antiqua" pitchFamily="18" charset="0"/>
              </a:rPr>
              <a:t>’. </a:t>
            </a:r>
          </a:p>
          <a:p>
            <a:pPr marL="1657350" lvl="3" indent="-285750" algn="just" eaLnBrk="1" hangingPunct="1">
              <a:lnSpc>
                <a:spcPct val="90000"/>
              </a:lnSpc>
              <a:spcBef>
                <a:spcPts val="1000"/>
              </a:spcBef>
              <a:buFont typeface="Wingdings" panose="05000000000000000000" pitchFamily="2" charset="2"/>
              <a:buChar char="ü"/>
              <a:defRPr/>
            </a:pPr>
            <a:r>
              <a:rPr lang="en-GB" sz="1700" dirty="0" smtClean="0">
                <a:latin typeface="Book Antiqua" pitchFamily="18" charset="0"/>
              </a:rPr>
              <a:t>Tourism </a:t>
            </a:r>
            <a:r>
              <a:rPr lang="en-GB" sz="1700" dirty="0">
                <a:latin typeface="Book Antiqua" pitchFamily="18" charset="0"/>
              </a:rPr>
              <a:t>is currently the highest foreign exchange earner for </a:t>
            </a:r>
            <a:r>
              <a:rPr lang="en-GB" sz="1700" dirty="0" smtClean="0">
                <a:latin typeface="Book Antiqua" pitchFamily="18" charset="0"/>
              </a:rPr>
              <a:t>the country</a:t>
            </a:r>
            <a:endParaRPr kumimoji="0" lang="en-US" sz="1700" i="0" u="none" strike="noStrike" kern="1200" cap="none" spc="0" normalizeH="0" noProof="0" dirty="0" smtClean="0">
              <a:ln>
                <a:noFill/>
              </a:ln>
              <a:solidFill>
                <a:schemeClr val="tx1"/>
              </a:solidFill>
              <a:effectLst/>
              <a:uLnTx/>
              <a:uFillTx/>
              <a:latin typeface="Book Antiqua" pitchFamily="18" charset="0"/>
            </a:endParaRPr>
          </a:p>
          <a:p>
            <a:pPr marL="285750" marR="0" lvl="0" indent="-285750" algn="just" defTabSz="914400" rtl="0" eaLnBrk="1" fontAlgn="base" latinLnBrk="0" hangingPunct="1">
              <a:lnSpc>
                <a:spcPct val="90000"/>
              </a:lnSpc>
              <a:spcBef>
                <a:spcPts val="1000"/>
              </a:spcBef>
              <a:spcAft>
                <a:spcPct val="0"/>
              </a:spcAft>
              <a:buClrTx/>
              <a:buSzTx/>
              <a:buFont typeface="Wingdings" panose="05000000000000000000" pitchFamily="2" charset="2"/>
              <a:buChar char="v"/>
              <a:tabLst/>
              <a:defRPr/>
            </a:pP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35031204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8</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6"/>
            <a:ext cx="8592457" cy="1094014"/>
          </a:xfrm>
        </p:spPr>
        <p:txBody>
          <a:bodyPr/>
          <a:lstStyle/>
          <a:p>
            <a:pPr marL="571500" indent="-571500" algn="ctr"/>
            <a:r>
              <a:rPr lang="en-IN" sz="2400" b="1" dirty="0">
                <a:latin typeface="Book Antiqua" panose="02040602050305030304" pitchFamily="18" charset="0"/>
              </a:rPr>
              <a:t>EXPLORING UGANDA’S RECENT RECOVERY IN ECONOMIC GROWTH </a:t>
            </a:r>
          </a:p>
          <a:p>
            <a:pPr marL="571500" indent="-571500" algn="ctr"/>
            <a:endParaRPr lang="en-IN" sz="2400" dirty="0" smtClean="0"/>
          </a:p>
        </p:txBody>
      </p:sp>
      <p:sp>
        <p:nvSpPr>
          <p:cNvPr id="6" name="Content Placeholder 2"/>
          <p:cNvSpPr txBox="1">
            <a:spLocks/>
          </p:cNvSpPr>
          <p:nvPr/>
        </p:nvSpPr>
        <p:spPr bwMode="auto">
          <a:xfrm>
            <a:off x="628648" y="1761894"/>
            <a:ext cx="8196037" cy="46389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algn="just" defTabSz="914400" rtl="0" eaLnBrk="1" fontAlgn="base" latinLnBrk="0" hangingPunct="1">
              <a:lnSpc>
                <a:spcPct val="90000"/>
              </a:lnSpc>
              <a:spcBef>
                <a:spcPts val="1000"/>
              </a:spcBef>
              <a:spcAft>
                <a:spcPct val="0"/>
              </a:spcAft>
              <a:buClrTx/>
              <a:buSzTx/>
              <a:tabLst/>
              <a:defRPr/>
            </a:pPr>
            <a:endParaRPr lang="en-IN"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dirty="0" smtClean="0">
                <a:solidFill>
                  <a:srgbClr val="FF0000"/>
                </a:solidFill>
                <a:latin typeface="Book Antiqua" pitchFamily="18" charset="0"/>
              </a:rPr>
              <a:t>Key Drivers for the Recent Recovery in Growth Cont’d</a:t>
            </a:r>
          </a:p>
          <a:p>
            <a:pPr marL="742950" lvl="1" indent="-285750" algn="just" eaLnBrk="1" hangingPunct="1">
              <a:lnSpc>
                <a:spcPct val="90000"/>
              </a:lnSpc>
              <a:spcBef>
                <a:spcPts val="1000"/>
              </a:spcBef>
              <a:buFont typeface="Wingdings" panose="05000000000000000000" pitchFamily="2" charset="2"/>
              <a:buChar char="v"/>
              <a:defRPr/>
            </a:pPr>
            <a:r>
              <a:rPr lang="en-GB" b="1" dirty="0" smtClean="0">
                <a:latin typeface="Book Antiqua" pitchFamily="18" charset="0"/>
              </a:rPr>
              <a:t>In the services sector growth has also  been supported by</a:t>
            </a:r>
            <a:r>
              <a:rPr lang="en-GB" dirty="0" smtClean="0">
                <a:latin typeface="Book Antiqua" pitchFamily="18" charset="0"/>
              </a:rPr>
              <a:t>, </a:t>
            </a:r>
          </a:p>
          <a:p>
            <a:pPr marL="742950" lvl="1"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Better performance in trade and repair which registered a growth of 5.2% in FY 2018/19 from 2.2% and 1.6% in 2017/18 and 2016/17 respectively.</a:t>
            </a:r>
          </a:p>
          <a:p>
            <a:pPr marL="742950" lvl="1" indent="-285750" algn="just" eaLnBrk="1" hangingPunct="1">
              <a:lnSpc>
                <a:spcPct val="90000"/>
              </a:lnSpc>
              <a:spcBef>
                <a:spcPts val="1000"/>
              </a:spcBef>
              <a:buFont typeface="Wingdings" panose="05000000000000000000" pitchFamily="2" charset="2"/>
              <a:buChar char="v"/>
              <a:defRPr/>
            </a:pPr>
            <a:r>
              <a:rPr lang="en-GB" b="1" dirty="0" smtClean="0">
                <a:latin typeface="Book Antiqua" pitchFamily="18" charset="0"/>
              </a:rPr>
              <a:t>In the industry sector,</a:t>
            </a:r>
          </a:p>
          <a:p>
            <a:pPr marL="1200150" lvl="2" indent="-285750" algn="just" eaLnBrk="1" hangingPunct="1">
              <a:lnSpc>
                <a:spcPct val="90000"/>
              </a:lnSpc>
              <a:spcBef>
                <a:spcPts val="1000"/>
              </a:spcBef>
              <a:buFont typeface="Wingdings" panose="05000000000000000000" pitchFamily="2" charset="2"/>
              <a:buChar char="§"/>
              <a:defRPr/>
            </a:pPr>
            <a:r>
              <a:rPr lang="en-GB" dirty="0" smtClean="0">
                <a:latin typeface="Book Antiqua" pitchFamily="18" charset="0"/>
              </a:rPr>
              <a:t>Manufacturing </a:t>
            </a:r>
            <a:r>
              <a:rPr lang="en-GB" dirty="0">
                <a:latin typeface="Book Antiqua" pitchFamily="18" charset="0"/>
              </a:rPr>
              <a:t>performed well growing at 2.8% in FY2018/19 from 1.7% in FY2017/18. </a:t>
            </a:r>
            <a:endParaRPr lang="en-GB" dirty="0" smtClean="0">
              <a:latin typeface="Book Antiqua" pitchFamily="18" charset="0"/>
            </a:endParaRPr>
          </a:p>
          <a:p>
            <a:pPr marL="1657350" lvl="3" indent="-285750" algn="just" eaLnBrk="1" hangingPunct="1">
              <a:lnSpc>
                <a:spcPct val="90000"/>
              </a:lnSpc>
              <a:spcBef>
                <a:spcPts val="1000"/>
              </a:spcBef>
              <a:buFont typeface="Wingdings" panose="05000000000000000000" pitchFamily="2" charset="2"/>
              <a:buChar char="ü"/>
              <a:defRPr/>
            </a:pPr>
            <a:r>
              <a:rPr lang="en-GB" sz="1700" dirty="0" smtClean="0">
                <a:latin typeface="Book Antiqua" pitchFamily="18" charset="0"/>
              </a:rPr>
              <a:t>This </a:t>
            </a:r>
            <a:r>
              <a:rPr lang="en-GB" sz="1700" dirty="0">
                <a:latin typeface="Book Antiqua" pitchFamily="18" charset="0"/>
              </a:rPr>
              <a:t>was partly on account of newly commissioned factories that led to increased industrial activity in food processing, production of cement, iron and </a:t>
            </a:r>
            <a:r>
              <a:rPr lang="en-GB" sz="1700" dirty="0" smtClean="0">
                <a:latin typeface="Book Antiqua" pitchFamily="18" charset="0"/>
              </a:rPr>
              <a:t>steel.</a:t>
            </a:r>
          </a:p>
          <a:p>
            <a:pPr marL="1200150" lvl="2" indent="-285750" algn="just" eaLnBrk="1" hangingPunct="1">
              <a:lnSpc>
                <a:spcPct val="90000"/>
              </a:lnSpc>
              <a:spcBef>
                <a:spcPts val="1000"/>
              </a:spcBef>
              <a:buFont typeface="Wingdings" panose="05000000000000000000" pitchFamily="2" charset="2"/>
              <a:buChar char="§"/>
              <a:defRPr/>
            </a:pPr>
            <a:r>
              <a:rPr lang="en-GB" dirty="0" smtClean="0">
                <a:latin typeface="Book Antiqua" pitchFamily="18" charset="0"/>
              </a:rPr>
              <a:t>Growth was also supported by strong improvement in the electricity, water and construction sub-sectors</a:t>
            </a: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15427907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086600" y="6492875"/>
            <a:ext cx="2057400" cy="365125"/>
          </a:xfrm>
        </p:spPr>
        <p:txBody>
          <a:bodyPr/>
          <a:lstStyle/>
          <a:p>
            <a:fld id="{8A6A404D-8CEE-4F83-A632-B2C570E49457}" type="slidenum">
              <a:rPr lang="en-US" sz="2400" b="1" smtClean="0">
                <a:solidFill>
                  <a:schemeClr val="tx1"/>
                </a:solidFill>
                <a:latin typeface="Book Antiqua" pitchFamily="18" charset="0"/>
              </a:rPr>
              <a:pPr/>
              <a:t>9</a:t>
            </a:fld>
            <a:endParaRPr lang="en-US" sz="2400" b="1" dirty="0">
              <a:solidFill>
                <a:schemeClr val="tx1"/>
              </a:solidFill>
              <a:latin typeface="Book Antiqua" pitchFamily="18" charset="0"/>
            </a:endParaRPr>
          </a:p>
        </p:txBody>
      </p:sp>
      <p:sp>
        <p:nvSpPr>
          <p:cNvPr id="8" name="Content Placeholder 2"/>
          <p:cNvSpPr>
            <a:spLocks noGrp="1"/>
          </p:cNvSpPr>
          <p:nvPr>
            <p:ph idx="1"/>
          </p:nvPr>
        </p:nvSpPr>
        <p:spPr>
          <a:xfrm>
            <a:off x="275772" y="1306286"/>
            <a:ext cx="8592457" cy="1094014"/>
          </a:xfrm>
        </p:spPr>
        <p:txBody>
          <a:bodyPr/>
          <a:lstStyle/>
          <a:p>
            <a:pPr marL="571500" indent="-571500" algn="ctr"/>
            <a:r>
              <a:rPr lang="en-IN" sz="2400" b="1" dirty="0">
                <a:latin typeface="Book Antiqua" panose="02040602050305030304" pitchFamily="18" charset="0"/>
              </a:rPr>
              <a:t>EXPLORING UGANDA’S RECENT RECOVERY IN ECONOMIC GROWTH </a:t>
            </a:r>
          </a:p>
          <a:p>
            <a:pPr marL="571500" indent="-571500" algn="ctr"/>
            <a:endParaRPr lang="en-IN" sz="2400" dirty="0" smtClean="0"/>
          </a:p>
        </p:txBody>
      </p:sp>
      <p:sp>
        <p:nvSpPr>
          <p:cNvPr id="6" name="Content Placeholder 2"/>
          <p:cNvSpPr txBox="1">
            <a:spLocks/>
          </p:cNvSpPr>
          <p:nvPr/>
        </p:nvSpPr>
        <p:spPr bwMode="auto">
          <a:xfrm>
            <a:off x="628648" y="1616927"/>
            <a:ext cx="8196037" cy="478387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algn="just" defTabSz="914400" rtl="0" eaLnBrk="1" fontAlgn="base" latinLnBrk="0" hangingPunct="1">
              <a:lnSpc>
                <a:spcPct val="90000"/>
              </a:lnSpc>
              <a:spcBef>
                <a:spcPts val="1000"/>
              </a:spcBef>
              <a:spcAft>
                <a:spcPct val="0"/>
              </a:spcAft>
              <a:buClrTx/>
              <a:buSzTx/>
              <a:tabLst/>
              <a:defRPr/>
            </a:pPr>
            <a:endParaRPr lang="en-IN"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r>
              <a:rPr lang="en-US" dirty="0" smtClean="0">
                <a:solidFill>
                  <a:srgbClr val="FF0000"/>
                </a:solidFill>
                <a:latin typeface="Book Antiqua" pitchFamily="18" charset="0"/>
              </a:rPr>
              <a:t>Key Drivers for the Recent Recovery in Growth Cont’d</a:t>
            </a:r>
          </a:p>
          <a:p>
            <a:pPr marL="742950" lvl="1"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Recovery in total factor productivity is also a key driver of recent growth.</a:t>
            </a:r>
          </a:p>
          <a:p>
            <a:pPr marL="1200150" lvl="2"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Total factor productivity has improved from -0.5% in FY 2016/17 to 1.6% in 2017/18.</a:t>
            </a:r>
          </a:p>
          <a:p>
            <a:pPr marL="1200150" lvl="2"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1200150" lvl="2" indent="-285750" algn="just" eaLnBrk="1" hangingPunct="1">
              <a:lnSpc>
                <a:spcPct val="90000"/>
              </a:lnSpc>
              <a:spcBef>
                <a:spcPts val="1000"/>
              </a:spcBef>
              <a:buFont typeface="Wingdings" panose="05000000000000000000" pitchFamily="2" charset="2"/>
              <a:buChar char="v"/>
              <a:defRPr/>
            </a:pPr>
            <a:r>
              <a:rPr lang="en-US" dirty="0" smtClean="0">
                <a:latin typeface="Book Antiqua" pitchFamily="18" charset="0"/>
              </a:rPr>
              <a:t>Despite the improvement, this is still low compared to the contribution of 5.3% registered from total factor productivity in FY 2010/11 where real GDP growth rate was 9.4%.</a:t>
            </a:r>
          </a:p>
          <a:p>
            <a:pPr lvl="2" algn="just" eaLnBrk="1" hangingPunct="1">
              <a:lnSpc>
                <a:spcPct val="90000"/>
              </a:lnSpc>
              <a:spcBef>
                <a:spcPts val="1000"/>
              </a:spcBef>
              <a:defRPr/>
            </a:pPr>
            <a:endParaRPr lang="en-US" dirty="0" smtClean="0">
              <a:latin typeface="Book Antiqua" pitchFamily="18" charset="0"/>
            </a:endParaRPr>
          </a:p>
          <a:p>
            <a:pPr marL="1200150" lvl="2" indent="-285750" algn="just" eaLnBrk="1" hangingPunct="1">
              <a:lnSpc>
                <a:spcPct val="90000"/>
              </a:lnSpc>
              <a:spcBef>
                <a:spcPts val="1000"/>
              </a:spcBef>
              <a:buFont typeface="Wingdings" panose="05000000000000000000" pitchFamily="2" charset="2"/>
              <a:buChar char="v"/>
              <a:defRPr/>
            </a:pPr>
            <a:r>
              <a:rPr lang="en-GB" dirty="0" smtClean="0">
                <a:latin typeface="Book Antiqua" pitchFamily="18" charset="0"/>
              </a:rPr>
              <a:t>Therefore its critical to sustain productivity and accelerate it to higher level in order to have higher levels of growth of around 8% which can enable us achieve the middle income status</a:t>
            </a:r>
            <a:endParaRPr lang="en-US" dirty="0" smtClean="0">
              <a:latin typeface="Book Antiqua" pitchFamily="18" charset="0"/>
            </a:endParaRPr>
          </a:p>
          <a:p>
            <a:pPr lvl="0" algn="just" eaLnBrk="1" hangingPunct="1">
              <a:lnSpc>
                <a:spcPct val="90000"/>
              </a:lnSpc>
              <a:spcBef>
                <a:spcPts val="1000"/>
              </a:spcBef>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a:latin typeface="Book Antiqua" pitchFamily="18" charset="0"/>
            </a:endParaRPr>
          </a:p>
          <a:p>
            <a:pPr marL="285750" lvl="0" indent="-285750" algn="just" eaLnBrk="1" hangingPunct="1">
              <a:lnSpc>
                <a:spcPct val="90000"/>
              </a:lnSpc>
              <a:spcBef>
                <a:spcPts val="1000"/>
              </a:spcBef>
              <a:buFont typeface="Wingdings" panose="05000000000000000000" pitchFamily="2" charset="2"/>
              <a:buChar char="v"/>
              <a:defRPr/>
            </a:pPr>
            <a:endParaRPr lang="en-US" dirty="0" smtClean="0">
              <a:latin typeface="Book Antiqua" pitchFamily="18" charset="0"/>
            </a:endParaRPr>
          </a:p>
          <a:p>
            <a:pPr marR="0" lvl="0" algn="just" defTabSz="914400" rtl="0" eaLnBrk="1" fontAlgn="base" latinLnBrk="0" hangingPunct="1">
              <a:lnSpc>
                <a:spcPct val="90000"/>
              </a:lnSpc>
              <a:spcBef>
                <a:spcPts val="1000"/>
              </a:spcBef>
              <a:spcAft>
                <a:spcPct val="0"/>
              </a:spcAft>
              <a:buClrTx/>
              <a:buSzTx/>
              <a:tabLst/>
              <a:defRPr/>
            </a:pP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285750" marR="0" lvl="0" indent="-285750" algn="just" defTabSz="914400" rtl="0" eaLnBrk="1" fontAlgn="base" latinLnBrk="0" hangingPunct="1">
              <a:lnSpc>
                <a:spcPct val="90000"/>
              </a:lnSpc>
              <a:spcBef>
                <a:spcPts val="1000"/>
              </a:spcBef>
              <a:spcAft>
                <a:spcPct val="0"/>
              </a:spcAft>
              <a:buClrTx/>
              <a:buSzTx/>
              <a:buFont typeface="Wingdings" panose="05000000000000000000" pitchFamily="2" charset="2"/>
              <a:buChar char="v"/>
              <a:tabLst/>
              <a:defRPr/>
            </a:pPr>
            <a:endParaRPr kumimoji="0" lang="en-US" sz="1800" i="0" u="none" strike="noStrike" kern="1200" cap="none" spc="0" normalizeH="0" noProof="0" dirty="0" smtClean="0">
              <a:ln>
                <a:noFill/>
              </a:ln>
              <a:solidFill>
                <a:schemeClr val="tx1"/>
              </a:solidFill>
              <a:effectLst/>
              <a:uLnTx/>
              <a:uFillTx/>
              <a:latin typeface="Book Antiqua" pitchFamily="18" charset="0"/>
              <a:ea typeface="+mn-ea"/>
              <a:cs typeface="+mn-cs"/>
            </a:endParaRPr>
          </a:p>
          <a:p>
            <a:pPr marL="571500" marR="0" lvl="0" indent="-571500" algn="just" defTabSz="914400" rtl="0" eaLnBrk="1" fontAlgn="base" latinLnBrk="0" hangingPunct="1">
              <a:lnSpc>
                <a:spcPct val="90000"/>
              </a:lnSpc>
              <a:spcBef>
                <a:spcPts val="1000"/>
              </a:spcBef>
              <a:spcAft>
                <a:spcPct val="0"/>
              </a:spcAft>
              <a:buClrTx/>
              <a:buSzTx/>
              <a:buAutoNum type="romanLcPeriod"/>
              <a:tabLst/>
              <a:defRPr/>
            </a:pPr>
            <a:endParaRPr kumimoji="0" lang="en-US" sz="1800" i="0" u="none" strike="noStrike" kern="1200" cap="none" spc="0" normalizeH="0" baseline="0" noProof="0" dirty="0" smtClean="0">
              <a:ln>
                <a:noFill/>
              </a:ln>
              <a:solidFill>
                <a:schemeClr val="tx1"/>
              </a:solidFill>
              <a:effectLst/>
              <a:uLnTx/>
              <a:uFillTx/>
              <a:latin typeface="Book Antiqua" pitchFamily="18" charset="0"/>
              <a:ea typeface="+mn-ea"/>
              <a:cs typeface="+mn-cs"/>
            </a:endParaRPr>
          </a:p>
        </p:txBody>
      </p:sp>
    </p:spTree>
    <p:extLst>
      <p:ext uri="{BB962C8B-B14F-4D97-AF65-F5344CB8AC3E}">
        <p14:creationId xmlns:p14="http://schemas.microsoft.com/office/powerpoint/2010/main" val="32708202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8864</TotalTime>
  <Words>2283</Words>
  <Application>Microsoft Office PowerPoint</Application>
  <PresentationFormat>On-screen Show (4:3)</PresentationFormat>
  <Paragraphs>342</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Book Antiqua</vt:lpstr>
      <vt:lpstr>Calibri</vt:lpstr>
      <vt:lpstr>Calibri Light</vt:lpstr>
      <vt:lpstr>Wingdings</vt:lpstr>
      <vt:lpstr>Office Theme</vt:lpstr>
      <vt:lpstr>EVALUATION OF UGANDA’S RECENT GROWTH PERFORMANCE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CABINET MEMORANDUM CT (2014)….  CELEBRATIONS MARKING 50 YEARS OF UGANDA’S INDEPENDENCE</dc:title>
  <dc:creator>Rosette</dc:creator>
  <cp:lastModifiedBy>Windows User</cp:lastModifiedBy>
  <cp:revision>508</cp:revision>
  <cp:lastPrinted>2017-09-09T15:13:25Z</cp:lastPrinted>
  <dcterms:created xsi:type="dcterms:W3CDTF">2014-05-22T13:36:47Z</dcterms:created>
  <dcterms:modified xsi:type="dcterms:W3CDTF">2019-08-18T14:15:13Z</dcterms:modified>
</cp:coreProperties>
</file>