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78" r:id="rId4"/>
    <p:sldId id="279" r:id="rId5"/>
    <p:sldId id="277" r:id="rId6"/>
  </p:sldIdLst>
  <p:sldSz cx="12192000" cy="6858000"/>
  <p:notesSz cx="6858000" cy="9144000"/>
  <p:defaultTextStyle>
    <a:defPPr>
      <a:defRPr lang="x-non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3" autoAdjust="0"/>
    <p:restoredTop sz="94660"/>
  </p:normalViewPr>
  <p:slideViewPr>
    <p:cSldViewPr snapToGrid="0">
      <p:cViewPr>
        <p:scale>
          <a:sx n="90" d="100"/>
          <a:sy n="90" d="100"/>
        </p:scale>
        <p:origin x="1472" y="10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5E1A93-81E6-4FE5-AA72-4C8E13DEEFAA}" type="datetimeFigureOut">
              <a:rPr lang="en-GB" smtClean="0"/>
              <a:t>21/08/2019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FBF34D-ADC8-4316-B0BC-9F3AD0812FC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42198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81942B-9EF6-49D6-B4C1-37B333B5639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BBDA29E-F13D-448A-BF7F-B8D7EC396B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3B2790-E952-4217-BBD8-A006934276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August 2019</a:t>
            </a:r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6D3F42-818A-4263-A692-9820A9ACA4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77B7DC-B584-4057-8C7A-6F881FCD54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AA0CF-896F-483B-A48E-2D39A19BE685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459763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FAE020-2487-4728-B577-1E15B08CD6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77A1DA1-114E-41F5-9E13-E5C74D1B33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0B7822-DD53-4597-9A94-F4B4A1DF9E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August 2019</a:t>
            </a:r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A406FC-1CCE-4523-B5EF-AF1F75BC29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A1ADE4-A870-4AA5-A2D3-C68525E636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AA0CF-896F-483B-A48E-2D39A19BE685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2013532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D65431D-ABD3-4056-8245-DEF0B099327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0861729-1B08-431D-AF70-32F9E47530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AD1C31-F468-48DE-B184-82B54C0DE3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August 2019</a:t>
            </a:r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9916E9-5E3B-460D-92AC-04DAEC9B18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3F2EC1-B59E-4C82-9E69-E5A4E1EA3D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AA0CF-896F-483B-A48E-2D39A19BE685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9854512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89FCE7-277E-4BCE-80BE-85500033B6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CE9355-35E1-4D3D-8B17-4F7643F61C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F56905-C5B3-452C-971E-DC8095F02B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August 2019</a:t>
            </a:r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4A6E9B-C410-41DE-B85E-B930B0A3BA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D8ECE8-D728-4130-B213-A572C85613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AA0CF-896F-483B-A48E-2D39A19BE685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0928138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E9EEF9-AC6E-4C95-A2DE-C0C0E3AEB5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258BF7-8AA7-4555-912E-B3637A7637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5A2DDB-586E-4B26-A7C8-107D94E50D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August 2019</a:t>
            </a:r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E314C4-D043-4084-8EEC-5CC480971A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BB73D5-3C45-44B3-B1C8-62D212481F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AA0CF-896F-483B-A48E-2D39A19BE685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1927494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6B1779-35BD-4DDC-87D1-D53BF244B5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AD21CC-667E-4654-851E-F3872C6AFA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46FBC6-805A-4702-8945-69A3B296204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EF8C2D-E8F0-4BC0-9E21-ADEB788DB0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August 2019</a:t>
            </a:r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6E83293-B805-4735-9102-38F2DFA5CA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CA1EBA5-3370-4158-A373-0A4B89FAEE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AA0CF-896F-483B-A48E-2D39A19BE685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5477484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F5188A-0821-4ACB-AD07-04DE0BCF65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7BE20A-B129-4B9A-A335-27818678F0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789D54B-7B7D-4A03-B9D1-F3A31F7B32B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9E19FD0-9714-4DBB-AEAD-6C9DAD70E32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99AAD34-3A3A-42E0-A25D-7E9E5645A04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D0C8ED3-39BE-4537-AF86-7BA89E04F3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August 2019</a:t>
            </a:r>
            <a:endParaRPr lang="x-non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4FEAA41-0C79-4426-829C-C7945E9E80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BCCCDE8-E997-4558-B9C1-3768DEEBC3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AA0CF-896F-483B-A48E-2D39A19BE685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8823463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55D6FC-FAAC-4087-9BCE-253E7879EF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A4FA6C1-D060-4DB0-8927-5863712F16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August 2019</a:t>
            </a:r>
            <a:endParaRPr lang="x-non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46D260F-B0A9-4A67-A2D4-C855264EB5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D1E3F8F-DB63-4054-A50D-3C6A02C4DA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AA0CF-896F-483B-A48E-2D39A19BE685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1236668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5DA6DD7-ECDA-481F-ABFE-0C93EDDABC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August 2019</a:t>
            </a:r>
            <a:endParaRPr lang="x-non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A159D10-6AF5-4338-9B90-9672FF945A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575033-423D-4B95-9E08-7E99B7D64D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AA0CF-896F-483B-A48E-2D39A19BE685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847808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2503D0-99DB-4B2F-B73E-5B13DAAB89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D30A39-4271-426D-98DB-F1B680221C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7653A9-56BD-48D6-BA87-401C717444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B7ACEA1-82F9-4DF3-8C6D-385C8C44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August 2019</a:t>
            </a:r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B7D122-2021-44B8-9213-C035D62FDB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C210E64-7E1F-4D82-9A1E-DE5B150F6E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AA0CF-896F-483B-A48E-2D39A19BE685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8932499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FD4FD4-ED6C-4C96-84D5-B2C9AD69FB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67AA94B-73F2-4BD7-A7A5-B0E9642D011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x-non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86DFD4C-A162-408A-93BD-57FDFBFEE8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5E8663-BE9D-401C-9855-B4A179A3A1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August 2019</a:t>
            </a:r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602E59E-F775-4D3D-B280-A567938D26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EFE0091-9732-47AE-AEC2-CDA81C5EF8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AA0CF-896F-483B-A48E-2D39A19BE685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7690570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222F34F-EA9F-4AF2-A86A-4BD7F313B3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9DBBC8-44A7-406A-8D14-6B4D0857A6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405713-0F17-41FC-90E4-C5464E97F8F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/>
              <a:t>August 2019</a:t>
            </a:r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1DC184-C8AC-4246-85C8-75B54402C0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AB5032-21A3-4FBC-8C4D-6939598173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CAA0CF-896F-483B-A48E-2D39A19BE685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446924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x-non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74221C-44DA-E34F-9690-4FEE1597ED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482897"/>
            <a:ext cx="9144000" cy="2057932"/>
          </a:xfrm>
        </p:spPr>
        <p:txBody>
          <a:bodyPr anchor="t">
            <a:normAutofit/>
          </a:bodyPr>
          <a:lstStyle/>
          <a:p>
            <a:r>
              <a:rPr lang="en-US" b="1" dirty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Education and skills for growth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C74D1AA-E3D5-3144-8C40-7CE3CFE5A7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5540829"/>
            <a:ext cx="9144000" cy="909959"/>
          </a:xfrm>
        </p:spPr>
        <p:txBody>
          <a:bodyPr>
            <a:normAutofit/>
          </a:bodyPr>
          <a:lstStyle/>
          <a:p>
            <a:r>
              <a:rPr lang="en-GB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Uganda Economic Growth Forum</a:t>
            </a:r>
          </a:p>
          <a:p>
            <a:r>
              <a:rPr lang="en-GB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22nd AUGUST 2019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F32B5D3-AF80-F54D-BD0E-B18FECB2B8A3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4304665" y="15699"/>
            <a:ext cx="3582670" cy="3217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8876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D4FD69-4DEA-BF47-9F42-DE14F9DB7B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Introduction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8350A6-8944-E446-96F6-5B021201DE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lnSpc>
                <a:spcPct val="110000"/>
              </a:lnSpc>
            </a:pPr>
            <a:r>
              <a:rPr lang="en-GB" dirty="0"/>
              <a:t>This session focused on skills and education for the future of Uganda.</a:t>
            </a:r>
          </a:p>
          <a:p>
            <a:pPr>
              <a:lnSpc>
                <a:spcPct val="110000"/>
              </a:lnSpc>
            </a:pPr>
            <a:endParaRPr lang="en-GB" dirty="0"/>
          </a:p>
          <a:p>
            <a:pPr>
              <a:lnSpc>
                <a:spcPct val="110000"/>
              </a:lnSpc>
            </a:pPr>
            <a:r>
              <a:rPr lang="en-GB" dirty="0"/>
              <a:t>Primary education outcomes are very low compared to similar countries, and is stagnating.</a:t>
            </a:r>
          </a:p>
          <a:p>
            <a:pPr>
              <a:lnSpc>
                <a:spcPct val="110000"/>
              </a:lnSpc>
            </a:pPr>
            <a:endParaRPr lang="en-GB" dirty="0"/>
          </a:p>
          <a:p>
            <a:pPr>
              <a:lnSpc>
                <a:spcPct val="110000"/>
              </a:lnSpc>
            </a:pPr>
            <a:r>
              <a:rPr lang="en-GB" dirty="0"/>
              <a:t>An IGC study has shown that vocational training can be a useful solution in Uganda, as it upskills workers whilst also addressing the matching problem between firms and workers.</a:t>
            </a:r>
          </a:p>
          <a:p>
            <a:pPr>
              <a:lnSpc>
                <a:spcPct val="110000"/>
              </a:lnSpc>
            </a:pPr>
            <a:endParaRPr lang="en-GB" dirty="0"/>
          </a:p>
          <a:p>
            <a:pPr>
              <a:lnSpc>
                <a:spcPct val="110000"/>
              </a:lnSpc>
            </a:pPr>
            <a:r>
              <a:rPr lang="en-GB" dirty="0"/>
              <a:t>Uganda could do more to prepare for the digital economy, and improving digital literacy and access could become a catalyst for growth.</a:t>
            </a:r>
          </a:p>
          <a:p>
            <a:pPr>
              <a:lnSpc>
                <a:spcPct val="110000"/>
              </a:lnSpc>
            </a:pPr>
            <a:endParaRPr lang="en-GB" dirty="0"/>
          </a:p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4B52EA9-0200-DB4A-A547-15710239E3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D29FB-E0F5-784E-9852-AC576B7DF0CD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24002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D4FD69-4DEA-BF47-9F42-DE14F9DB7B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Speakers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8350A6-8944-E446-96F6-5B021201DE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39913"/>
            <a:ext cx="10515600" cy="435133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b="1" dirty="0"/>
              <a:t>Chair: </a:t>
            </a:r>
            <a:r>
              <a:rPr lang="en-US" dirty="0"/>
              <a:t>Dr. Ezra </a:t>
            </a:r>
            <a:r>
              <a:rPr lang="en-US" dirty="0" err="1"/>
              <a:t>Suruma</a:t>
            </a:r>
            <a:r>
              <a:rPr lang="en-US" dirty="0"/>
              <a:t>, Head, Prime Ministers Delivery Unit, OPM</a:t>
            </a:r>
          </a:p>
          <a:p>
            <a:pPr marL="0" indent="0">
              <a:buNone/>
            </a:pPr>
            <a:r>
              <a:rPr lang="en-US" b="1" dirty="0"/>
              <a:t>Economic Rapporteur: </a:t>
            </a:r>
            <a:r>
              <a:rPr lang="en-US" dirty="0"/>
              <a:t>Mr. Aggrey </a:t>
            </a:r>
            <a:r>
              <a:rPr lang="en-US" dirty="0" err="1"/>
              <a:t>Kibinge</a:t>
            </a:r>
            <a:r>
              <a:rPr lang="en-US" dirty="0"/>
              <a:t>, Rep of Ministry of Education and Sports</a:t>
            </a:r>
          </a:p>
          <a:p>
            <a:pPr marL="0" indent="0">
              <a:buNone/>
            </a:pPr>
            <a:r>
              <a:rPr lang="en-US" b="1" dirty="0"/>
              <a:t>Presentation 1: </a:t>
            </a:r>
            <a:r>
              <a:rPr lang="en-US" dirty="0"/>
              <a:t>Economic development and human capital in Uganda: A case for investing more in Education – Kirill </a:t>
            </a:r>
            <a:r>
              <a:rPr lang="en-US" dirty="0" err="1"/>
              <a:t>Vasiliev</a:t>
            </a:r>
            <a:r>
              <a:rPr lang="en-US" dirty="0"/>
              <a:t>, World Bank</a:t>
            </a:r>
          </a:p>
          <a:p>
            <a:pPr marL="0" indent="0">
              <a:buNone/>
            </a:pPr>
            <a:r>
              <a:rPr lang="en-US" b="1" dirty="0"/>
              <a:t>Presentation 2: </a:t>
            </a:r>
            <a:r>
              <a:rPr lang="en-US" dirty="0"/>
              <a:t>Skills miss-match in the labour market: How can educational institutions help to equip the labour force with skills and raise labour productivity? – Anna Vitali, UCL</a:t>
            </a:r>
          </a:p>
          <a:p>
            <a:pPr marL="0" indent="0">
              <a:buNone/>
            </a:pPr>
            <a:r>
              <a:rPr lang="en-US" b="1" dirty="0"/>
              <a:t>Presentation 3: </a:t>
            </a:r>
            <a:r>
              <a:rPr lang="en-US" dirty="0"/>
              <a:t>Human capital requirements in a digital economy – Diana </a:t>
            </a:r>
            <a:r>
              <a:rPr lang="en-US" dirty="0" err="1"/>
              <a:t>Bagarukayo</a:t>
            </a:r>
            <a:r>
              <a:rPr lang="en-US" dirty="0"/>
              <a:t>, World Bank</a:t>
            </a:r>
          </a:p>
          <a:p>
            <a:pPr marL="0" indent="0">
              <a:buNone/>
            </a:pPr>
            <a:r>
              <a:rPr lang="en-US" b="1" dirty="0"/>
              <a:t>Respondent: </a:t>
            </a:r>
            <a:r>
              <a:rPr lang="en-US" dirty="0"/>
              <a:t>Victoria Brown, </a:t>
            </a:r>
            <a:r>
              <a:rPr lang="en-US" dirty="0" err="1"/>
              <a:t>Ichuli</a:t>
            </a:r>
            <a:r>
              <a:rPr lang="en-US" dirty="0"/>
              <a:t> Consulting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4B52EA9-0200-DB4A-A547-15710239E3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D29FB-E0F5-784E-9852-AC576B7DF0CD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15853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D4FD69-4DEA-BF47-9F42-DE14F9DB7B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4" y="0"/>
            <a:ext cx="10515600" cy="1325563"/>
          </a:xfrm>
        </p:spPr>
        <p:txBody>
          <a:bodyPr/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Actionable points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8350A6-8944-E446-96F6-5B021201DE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00175"/>
            <a:ext cx="10515600" cy="5321300"/>
          </a:xfrm>
        </p:spPr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Full completion rates of primary education, while improving quality, by 2025</a:t>
            </a:r>
            <a:r>
              <a:rPr lang="en-GB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and raising the basic literacy and numeracy rates </a:t>
            </a:r>
            <a:endParaRPr lang="en-US" dirty="0"/>
          </a:p>
          <a:p>
            <a:pPr marL="514350" indent="-514350">
              <a:buAutoNum type="arabicPeriod"/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Increase lower secondary education enrollment rate by 2025, while reducing geographical and gender equity and focusing on effective learning and skills acquisition:  as a 1</a:t>
            </a:r>
            <a:r>
              <a:rPr lang="en-US" baseline="30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st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step roll out new curriculum </a:t>
            </a:r>
          </a:p>
          <a:p>
            <a:pPr marL="514350" indent="-514350">
              <a:buAutoNum type="arabicPeriod"/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Increase returns to investments in vocational skills by ensuring certifiability:  accredited VTIs, formal certificates, reference letters</a:t>
            </a:r>
          </a:p>
          <a:p>
            <a:pPr marL="514350" indent="-514350">
              <a:buAutoNum type="arabicPeriod"/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Incentivize training skills for both firms and workers, returns can be around 34% (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e.g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staggered payments to VTIs, wage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subisidies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) </a:t>
            </a:r>
          </a:p>
          <a:p>
            <a:pPr marL="514350" indent="-514350">
              <a:buAutoNum type="arabicPeriod"/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Invest in digital literacy so that every individual should be digitally enabled by 2030.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4B52EA9-0200-DB4A-A547-15710239E3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D29FB-E0F5-784E-9852-AC576B7DF0CD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22794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74221C-44DA-E34F-9690-4FEE1597ED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482897"/>
            <a:ext cx="9144000" cy="2057932"/>
          </a:xfrm>
        </p:spPr>
        <p:txBody>
          <a:bodyPr anchor="t">
            <a:normAutofit/>
          </a:bodyPr>
          <a:lstStyle/>
          <a:p>
            <a:r>
              <a:rPr lang="en-GB" b="1" dirty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Thank you</a:t>
            </a:r>
            <a:endParaRPr lang="en-US" dirty="0">
              <a:solidFill>
                <a:schemeClr val="accent1">
                  <a:lumMod val="75000"/>
                </a:schemeClr>
              </a:solidFill>
              <a:latin typeface="Book Antiqua" panose="0204060205030503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F32B5D3-AF80-F54D-BD0E-B18FECB2B8A3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4304665" y="15699"/>
            <a:ext cx="3582670" cy="3217545"/>
          </a:xfrm>
          <a:prstGeom prst="rect">
            <a:avLst/>
          </a:prstGeom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id="{569291C6-4164-F14E-89D0-DEFC9D639A78}"/>
              </a:ext>
            </a:extLst>
          </p:cNvPr>
          <p:cNvSpPr txBox="1">
            <a:spLocks/>
          </p:cNvSpPr>
          <p:nvPr/>
        </p:nvSpPr>
        <p:spPr>
          <a:xfrm>
            <a:off x="1524000" y="5540829"/>
            <a:ext cx="9144000" cy="909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i="1">
                <a:solidFill>
                  <a:schemeClr val="tx1">
                    <a:lumMod val="65000"/>
                    <a:lumOff val="35000"/>
                  </a:schemeClr>
                </a:solidFill>
              </a:rPr>
              <a:t>Uganda Economic Growth Forum</a:t>
            </a:r>
          </a:p>
          <a:p>
            <a:r>
              <a:rPr lang="en-GB" i="1">
                <a:solidFill>
                  <a:schemeClr val="tx1">
                    <a:lumMod val="65000"/>
                    <a:lumOff val="35000"/>
                  </a:schemeClr>
                </a:solidFill>
              </a:rPr>
              <a:t>22nd AUGUST 2019</a:t>
            </a:r>
            <a:endParaRPr lang="en-GB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76967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Parallax</Template>
  <TotalTime>3841</TotalTime>
  <Words>334</Words>
  <Application>Microsoft Macintosh PowerPoint</Application>
  <PresentationFormat>Widescreen</PresentationFormat>
  <Paragraphs>30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Book Antiqua</vt:lpstr>
      <vt:lpstr>Calibri</vt:lpstr>
      <vt:lpstr>Calibri Light</vt:lpstr>
      <vt:lpstr>Office Theme</vt:lpstr>
      <vt:lpstr>Education and skills for growth</vt:lpstr>
      <vt:lpstr>Introduction</vt:lpstr>
      <vt:lpstr>Speakers</vt:lpstr>
      <vt:lpstr>Actionable points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John Ayre</cp:lastModifiedBy>
  <cp:revision>168</cp:revision>
  <dcterms:created xsi:type="dcterms:W3CDTF">2019-08-13T22:25:44Z</dcterms:created>
  <dcterms:modified xsi:type="dcterms:W3CDTF">2019-08-22T12:58:26Z</dcterms:modified>
</cp:coreProperties>
</file>