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256" r:id="rId2"/>
    <p:sldId id="257" r:id="rId3"/>
    <p:sldId id="290" r:id="rId4"/>
    <p:sldId id="270" r:id="rId5"/>
    <p:sldId id="266" r:id="rId6"/>
    <p:sldId id="267" r:id="rId7"/>
    <p:sldId id="268" r:id="rId8"/>
    <p:sldId id="271" r:id="rId9"/>
    <p:sldId id="291" r:id="rId10"/>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2F79"/>
    <a:srgbClr val="CFD5EA"/>
    <a:srgbClr val="E0C6E5"/>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129" autoAdjust="0"/>
    <p:restoredTop sz="95411" autoAdjust="0"/>
  </p:normalViewPr>
  <p:slideViewPr>
    <p:cSldViewPr snapToGrid="0" snapToObjects="1">
      <p:cViewPr varScale="1">
        <p:scale>
          <a:sx n="73" d="100"/>
          <a:sy n="73" d="100"/>
        </p:scale>
        <p:origin x="78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igcuser\Desktop\Implementation\Uganda%20Trade_2014_2018.csv"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lineChart>
        <c:grouping val="standard"/>
        <c:varyColors val="0"/>
        <c:ser>
          <c:idx val="0"/>
          <c:order val="0"/>
          <c:tx>
            <c:strRef>
              <c:f>'Uganda Trade_2014_2018'!$B$33</c:f>
              <c:strCache>
                <c:ptCount val="1"/>
                <c:pt idx="0">
                  <c:v>Exports</c:v>
                </c:pt>
              </c:strCache>
            </c:strRef>
          </c:tx>
          <c:spPr>
            <a:ln w="28575" cap="rnd">
              <a:solidFill>
                <a:schemeClr val="accent5">
                  <a:shade val="76000"/>
                </a:schemeClr>
              </a:solidFill>
              <a:round/>
            </a:ln>
            <a:effectLst/>
          </c:spPr>
          <c:marker>
            <c:symbol val="none"/>
          </c:marker>
          <c:dPt>
            <c:idx val="4"/>
            <c:marker>
              <c:symbol val="none"/>
            </c:marker>
            <c:bubble3D val="0"/>
            <c:spPr>
              <a:ln w="28575" cap="rnd">
                <a:solidFill>
                  <a:srgbClr val="002060"/>
                </a:solidFill>
                <a:round/>
              </a:ln>
              <a:effectLst/>
            </c:spPr>
            <c:extLst>
              <c:ext xmlns:c16="http://schemas.microsoft.com/office/drawing/2014/chart" uri="{C3380CC4-5D6E-409C-BE32-E72D297353CC}">
                <c16:uniqueId val="{00000001-ECF5-480A-A816-397A48F2CB73}"/>
              </c:ext>
            </c:extLst>
          </c:dPt>
          <c:cat>
            <c:numRef>
              <c:f>'Uganda Trade_2014_2018'!$C$32:$G$32</c:f>
              <c:numCache>
                <c:formatCode>General</c:formatCode>
                <c:ptCount val="5"/>
                <c:pt idx="0">
                  <c:v>2014</c:v>
                </c:pt>
                <c:pt idx="1">
                  <c:v>2015</c:v>
                </c:pt>
                <c:pt idx="2">
                  <c:v>2016</c:v>
                </c:pt>
                <c:pt idx="3">
                  <c:v>2017</c:v>
                </c:pt>
                <c:pt idx="4">
                  <c:v>2018</c:v>
                </c:pt>
              </c:numCache>
            </c:numRef>
          </c:cat>
          <c:val>
            <c:numRef>
              <c:f>'Uganda Trade_2014_2018'!$C$33:$G$33</c:f>
              <c:numCache>
                <c:formatCode>General</c:formatCode>
                <c:ptCount val="5"/>
                <c:pt idx="0">
                  <c:v>2.2599999999999998</c:v>
                </c:pt>
                <c:pt idx="1">
                  <c:v>2.27</c:v>
                </c:pt>
                <c:pt idx="2">
                  <c:v>2.48</c:v>
                </c:pt>
                <c:pt idx="3">
                  <c:v>2.9</c:v>
                </c:pt>
                <c:pt idx="4">
                  <c:v>3.09</c:v>
                </c:pt>
              </c:numCache>
            </c:numRef>
          </c:val>
          <c:smooth val="0"/>
          <c:extLst>
            <c:ext xmlns:c16="http://schemas.microsoft.com/office/drawing/2014/chart" uri="{C3380CC4-5D6E-409C-BE32-E72D297353CC}">
              <c16:uniqueId val="{00000002-ECF5-480A-A816-397A48F2CB73}"/>
            </c:ext>
          </c:extLst>
        </c:ser>
        <c:ser>
          <c:idx val="1"/>
          <c:order val="1"/>
          <c:tx>
            <c:strRef>
              <c:f>'Uganda Trade_2014_2018'!$B$34</c:f>
              <c:strCache>
                <c:ptCount val="1"/>
                <c:pt idx="0">
                  <c:v>Imports </c:v>
                </c:pt>
              </c:strCache>
            </c:strRef>
          </c:tx>
          <c:spPr>
            <a:ln w="28575" cap="rnd">
              <a:solidFill>
                <a:schemeClr val="accent4">
                  <a:lumMod val="50000"/>
                </a:schemeClr>
              </a:solidFill>
              <a:round/>
            </a:ln>
            <a:effectLst/>
          </c:spPr>
          <c:marker>
            <c:symbol val="none"/>
          </c:marker>
          <c:dPt>
            <c:idx val="4"/>
            <c:marker>
              <c:symbol val="none"/>
            </c:marker>
            <c:bubble3D val="0"/>
            <c:spPr>
              <a:ln w="28575" cap="rnd">
                <a:solidFill>
                  <a:srgbClr val="002060"/>
                </a:solidFill>
                <a:round/>
              </a:ln>
              <a:effectLst/>
            </c:spPr>
            <c:extLst>
              <c:ext xmlns:c16="http://schemas.microsoft.com/office/drawing/2014/chart" uri="{C3380CC4-5D6E-409C-BE32-E72D297353CC}">
                <c16:uniqueId val="{00000004-ECF5-480A-A816-397A48F2CB73}"/>
              </c:ext>
            </c:extLst>
          </c:dPt>
          <c:cat>
            <c:numRef>
              <c:f>'Uganda Trade_2014_2018'!$C$32:$G$32</c:f>
              <c:numCache>
                <c:formatCode>General</c:formatCode>
                <c:ptCount val="5"/>
                <c:pt idx="0">
                  <c:v>2014</c:v>
                </c:pt>
                <c:pt idx="1">
                  <c:v>2015</c:v>
                </c:pt>
                <c:pt idx="2">
                  <c:v>2016</c:v>
                </c:pt>
                <c:pt idx="3">
                  <c:v>2017</c:v>
                </c:pt>
                <c:pt idx="4">
                  <c:v>2018</c:v>
                </c:pt>
              </c:numCache>
            </c:numRef>
          </c:cat>
          <c:val>
            <c:numRef>
              <c:f>'Uganda Trade_2014_2018'!$C$34:$G$34</c:f>
              <c:numCache>
                <c:formatCode>General</c:formatCode>
                <c:ptCount val="5"/>
                <c:pt idx="0">
                  <c:v>6.07</c:v>
                </c:pt>
                <c:pt idx="1">
                  <c:v>5.53</c:v>
                </c:pt>
                <c:pt idx="2">
                  <c:v>4.83</c:v>
                </c:pt>
                <c:pt idx="3">
                  <c:v>5.6</c:v>
                </c:pt>
                <c:pt idx="4">
                  <c:v>6.73</c:v>
                </c:pt>
              </c:numCache>
            </c:numRef>
          </c:val>
          <c:smooth val="0"/>
          <c:extLst>
            <c:ext xmlns:c16="http://schemas.microsoft.com/office/drawing/2014/chart" uri="{C3380CC4-5D6E-409C-BE32-E72D297353CC}">
              <c16:uniqueId val="{00000005-ECF5-480A-A816-397A48F2CB73}"/>
            </c:ext>
          </c:extLst>
        </c:ser>
        <c:dLbls>
          <c:showLegendKey val="0"/>
          <c:showVal val="0"/>
          <c:showCatName val="0"/>
          <c:showSerName val="0"/>
          <c:showPercent val="0"/>
          <c:showBubbleSize val="0"/>
        </c:dLbls>
        <c:smooth val="0"/>
        <c:axId val="201489432"/>
        <c:axId val="201082584"/>
      </c:lineChart>
      <c:catAx>
        <c:axId val="2014894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1082584"/>
        <c:crosses val="autoZero"/>
        <c:auto val="1"/>
        <c:lblAlgn val="ctr"/>
        <c:lblOffset val="100"/>
        <c:noMultiLvlLbl val="0"/>
      </c:catAx>
      <c:valAx>
        <c:axId val="201082584"/>
        <c:scaling>
          <c:orientation val="minMax"/>
          <c:max val="7"/>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en-GB" sz="1100" dirty="0"/>
                  <a:t>Billion USD</a:t>
                </a:r>
              </a:p>
            </c:rich>
          </c:tx>
          <c:overlay val="0"/>
          <c:spPr>
            <a:noFill/>
            <a:ln>
              <a:noFill/>
            </a:ln>
            <a:effectLst/>
          </c:spPr>
          <c:txPr>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14894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05F7FAC1-4D34-5348-90BC-0DAE0A36EF8B}" type="datetimeFigureOut">
              <a:rPr lang="en-US" smtClean="0"/>
              <a:t>8/21/2019</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1A05AB41-2AE2-8348-8ED4-39EF0835DB48}" type="slidenum">
              <a:rPr lang="en-US" smtClean="0"/>
              <a:t>‹#›</a:t>
            </a:fld>
            <a:endParaRPr lang="en-US"/>
          </a:p>
        </p:txBody>
      </p:sp>
    </p:spTree>
    <p:extLst>
      <p:ext uri="{BB962C8B-B14F-4D97-AF65-F5344CB8AC3E}">
        <p14:creationId xmlns:p14="http://schemas.microsoft.com/office/powerpoint/2010/main" val="2067628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smtClean="0"/>
              <a:t>P. 10 in the budget speech FY 19/20.</a:t>
            </a:r>
          </a:p>
          <a:p>
            <a:pPr marL="171450" indent="-171450">
              <a:buFont typeface="Arial" panose="020B0604020202020204" pitchFamily="34" charset="0"/>
              <a:buChar char="•"/>
            </a:pPr>
            <a:r>
              <a:rPr lang="en-GB" dirty="0" smtClean="0"/>
              <a:t>Export promotion and import substitution:</a:t>
            </a:r>
            <a:r>
              <a:rPr lang="en-GB" baseline="0" dirty="0" smtClean="0"/>
              <a:t> Link to the session. </a:t>
            </a:r>
            <a:endParaRPr lang="en-GB" dirty="0"/>
          </a:p>
        </p:txBody>
      </p:sp>
      <p:sp>
        <p:nvSpPr>
          <p:cNvPr id="4" name="Slide Number Placeholder 3"/>
          <p:cNvSpPr>
            <a:spLocks noGrp="1"/>
          </p:cNvSpPr>
          <p:nvPr>
            <p:ph type="sldNum" sz="quarter" idx="10"/>
          </p:nvPr>
        </p:nvSpPr>
        <p:spPr/>
        <p:txBody>
          <a:bodyPr/>
          <a:lstStyle/>
          <a:p>
            <a:fld id="{1A05AB41-2AE2-8348-8ED4-39EF0835DB48}" type="slidenum">
              <a:rPr lang="en-US" smtClean="0"/>
              <a:t>2</a:t>
            </a:fld>
            <a:endParaRPr lang="en-US"/>
          </a:p>
        </p:txBody>
      </p:sp>
    </p:spTree>
    <p:extLst>
      <p:ext uri="{BB962C8B-B14F-4D97-AF65-F5344CB8AC3E}">
        <p14:creationId xmlns:p14="http://schemas.microsoft.com/office/powerpoint/2010/main" val="28947518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smtClean="0"/>
              <a:t>Higher</a:t>
            </a:r>
            <a:r>
              <a:rPr lang="en-GB" baseline="0" dirty="0" smtClean="0"/>
              <a:t> imports driven by larger value of fuels </a:t>
            </a:r>
            <a:endParaRPr lang="en-GB" dirty="0"/>
          </a:p>
        </p:txBody>
      </p:sp>
      <p:sp>
        <p:nvSpPr>
          <p:cNvPr id="4" name="Slide Number Placeholder 3"/>
          <p:cNvSpPr>
            <a:spLocks noGrp="1"/>
          </p:cNvSpPr>
          <p:nvPr>
            <p:ph type="sldNum" sz="quarter" idx="10"/>
          </p:nvPr>
        </p:nvSpPr>
        <p:spPr/>
        <p:txBody>
          <a:bodyPr/>
          <a:lstStyle/>
          <a:p>
            <a:fld id="{1A05AB41-2AE2-8348-8ED4-39EF0835DB48}" type="slidenum">
              <a:rPr lang="en-US" smtClean="0"/>
              <a:t>3</a:t>
            </a:fld>
            <a:endParaRPr lang="en-US"/>
          </a:p>
        </p:txBody>
      </p:sp>
    </p:spTree>
    <p:extLst>
      <p:ext uri="{BB962C8B-B14F-4D97-AF65-F5344CB8AC3E}">
        <p14:creationId xmlns:p14="http://schemas.microsoft.com/office/powerpoint/2010/main" val="19286132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NTBs:</a:t>
            </a:r>
            <a:r>
              <a:rPr lang="en-US" b="1" baseline="0" dirty="0" smtClean="0"/>
              <a:t> </a:t>
            </a:r>
            <a:r>
              <a:rPr lang="en-US" baseline="0" dirty="0" smtClean="0"/>
              <a:t>International Trade Centre, survey of firms in Uganda 2016 shows that the most important obstacle faced by Ugandan traders are home-made issues such as long waiting times for permits/licenses, fees and charges, inadequate infrastructure etc. &gt; Cite one or two examples. Reporting mechanism by the EAC.</a:t>
            </a:r>
          </a:p>
          <a:p>
            <a:r>
              <a:rPr lang="en-US" b="1" baseline="0" dirty="0" smtClean="0"/>
              <a:t>CET: </a:t>
            </a:r>
            <a:r>
              <a:rPr lang="en-US" baseline="0" dirty="0" smtClean="0"/>
              <a:t>Potentially mention long timeline and unilateral deviations; risk of Kenya to exploit the CET for protection for goods that Uganda needs cheap access to; bilateral disputes on NTBs; possible EPA between Kenya and the EU and other risks of the common tariff disintegrating; &gt; Paul </a:t>
            </a:r>
            <a:r>
              <a:rPr lang="en-US" baseline="0" dirty="0" err="1" smtClean="0"/>
              <a:t>Okech</a:t>
            </a:r>
            <a:r>
              <a:rPr lang="en-US" baseline="0" dirty="0" smtClean="0"/>
              <a:t> from Ministry of Trade will comment. </a:t>
            </a:r>
          </a:p>
          <a:p>
            <a:r>
              <a:rPr lang="en-US" b="1" baseline="0" dirty="0" smtClean="0"/>
              <a:t>Transport costs: </a:t>
            </a:r>
            <a:r>
              <a:rPr lang="en-US" baseline="0" dirty="0" smtClean="0"/>
              <a:t>Great improvements over the last years (see Spray 2017), but massive room for improvement.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smtClean="0"/>
              <a:t>Disruptions in </a:t>
            </a:r>
            <a:r>
              <a:rPr lang="en-GB" sz="1200" b="1" i="0" dirty="0" smtClean="0"/>
              <a:t>market access:</a:t>
            </a:r>
            <a:r>
              <a:rPr lang="en-GB" sz="1200" b="1" i="0" baseline="0" dirty="0" smtClean="0"/>
              <a:t> </a:t>
            </a:r>
            <a:r>
              <a:rPr lang="en-GB" sz="1200" b="0" i="0" baseline="0" dirty="0" smtClean="0"/>
              <a:t>Make brief mention of RWA, UGA and the impact of political instability. EBA/UK rollover is not critical at the moment, as UGA does not ship to the UK.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dirty="0" smtClean="0"/>
              <a:t>Standards: </a:t>
            </a:r>
            <a:r>
              <a:rPr lang="en-GB" sz="1200" b="0" i="0" baseline="0" dirty="0" smtClean="0"/>
              <a:t>Accommodate under NTBs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baseline="0" dirty="0" smtClean="0"/>
              <a:t>CFTA: </a:t>
            </a:r>
            <a:r>
              <a:rPr lang="en-GB" sz="1200" b="0" i="0" baseline="0" dirty="0" smtClean="0"/>
              <a:t>How to implement vs. the CET?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sng" baseline="0" dirty="0" smtClean="0"/>
              <a:t>Implementation</a:t>
            </a:r>
            <a:r>
              <a:rPr lang="en-GB" sz="1200" b="1" i="0" baseline="0" dirty="0" smtClean="0"/>
              <a:t> of import substitution policies</a:t>
            </a:r>
            <a:r>
              <a:rPr lang="en-GB" sz="1200" b="0" i="0" baseline="0" dirty="0" smtClean="0"/>
              <a:t>: Policies exist, but there seems little implementation/enforcement. </a:t>
            </a:r>
            <a:endParaRPr lang="en-US" dirty="0"/>
          </a:p>
        </p:txBody>
      </p:sp>
      <p:sp>
        <p:nvSpPr>
          <p:cNvPr id="4" name="Slide Number Placeholder 3"/>
          <p:cNvSpPr>
            <a:spLocks noGrp="1"/>
          </p:cNvSpPr>
          <p:nvPr>
            <p:ph type="sldNum" sz="quarter" idx="5"/>
          </p:nvPr>
        </p:nvSpPr>
        <p:spPr/>
        <p:txBody>
          <a:bodyPr/>
          <a:lstStyle/>
          <a:p>
            <a:fld id="{1A05AB41-2AE2-8348-8ED4-39EF0835DB48}" type="slidenum">
              <a:rPr lang="en-US" smtClean="0"/>
              <a:t>4</a:t>
            </a:fld>
            <a:endParaRPr lang="en-US"/>
          </a:p>
        </p:txBody>
      </p:sp>
    </p:spTree>
    <p:extLst>
      <p:ext uri="{BB962C8B-B14F-4D97-AF65-F5344CB8AC3E}">
        <p14:creationId xmlns:p14="http://schemas.microsoft.com/office/powerpoint/2010/main" val="19580836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&gt; Make mention on</a:t>
            </a:r>
            <a:r>
              <a:rPr lang="en-GB" baseline="0" dirty="0" smtClean="0"/>
              <a:t> how recommendations should ideally look like. </a:t>
            </a:r>
            <a:endParaRPr lang="en-GB" dirty="0"/>
          </a:p>
        </p:txBody>
      </p:sp>
      <p:sp>
        <p:nvSpPr>
          <p:cNvPr id="4" name="Slide Number Placeholder 3"/>
          <p:cNvSpPr>
            <a:spLocks noGrp="1"/>
          </p:cNvSpPr>
          <p:nvPr>
            <p:ph type="sldNum" sz="quarter" idx="10"/>
          </p:nvPr>
        </p:nvSpPr>
        <p:spPr/>
        <p:txBody>
          <a:bodyPr/>
          <a:lstStyle/>
          <a:p>
            <a:fld id="{1A05AB41-2AE2-8348-8ED4-39EF0835DB48}" type="slidenum">
              <a:rPr lang="en-US" smtClean="0"/>
              <a:t>5</a:t>
            </a:fld>
            <a:endParaRPr lang="en-US"/>
          </a:p>
        </p:txBody>
      </p:sp>
    </p:spTree>
    <p:extLst>
      <p:ext uri="{BB962C8B-B14F-4D97-AF65-F5344CB8AC3E}">
        <p14:creationId xmlns:p14="http://schemas.microsoft.com/office/powerpoint/2010/main" val="14518915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Mention the importance of how to</a:t>
            </a:r>
            <a:r>
              <a:rPr lang="en-US" baseline="0" dirty="0" smtClean="0"/>
              <a:t> formulate the recommendations. </a:t>
            </a:r>
          </a:p>
          <a:p>
            <a:r>
              <a:rPr lang="en-US" baseline="0" dirty="0" smtClean="0"/>
              <a:t>*</a:t>
            </a:r>
            <a:r>
              <a:rPr lang="en-US" sz="1200" b="0" baseline="0" dirty="0" smtClean="0">
                <a:latin typeface="Calibri (body)"/>
              </a:rPr>
              <a:t> &gt; Brief to Cabinet on the review of the CET</a:t>
            </a:r>
            <a:endParaRPr lang="en-US" dirty="0" smtClean="0"/>
          </a:p>
          <a:p>
            <a:endParaRPr lang="en-US" dirty="0" smtClean="0"/>
          </a:p>
          <a:p>
            <a:r>
              <a:rPr lang="en-US" dirty="0" smtClean="0"/>
              <a:t>CET:</a:t>
            </a:r>
            <a:r>
              <a:rPr lang="en-US" baseline="0" dirty="0" smtClean="0"/>
              <a:t> Explain what is meant by “anomalies” &gt; miss-classifications; give a brief overview of what happened in the review this far. Point out that it is not necessarily Uganda’s unilateral fault and that the national strategy actually entails to get rid of misclassifications. </a:t>
            </a:r>
          </a:p>
          <a:p>
            <a:r>
              <a:rPr lang="en-US" baseline="0" dirty="0" smtClean="0"/>
              <a:t>ICBT: Is a reduction a desirable goal? Adverse social consequences? Are any </a:t>
            </a:r>
            <a:r>
              <a:rPr lang="en-US" baseline="0" dirty="0" err="1" smtClean="0"/>
              <a:t>programmes</a:t>
            </a:r>
            <a:r>
              <a:rPr lang="en-US" baseline="0" dirty="0" smtClean="0"/>
              <a:t> for formalization in place? Waiting for new data from </a:t>
            </a:r>
            <a:r>
              <a:rPr lang="en-US" baseline="0" dirty="0" err="1" smtClean="0"/>
              <a:t>BoU</a:t>
            </a:r>
            <a:r>
              <a:rPr lang="en-US" baseline="0" dirty="0" smtClean="0"/>
              <a:t>. </a:t>
            </a:r>
            <a:endParaRPr lang="en-US" dirty="0"/>
          </a:p>
        </p:txBody>
      </p:sp>
      <p:sp>
        <p:nvSpPr>
          <p:cNvPr id="4" name="Slide Number Placeholder 3"/>
          <p:cNvSpPr>
            <a:spLocks noGrp="1"/>
          </p:cNvSpPr>
          <p:nvPr>
            <p:ph type="sldNum" sz="quarter" idx="5"/>
          </p:nvPr>
        </p:nvSpPr>
        <p:spPr/>
        <p:txBody>
          <a:bodyPr/>
          <a:lstStyle/>
          <a:p>
            <a:fld id="{1A05AB41-2AE2-8348-8ED4-39EF0835DB48}" type="slidenum">
              <a:rPr lang="en-US" smtClean="0"/>
              <a:t>6</a:t>
            </a:fld>
            <a:endParaRPr lang="en-US"/>
          </a:p>
        </p:txBody>
      </p:sp>
    </p:spTree>
    <p:extLst>
      <p:ext uri="{BB962C8B-B14F-4D97-AF65-F5344CB8AC3E}">
        <p14:creationId xmlns:p14="http://schemas.microsoft.com/office/powerpoint/2010/main" val="3837066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latin typeface="Calibri (body)"/>
              </a:rPr>
              <a:t>EAC put into place the </a:t>
            </a:r>
            <a:r>
              <a:rPr lang="en-GB" sz="1200" b="0" i="1" u="none" strike="noStrike" kern="1200" baseline="0" dirty="0" smtClean="0">
                <a:solidFill>
                  <a:schemeClr val="dk1"/>
                </a:solidFill>
                <a:latin typeface="Calibri (body)"/>
                <a:ea typeface="+mn-ea"/>
                <a:cs typeface="+mn-cs"/>
              </a:rPr>
              <a:t>Elimination of Non-Tariff Barriers Act 2017.</a:t>
            </a:r>
          </a:p>
          <a:p>
            <a:pPr marL="171450" indent="-171450">
              <a:buFont typeface="Wingdings" panose="05000000000000000000" pitchFamily="2" charset="2"/>
              <a:buChar char="Ø"/>
            </a:pPr>
            <a:r>
              <a:rPr lang="en-US" dirty="0" smtClean="0"/>
              <a:t>Still many complaints</a:t>
            </a:r>
            <a:r>
              <a:rPr lang="en-US" baseline="0" dirty="0" smtClean="0"/>
              <a:t> filed in the online system.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GB" sz="1200" b="0" i="0" u="none" strike="noStrike" kern="1200" baseline="0" dirty="0" smtClean="0">
                <a:solidFill>
                  <a:schemeClr val="dk1"/>
                </a:solidFill>
                <a:effectLst/>
                <a:latin typeface="Calibri (body)"/>
                <a:ea typeface="+mn-ea"/>
                <a:cs typeface="+mn-cs"/>
              </a:rPr>
              <a:t>Spray (2017): Transport costs have fallen dramatically, but no new data since EGF I and II</a:t>
            </a:r>
            <a:endParaRPr lang="en-GB" sz="1200" b="0" i="0" kern="1200" baseline="0" dirty="0" smtClean="0">
              <a:solidFill>
                <a:schemeClr val="tx1"/>
              </a:solidFill>
              <a:effectLst/>
              <a:latin typeface="Calibri (body)"/>
              <a:ea typeface="+mn-ea"/>
              <a:cs typeface="+mn-cs"/>
            </a:endParaRPr>
          </a:p>
          <a:p>
            <a:pPr marL="171450" indent="-171450">
              <a:buFont typeface="Wingdings" panose="05000000000000000000" pitchFamily="2" charset="2"/>
              <a:buChar char="Ø"/>
            </a:pPr>
            <a:endParaRPr lang="en-US" dirty="0"/>
          </a:p>
        </p:txBody>
      </p:sp>
      <p:sp>
        <p:nvSpPr>
          <p:cNvPr id="4" name="Slide Number Placeholder 3"/>
          <p:cNvSpPr>
            <a:spLocks noGrp="1"/>
          </p:cNvSpPr>
          <p:nvPr>
            <p:ph type="sldNum" sz="quarter" idx="5"/>
          </p:nvPr>
        </p:nvSpPr>
        <p:spPr/>
        <p:txBody>
          <a:bodyPr/>
          <a:lstStyle/>
          <a:p>
            <a:fld id="{1A05AB41-2AE2-8348-8ED4-39EF0835DB48}" type="slidenum">
              <a:rPr lang="en-US" smtClean="0"/>
              <a:t>7</a:t>
            </a:fld>
            <a:endParaRPr lang="en-US"/>
          </a:p>
        </p:txBody>
      </p:sp>
    </p:spTree>
    <p:extLst>
      <p:ext uri="{BB962C8B-B14F-4D97-AF65-F5344CB8AC3E}">
        <p14:creationId xmlns:p14="http://schemas.microsoft.com/office/powerpoint/2010/main" val="40490140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A05AB41-2AE2-8348-8ED4-39EF0835DB48}" type="slidenum">
              <a:rPr lang="en-US" smtClean="0"/>
              <a:t>8</a:t>
            </a:fld>
            <a:endParaRPr lang="en-US"/>
          </a:p>
        </p:txBody>
      </p:sp>
    </p:spTree>
    <p:extLst>
      <p:ext uri="{BB962C8B-B14F-4D97-AF65-F5344CB8AC3E}">
        <p14:creationId xmlns:p14="http://schemas.microsoft.com/office/powerpoint/2010/main" val="3074699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1D5C4-1386-0F49-8B41-0D1A97AB292D}"/>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4D350EA-310C-AA4A-A3C4-A29E6421F2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8F2808F-E22D-8E43-897F-244E75DF34ED}"/>
              </a:ext>
            </a:extLst>
          </p:cNvPr>
          <p:cNvSpPr>
            <a:spLocks noGrp="1"/>
          </p:cNvSpPr>
          <p:nvPr>
            <p:ph type="dt" sz="half" idx="10"/>
          </p:nvPr>
        </p:nvSpPr>
        <p:spPr/>
        <p:txBody>
          <a:bodyPr/>
          <a:lstStyle/>
          <a:p>
            <a:fld id="{EE38E056-1FC9-1D45-B1A2-91320958D286}" type="datetimeFigureOut">
              <a:rPr lang="en-US" smtClean="0"/>
              <a:t>8/21/2019</a:t>
            </a:fld>
            <a:endParaRPr lang="en-US"/>
          </a:p>
        </p:txBody>
      </p:sp>
      <p:sp>
        <p:nvSpPr>
          <p:cNvPr id="5" name="Footer Placeholder 4">
            <a:extLst>
              <a:ext uri="{FF2B5EF4-FFF2-40B4-BE49-F238E27FC236}">
                <a16:creationId xmlns:a16="http://schemas.microsoft.com/office/drawing/2014/main" id="{9D34AB06-FE00-2944-AEA9-68D80820B4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F1DD65-F4EA-B246-9990-F6022E094BC8}"/>
              </a:ext>
            </a:extLst>
          </p:cNvPr>
          <p:cNvSpPr>
            <a:spLocks noGrp="1"/>
          </p:cNvSpPr>
          <p:nvPr>
            <p:ph type="sldNum" sz="quarter" idx="12"/>
          </p:nvPr>
        </p:nvSpPr>
        <p:spPr/>
        <p:txBody>
          <a:bodyPr/>
          <a:lstStyle/>
          <a:p>
            <a:fld id="{4AE439D6-6B9F-FD4B-86BD-A4C28948DD2C}" type="slidenum">
              <a:rPr lang="en-US" smtClean="0"/>
              <a:t>‹#›</a:t>
            </a:fld>
            <a:endParaRPr lang="en-US"/>
          </a:p>
        </p:txBody>
      </p:sp>
    </p:spTree>
    <p:extLst>
      <p:ext uri="{BB962C8B-B14F-4D97-AF65-F5344CB8AC3E}">
        <p14:creationId xmlns:p14="http://schemas.microsoft.com/office/powerpoint/2010/main" val="8451837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9F44DA-0938-D849-BB0F-884261C544D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8E7E105-7978-E14A-87AD-1BAF93A59BB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91D512D-8798-B74B-83F4-6993245B2A43}"/>
              </a:ext>
            </a:extLst>
          </p:cNvPr>
          <p:cNvSpPr>
            <a:spLocks noGrp="1"/>
          </p:cNvSpPr>
          <p:nvPr>
            <p:ph type="dt" sz="half" idx="10"/>
          </p:nvPr>
        </p:nvSpPr>
        <p:spPr/>
        <p:txBody>
          <a:bodyPr/>
          <a:lstStyle/>
          <a:p>
            <a:fld id="{EE38E056-1FC9-1D45-B1A2-91320958D286}" type="datetimeFigureOut">
              <a:rPr lang="en-US" smtClean="0"/>
              <a:t>8/21/2019</a:t>
            </a:fld>
            <a:endParaRPr lang="en-US"/>
          </a:p>
        </p:txBody>
      </p:sp>
      <p:sp>
        <p:nvSpPr>
          <p:cNvPr id="5" name="Footer Placeholder 4">
            <a:extLst>
              <a:ext uri="{FF2B5EF4-FFF2-40B4-BE49-F238E27FC236}">
                <a16:creationId xmlns:a16="http://schemas.microsoft.com/office/drawing/2014/main" id="{564A4706-C587-DD41-9B56-E50D9730D7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0AB62C-65D2-CD4F-B156-85A2611DC63C}"/>
              </a:ext>
            </a:extLst>
          </p:cNvPr>
          <p:cNvSpPr>
            <a:spLocks noGrp="1"/>
          </p:cNvSpPr>
          <p:nvPr>
            <p:ph type="sldNum" sz="quarter" idx="12"/>
          </p:nvPr>
        </p:nvSpPr>
        <p:spPr/>
        <p:txBody>
          <a:bodyPr/>
          <a:lstStyle/>
          <a:p>
            <a:fld id="{4AE439D6-6B9F-FD4B-86BD-A4C28948DD2C}" type="slidenum">
              <a:rPr lang="en-US" smtClean="0"/>
              <a:t>‹#›</a:t>
            </a:fld>
            <a:endParaRPr lang="en-US"/>
          </a:p>
        </p:txBody>
      </p:sp>
    </p:spTree>
    <p:extLst>
      <p:ext uri="{BB962C8B-B14F-4D97-AF65-F5344CB8AC3E}">
        <p14:creationId xmlns:p14="http://schemas.microsoft.com/office/powerpoint/2010/main" val="14967147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9038B4E-FFEB-5940-ACC8-64BD577948F1}"/>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F661033-A614-8145-98C9-E1514879BDB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7CB9CE3-B09E-5146-B843-25230DB300BA}"/>
              </a:ext>
            </a:extLst>
          </p:cNvPr>
          <p:cNvSpPr>
            <a:spLocks noGrp="1"/>
          </p:cNvSpPr>
          <p:nvPr>
            <p:ph type="dt" sz="half" idx="10"/>
          </p:nvPr>
        </p:nvSpPr>
        <p:spPr/>
        <p:txBody>
          <a:bodyPr/>
          <a:lstStyle/>
          <a:p>
            <a:fld id="{EE38E056-1FC9-1D45-B1A2-91320958D286}" type="datetimeFigureOut">
              <a:rPr lang="en-US" smtClean="0"/>
              <a:t>8/21/2019</a:t>
            </a:fld>
            <a:endParaRPr lang="en-US"/>
          </a:p>
        </p:txBody>
      </p:sp>
      <p:sp>
        <p:nvSpPr>
          <p:cNvPr id="5" name="Footer Placeholder 4">
            <a:extLst>
              <a:ext uri="{FF2B5EF4-FFF2-40B4-BE49-F238E27FC236}">
                <a16:creationId xmlns:a16="http://schemas.microsoft.com/office/drawing/2014/main" id="{CF68F4AF-A506-5B49-9A53-8721021E28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9D917D-A7CF-5F42-BC5A-2619613B8ABD}"/>
              </a:ext>
            </a:extLst>
          </p:cNvPr>
          <p:cNvSpPr>
            <a:spLocks noGrp="1"/>
          </p:cNvSpPr>
          <p:nvPr>
            <p:ph type="sldNum" sz="quarter" idx="12"/>
          </p:nvPr>
        </p:nvSpPr>
        <p:spPr/>
        <p:txBody>
          <a:bodyPr/>
          <a:lstStyle/>
          <a:p>
            <a:fld id="{4AE439D6-6B9F-FD4B-86BD-A4C28948DD2C}" type="slidenum">
              <a:rPr lang="en-US" smtClean="0"/>
              <a:t>‹#›</a:t>
            </a:fld>
            <a:endParaRPr lang="en-US"/>
          </a:p>
        </p:txBody>
      </p:sp>
    </p:spTree>
    <p:extLst>
      <p:ext uri="{BB962C8B-B14F-4D97-AF65-F5344CB8AC3E}">
        <p14:creationId xmlns:p14="http://schemas.microsoft.com/office/powerpoint/2010/main" val="40898381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inal Slide">
    <p:bg>
      <p:bgRef idx="1001">
        <a:schemeClr val="bg2"/>
      </p:bgRef>
    </p:bg>
    <p:spTree>
      <p:nvGrpSpPr>
        <p:cNvPr id="1" name=""/>
        <p:cNvGrpSpPr/>
        <p:nvPr/>
      </p:nvGrpSpPr>
      <p:grpSpPr>
        <a:xfrm>
          <a:off x="0" y="0"/>
          <a:ext cx="0" cy="0"/>
          <a:chOff x="0" y="0"/>
          <a:chExt cx="0" cy="0"/>
        </a:xfrm>
      </p:grpSpPr>
      <p:sp>
        <p:nvSpPr>
          <p:cNvPr id="6" name="TextBox 5"/>
          <p:cNvSpPr txBox="1"/>
          <p:nvPr userDrawn="1"/>
        </p:nvSpPr>
        <p:spPr>
          <a:xfrm>
            <a:off x="962447" y="2284097"/>
            <a:ext cx="4044709" cy="2677656"/>
          </a:xfrm>
          <a:prstGeom prst="rect">
            <a:avLst/>
          </a:prstGeom>
          <a:noFill/>
        </p:spPr>
        <p:txBody>
          <a:bodyPr wrap="square" rtlCol="0">
            <a:spAutoFit/>
          </a:bodyPr>
          <a:lstStyle/>
          <a:p>
            <a:pPr rtl="0"/>
            <a:r>
              <a:rPr lang="en-GB" sz="2400" b="0" i="0" u="none" strike="noStrike" kern="1200" spc="0" baseline="30000" dirty="0" smtClean="0">
                <a:solidFill>
                  <a:schemeClr val="tx2"/>
                </a:solidFill>
                <a:latin typeface="+mn-lt"/>
                <a:ea typeface="+mn-ea"/>
                <a:cs typeface="+mn-cs"/>
              </a:rPr>
              <a:t>International Growth Centre</a:t>
            </a:r>
          </a:p>
          <a:p>
            <a:pPr rtl="0"/>
            <a:r>
              <a:rPr lang="en-GB" sz="2400" b="0" i="0" u="none" strike="noStrike" kern="1200" spc="0" baseline="30000" dirty="0" smtClean="0">
                <a:solidFill>
                  <a:schemeClr val="tx2"/>
                </a:solidFill>
                <a:latin typeface="+mn-lt"/>
                <a:ea typeface="+mn-ea"/>
                <a:cs typeface="+mn-cs"/>
              </a:rPr>
              <a:t>London School of Economics and Political Science</a:t>
            </a:r>
          </a:p>
          <a:p>
            <a:pPr rtl="0"/>
            <a:r>
              <a:rPr lang="en-GB" sz="2400" b="0" i="0" u="none" strike="noStrike" kern="1200" spc="0" baseline="30000" dirty="0" smtClean="0">
                <a:solidFill>
                  <a:schemeClr val="tx2"/>
                </a:solidFill>
                <a:latin typeface="+mn-lt"/>
                <a:ea typeface="+mn-ea"/>
                <a:cs typeface="+mn-cs"/>
              </a:rPr>
              <a:t>Houghton Street</a:t>
            </a:r>
            <a:br>
              <a:rPr lang="en-GB" sz="2400" b="0" i="0" u="none" strike="noStrike" kern="1200" spc="0" baseline="30000" dirty="0" smtClean="0">
                <a:solidFill>
                  <a:schemeClr val="tx2"/>
                </a:solidFill>
                <a:latin typeface="+mn-lt"/>
                <a:ea typeface="+mn-ea"/>
                <a:cs typeface="+mn-cs"/>
              </a:rPr>
            </a:br>
            <a:r>
              <a:rPr lang="en-GB" sz="2400" b="0" i="0" u="none" strike="noStrike" kern="1200" spc="0" baseline="30000" dirty="0" smtClean="0">
                <a:solidFill>
                  <a:schemeClr val="tx2"/>
                </a:solidFill>
                <a:latin typeface="+mn-lt"/>
                <a:ea typeface="+mn-ea"/>
                <a:cs typeface="+mn-cs"/>
              </a:rPr>
              <a:t>London WC2 2AE </a:t>
            </a:r>
          </a:p>
          <a:p>
            <a:endParaRPr lang="en-GB" sz="2400" u="none" kern="1200" spc="0" dirty="0" smtClean="0">
              <a:solidFill>
                <a:schemeClr val="tx2"/>
              </a:solidFill>
              <a:effectLst/>
              <a:latin typeface="+mn-lt"/>
              <a:ea typeface="+mn-ea"/>
              <a:cs typeface="+mn-cs"/>
            </a:endParaRPr>
          </a:p>
          <a:p>
            <a:pPr rtl="0"/>
            <a:endParaRPr lang="en-GB" sz="2400" u="none" kern="1200" spc="0" dirty="0" smtClean="0">
              <a:solidFill>
                <a:schemeClr val="tx2"/>
              </a:solidFill>
              <a:effectLst/>
              <a:latin typeface="+mn-lt"/>
              <a:ea typeface="+mn-ea"/>
              <a:cs typeface="+mn-cs"/>
            </a:endParaRPr>
          </a:p>
          <a:p>
            <a:pPr rtl="0"/>
            <a:r>
              <a:rPr lang="en-GB" sz="2400" b="0" i="0" u="none" strike="noStrike" kern="1200" spc="0" baseline="30000" dirty="0" err="1" smtClean="0">
                <a:solidFill>
                  <a:schemeClr val="tx2"/>
                </a:solidFill>
                <a:latin typeface="+mn-lt"/>
                <a:ea typeface="+mn-ea"/>
                <a:cs typeface="+mn-cs"/>
              </a:rPr>
              <a:t>www.theigc.org</a:t>
            </a:r>
            <a:r>
              <a:rPr lang="en-GB" sz="2400" b="0" i="0" u="none" strike="noStrike" kern="1200" spc="0" baseline="30000" dirty="0" smtClean="0">
                <a:solidFill>
                  <a:schemeClr val="tx2"/>
                </a:solidFill>
                <a:latin typeface="+mn-lt"/>
                <a:ea typeface="+mn-ea"/>
                <a:cs typeface="+mn-cs"/>
              </a:rPr>
              <a:t> </a:t>
            </a:r>
            <a:r>
              <a:rPr lang="en-GB" sz="2400" b="0" i="0" u="none" strike="noStrike" kern="1200" spc="0" baseline="30000" dirty="0" smtClean="0">
                <a:solidFill>
                  <a:schemeClr val="tx1"/>
                </a:solidFill>
                <a:latin typeface="+mn-lt"/>
                <a:ea typeface="+mn-ea"/>
                <a:cs typeface="+mn-cs"/>
              </a:rPr>
              <a:t/>
            </a:r>
            <a:br>
              <a:rPr lang="en-GB" sz="2400" b="0" i="0" u="none" strike="noStrike" kern="1200" spc="0" baseline="30000" dirty="0" smtClean="0">
                <a:solidFill>
                  <a:schemeClr val="tx1"/>
                </a:solidFill>
                <a:latin typeface="+mn-lt"/>
                <a:ea typeface="+mn-ea"/>
                <a:cs typeface="+mn-cs"/>
              </a:rPr>
            </a:br>
            <a:endParaRPr lang="en-US" sz="2400" u="none" spc="0" dirty="0">
              <a:solidFill>
                <a:schemeClr val="bg1"/>
              </a:solidFill>
            </a:endParaRPr>
          </a:p>
        </p:txBody>
      </p:sp>
      <p:cxnSp>
        <p:nvCxnSpPr>
          <p:cNvPr id="8" name="Straight Connector 7"/>
          <p:cNvCxnSpPr/>
          <p:nvPr userDrawn="1"/>
        </p:nvCxnSpPr>
        <p:spPr>
          <a:xfrm>
            <a:off x="1072092" y="2110505"/>
            <a:ext cx="36914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573917517"/>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992B4-5271-0D4B-B461-066280D4F21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9ECA90B3-A5FE-8946-88A2-B3EEC7BBB1C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026031E-5B0A-E44B-AB5B-B47F10901EB0}"/>
              </a:ext>
            </a:extLst>
          </p:cNvPr>
          <p:cNvSpPr>
            <a:spLocks noGrp="1"/>
          </p:cNvSpPr>
          <p:nvPr>
            <p:ph type="dt" sz="half" idx="10"/>
          </p:nvPr>
        </p:nvSpPr>
        <p:spPr/>
        <p:txBody>
          <a:bodyPr/>
          <a:lstStyle/>
          <a:p>
            <a:fld id="{EE38E056-1FC9-1D45-B1A2-91320958D286}" type="datetimeFigureOut">
              <a:rPr lang="en-US" smtClean="0"/>
              <a:t>8/21/2019</a:t>
            </a:fld>
            <a:endParaRPr lang="en-US"/>
          </a:p>
        </p:txBody>
      </p:sp>
      <p:sp>
        <p:nvSpPr>
          <p:cNvPr id="5" name="Footer Placeholder 4">
            <a:extLst>
              <a:ext uri="{FF2B5EF4-FFF2-40B4-BE49-F238E27FC236}">
                <a16:creationId xmlns:a16="http://schemas.microsoft.com/office/drawing/2014/main" id="{774D86B8-33CB-C443-9B37-9D9F188990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50AF6E-94B1-6E40-8F2F-A4D8A4938811}"/>
              </a:ext>
            </a:extLst>
          </p:cNvPr>
          <p:cNvSpPr>
            <a:spLocks noGrp="1"/>
          </p:cNvSpPr>
          <p:nvPr>
            <p:ph type="sldNum" sz="quarter" idx="12"/>
          </p:nvPr>
        </p:nvSpPr>
        <p:spPr/>
        <p:txBody>
          <a:bodyPr/>
          <a:lstStyle/>
          <a:p>
            <a:fld id="{4AE439D6-6B9F-FD4B-86BD-A4C28948DD2C}" type="slidenum">
              <a:rPr lang="en-US" smtClean="0"/>
              <a:t>‹#›</a:t>
            </a:fld>
            <a:endParaRPr lang="en-US"/>
          </a:p>
        </p:txBody>
      </p:sp>
    </p:spTree>
    <p:extLst>
      <p:ext uri="{BB962C8B-B14F-4D97-AF65-F5344CB8AC3E}">
        <p14:creationId xmlns:p14="http://schemas.microsoft.com/office/powerpoint/2010/main" val="41454423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45FEF-CD9F-CE4C-B6CB-AF042C72AAFF}"/>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2279F45A-3557-7B45-9D45-D60B97EC8DD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ED2C4D5-D7B1-2C44-B6C1-CDCA6DC3B0F2}"/>
              </a:ext>
            </a:extLst>
          </p:cNvPr>
          <p:cNvSpPr>
            <a:spLocks noGrp="1"/>
          </p:cNvSpPr>
          <p:nvPr>
            <p:ph type="dt" sz="half" idx="10"/>
          </p:nvPr>
        </p:nvSpPr>
        <p:spPr/>
        <p:txBody>
          <a:bodyPr/>
          <a:lstStyle/>
          <a:p>
            <a:fld id="{EE38E056-1FC9-1D45-B1A2-91320958D286}" type="datetimeFigureOut">
              <a:rPr lang="en-US" smtClean="0"/>
              <a:t>8/21/2019</a:t>
            </a:fld>
            <a:endParaRPr lang="en-US"/>
          </a:p>
        </p:txBody>
      </p:sp>
      <p:sp>
        <p:nvSpPr>
          <p:cNvPr id="5" name="Footer Placeholder 4">
            <a:extLst>
              <a:ext uri="{FF2B5EF4-FFF2-40B4-BE49-F238E27FC236}">
                <a16:creationId xmlns:a16="http://schemas.microsoft.com/office/drawing/2014/main" id="{6C9299B1-BA1D-0D46-94BE-F1B27FC3BD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7E8B43-D054-2248-A86C-E7C0282833D0}"/>
              </a:ext>
            </a:extLst>
          </p:cNvPr>
          <p:cNvSpPr>
            <a:spLocks noGrp="1"/>
          </p:cNvSpPr>
          <p:nvPr>
            <p:ph type="sldNum" sz="quarter" idx="12"/>
          </p:nvPr>
        </p:nvSpPr>
        <p:spPr/>
        <p:txBody>
          <a:bodyPr/>
          <a:lstStyle/>
          <a:p>
            <a:fld id="{4AE439D6-6B9F-FD4B-86BD-A4C28948DD2C}" type="slidenum">
              <a:rPr lang="en-US" smtClean="0"/>
              <a:t>‹#›</a:t>
            </a:fld>
            <a:endParaRPr lang="en-US"/>
          </a:p>
        </p:txBody>
      </p:sp>
    </p:spTree>
    <p:extLst>
      <p:ext uri="{BB962C8B-B14F-4D97-AF65-F5344CB8AC3E}">
        <p14:creationId xmlns:p14="http://schemas.microsoft.com/office/powerpoint/2010/main" val="3709110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26F0E-FAD0-D14C-BC2C-77ACD210F8D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34C3B9A-27C6-7540-8F97-F22E30702748}"/>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060F3358-64F6-0945-914D-9481C1F98AD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F24849B9-42DE-2D48-9C0E-B449FE056074}"/>
              </a:ext>
            </a:extLst>
          </p:cNvPr>
          <p:cNvSpPr>
            <a:spLocks noGrp="1"/>
          </p:cNvSpPr>
          <p:nvPr>
            <p:ph type="dt" sz="half" idx="10"/>
          </p:nvPr>
        </p:nvSpPr>
        <p:spPr/>
        <p:txBody>
          <a:bodyPr/>
          <a:lstStyle/>
          <a:p>
            <a:fld id="{EE38E056-1FC9-1D45-B1A2-91320958D286}" type="datetimeFigureOut">
              <a:rPr lang="en-US" smtClean="0"/>
              <a:t>8/21/2019</a:t>
            </a:fld>
            <a:endParaRPr lang="en-US"/>
          </a:p>
        </p:txBody>
      </p:sp>
      <p:sp>
        <p:nvSpPr>
          <p:cNvPr id="6" name="Footer Placeholder 5">
            <a:extLst>
              <a:ext uri="{FF2B5EF4-FFF2-40B4-BE49-F238E27FC236}">
                <a16:creationId xmlns:a16="http://schemas.microsoft.com/office/drawing/2014/main" id="{8ECB4C92-C79D-8C49-9D62-B71F96D777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06A579-7B2C-1D45-BA08-B20604B8747E}"/>
              </a:ext>
            </a:extLst>
          </p:cNvPr>
          <p:cNvSpPr>
            <a:spLocks noGrp="1"/>
          </p:cNvSpPr>
          <p:nvPr>
            <p:ph type="sldNum" sz="quarter" idx="12"/>
          </p:nvPr>
        </p:nvSpPr>
        <p:spPr/>
        <p:txBody>
          <a:bodyPr/>
          <a:lstStyle/>
          <a:p>
            <a:fld id="{4AE439D6-6B9F-FD4B-86BD-A4C28948DD2C}" type="slidenum">
              <a:rPr lang="en-US" smtClean="0"/>
              <a:t>‹#›</a:t>
            </a:fld>
            <a:endParaRPr lang="en-US"/>
          </a:p>
        </p:txBody>
      </p:sp>
    </p:spTree>
    <p:extLst>
      <p:ext uri="{BB962C8B-B14F-4D97-AF65-F5344CB8AC3E}">
        <p14:creationId xmlns:p14="http://schemas.microsoft.com/office/powerpoint/2010/main" val="1425304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10EB4-FFE0-6C40-AB60-4ABFD08CF5B8}"/>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6CDBF71-21BF-3148-BD9F-3DE26873A6D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2342A46F-42E1-3B4A-B98F-74B55F490879}"/>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1B5A7E5F-A4CE-2A40-B87A-548F713CEDE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68D8817-76B3-224A-9532-02E51A2376E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44BA1F36-07F4-B343-8CF6-D7387C4FBFBC}"/>
              </a:ext>
            </a:extLst>
          </p:cNvPr>
          <p:cNvSpPr>
            <a:spLocks noGrp="1"/>
          </p:cNvSpPr>
          <p:nvPr>
            <p:ph type="dt" sz="half" idx="10"/>
          </p:nvPr>
        </p:nvSpPr>
        <p:spPr/>
        <p:txBody>
          <a:bodyPr/>
          <a:lstStyle/>
          <a:p>
            <a:fld id="{EE38E056-1FC9-1D45-B1A2-91320958D286}" type="datetimeFigureOut">
              <a:rPr lang="en-US" smtClean="0"/>
              <a:t>8/21/2019</a:t>
            </a:fld>
            <a:endParaRPr lang="en-US"/>
          </a:p>
        </p:txBody>
      </p:sp>
      <p:sp>
        <p:nvSpPr>
          <p:cNvPr id="8" name="Footer Placeholder 7">
            <a:extLst>
              <a:ext uri="{FF2B5EF4-FFF2-40B4-BE49-F238E27FC236}">
                <a16:creationId xmlns:a16="http://schemas.microsoft.com/office/drawing/2014/main" id="{94A7D3AA-2515-F846-AC26-BDDCEF4B383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A586FD1-5A28-6044-AD65-B3D6D75D0E98}"/>
              </a:ext>
            </a:extLst>
          </p:cNvPr>
          <p:cNvSpPr>
            <a:spLocks noGrp="1"/>
          </p:cNvSpPr>
          <p:nvPr>
            <p:ph type="sldNum" sz="quarter" idx="12"/>
          </p:nvPr>
        </p:nvSpPr>
        <p:spPr/>
        <p:txBody>
          <a:bodyPr/>
          <a:lstStyle/>
          <a:p>
            <a:fld id="{4AE439D6-6B9F-FD4B-86BD-A4C28948DD2C}" type="slidenum">
              <a:rPr lang="en-US" smtClean="0"/>
              <a:t>‹#›</a:t>
            </a:fld>
            <a:endParaRPr lang="en-US"/>
          </a:p>
        </p:txBody>
      </p:sp>
    </p:spTree>
    <p:extLst>
      <p:ext uri="{BB962C8B-B14F-4D97-AF65-F5344CB8AC3E}">
        <p14:creationId xmlns:p14="http://schemas.microsoft.com/office/powerpoint/2010/main" val="12064844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53541-9A0C-0645-9295-5C05EBE5C1CE}"/>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CDF85AA-5C78-1C4C-8820-BB101C61B3CB}"/>
              </a:ext>
            </a:extLst>
          </p:cNvPr>
          <p:cNvSpPr>
            <a:spLocks noGrp="1"/>
          </p:cNvSpPr>
          <p:nvPr>
            <p:ph type="dt" sz="half" idx="10"/>
          </p:nvPr>
        </p:nvSpPr>
        <p:spPr/>
        <p:txBody>
          <a:bodyPr/>
          <a:lstStyle/>
          <a:p>
            <a:fld id="{EE38E056-1FC9-1D45-B1A2-91320958D286}" type="datetimeFigureOut">
              <a:rPr lang="en-US" smtClean="0"/>
              <a:t>8/21/2019</a:t>
            </a:fld>
            <a:endParaRPr lang="en-US"/>
          </a:p>
        </p:txBody>
      </p:sp>
      <p:sp>
        <p:nvSpPr>
          <p:cNvPr id="4" name="Footer Placeholder 3">
            <a:extLst>
              <a:ext uri="{FF2B5EF4-FFF2-40B4-BE49-F238E27FC236}">
                <a16:creationId xmlns:a16="http://schemas.microsoft.com/office/drawing/2014/main" id="{91B27650-308A-D742-BDEB-C386CCB43EB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2F8144E-0E3E-C243-82AE-2CA5CDC5F012}"/>
              </a:ext>
            </a:extLst>
          </p:cNvPr>
          <p:cNvSpPr>
            <a:spLocks noGrp="1"/>
          </p:cNvSpPr>
          <p:nvPr>
            <p:ph type="sldNum" sz="quarter" idx="12"/>
          </p:nvPr>
        </p:nvSpPr>
        <p:spPr/>
        <p:txBody>
          <a:bodyPr/>
          <a:lstStyle/>
          <a:p>
            <a:fld id="{4AE439D6-6B9F-FD4B-86BD-A4C28948DD2C}" type="slidenum">
              <a:rPr lang="en-US" smtClean="0"/>
              <a:t>‹#›</a:t>
            </a:fld>
            <a:endParaRPr lang="en-US"/>
          </a:p>
        </p:txBody>
      </p:sp>
    </p:spTree>
    <p:extLst>
      <p:ext uri="{BB962C8B-B14F-4D97-AF65-F5344CB8AC3E}">
        <p14:creationId xmlns:p14="http://schemas.microsoft.com/office/powerpoint/2010/main" val="1223452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78259DA-AD97-FA4A-8D78-871CF0E6E136}"/>
              </a:ext>
            </a:extLst>
          </p:cNvPr>
          <p:cNvSpPr>
            <a:spLocks noGrp="1"/>
          </p:cNvSpPr>
          <p:nvPr>
            <p:ph type="dt" sz="half" idx="10"/>
          </p:nvPr>
        </p:nvSpPr>
        <p:spPr/>
        <p:txBody>
          <a:bodyPr/>
          <a:lstStyle/>
          <a:p>
            <a:fld id="{EE38E056-1FC9-1D45-B1A2-91320958D286}" type="datetimeFigureOut">
              <a:rPr lang="en-US" smtClean="0"/>
              <a:t>8/21/2019</a:t>
            </a:fld>
            <a:endParaRPr lang="en-US"/>
          </a:p>
        </p:txBody>
      </p:sp>
      <p:sp>
        <p:nvSpPr>
          <p:cNvPr id="3" name="Footer Placeholder 2">
            <a:extLst>
              <a:ext uri="{FF2B5EF4-FFF2-40B4-BE49-F238E27FC236}">
                <a16:creationId xmlns:a16="http://schemas.microsoft.com/office/drawing/2014/main" id="{25444D3A-BB1F-3A43-80FA-762DE928EE8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925C1D9-1135-894D-86A9-61EE47D3E051}"/>
              </a:ext>
            </a:extLst>
          </p:cNvPr>
          <p:cNvSpPr>
            <a:spLocks noGrp="1"/>
          </p:cNvSpPr>
          <p:nvPr>
            <p:ph type="sldNum" sz="quarter" idx="12"/>
          </p:nvPr>
        </p:nvSpPr>
        <p:spPr/>
        <p:txBody>
          <a:bodyPr/>
          <a:lstStyle/>
          <a:p>
            <a:fld id="{4AE439D6-6B9F-FD4B-86BD-A4C28948DD2C}" type="slidenum">
              <a:rPr lang="en-US" smtClean="0"/>
              <a:t>‹#›</a:t>
            </a:fld>
            <a:endParaRPr lang="en-US"/>
          </a:p>
        </p:txBody>
      </p:sp>
    </p:spTree>
    <p:extLst>
      <p:ext uri="{BB962C8B-B14F-4D97-AF65-F5344CB8AC3E}">
        <p14:creationId xmlns:p14="http://schemas.microsoft.com/office/powerpoint/2010/main" val="3762678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4116D-1874-CE49-8718-1DDB2743B9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E1D01A76-40B2-264F-A9F4-94C4A43185B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CD2DE511-77D9-0D4C-9C08-FD95CCE34B6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2ABC253-0F7B-2C4E-8B8E-58C484BAA1E8}"/>
              </a:ext>
            </a:extLst>
          </p:cNvPr>
          <p:cNvSpPr>
            <a:spLocks noGrp="1"/>
          </p:cNvSpPr>
          <p:nvPr>
            <p:ph type="dt" sz="half" idx="10"/>
          </p:nvPr>
        </p:nvSpPr>
        <p:spPr/>
        <p:txBody>
          <a:bodyPr/>
          <a:lstStyle/>
          <a:p>
            <a:fld id="{EE38E056-1FC9-1D45-B1A2-91320958D286}" type="datetimeFigureOut">
              <a:rPr lang="en-US" smtClean="0"/>
              <a:t>8/21/2019</a:t>
            </a:fld>
            <a:endParaRPr lang="en-US"/>
          </a:p>
        </p:txBody>
      </p:sp>
      <p:sp>
        <p:nvSpPr>
          <p:cNvPr id="6" name="Footer Placeholder 5">
            <a:extLst>
              <a:ext uri="{FF2B5EF4-FFF2-40B4-BE49-F238E27FC236}">
                <a16:creationId xmlns:a16="http://schemas.microsoft.com/office/drawing/2014/main" id="{601A4D38-FAFA-C248-BA62-27B2009404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6FEAE0-35FA-5348-8AEC-F906211C0D82}"/>
              </a:ext>
            </a:extLst>
          </p:cNvPr>
          <p:cNvSpPr>
            <a:spLocks noGrp="1"/>
          </p:cNvSpPr>
          <p:nvPr>
            <p:ph type="sldNum" sz="quarter" idx="12"/>
          </p:nvPr>
        </p:nvSpPr>
        <p:spPr/>
        <p:txBody>
          <a:bodyPr/>
          <a:lstStyle/>
          <a:p>
            <a:fld id="{4AE439D6-6B9F-FD4B-86BD-A4C28948DD2C}" type="slidenum">
              <a:rPr lang="en-US" smtClean="0"/>
              <a:t>‹#›</a:t>
            </a:fld>
            <a:endParaRPr lang="en-US"/>
          </a:p>
        </p:txBody>
      </p:sp>
    </p:spTree>
    <p:extLst>
      <p:ext uri="{BB962C8B-B14F-4D97-AF65-F5344CB8AC3E}">
        <p14:creationId xmlns:p14="http://schemas.microsoft.com/office/powerpoint/2010/main" val="20458986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89785-EE10-BA44-BCC5-D4EF412EF7C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823C667-96C2-FC4D-902A-84EAA79C12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E6F86B-F9A3-ED47-A6D2-5B72CCE755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51DEE39-099E-B640-9C2A-E481E12EB230}"/>
              </a:ext>
            </a:extLst>
          </p:cNvPr>
          <p:cNvSpPr>
            <a:spLocks noGrp="1"/>
          </p:cNvSpPr>
          <p:nvPr>
            <p:ph type="dt" sz="half" idx="10"/>
          </p:nvPr>
        </p:nvSpPr>
        <p:spPr/>
        <p:txBody>
          <a:bodyPr/>
          <a:lstStyle/>
          <a:p>
            <a:fld id="{EE38E056-1FC9-1D45-B1A2-91320958D286}" type="datetimeFigureOut">
              <a:rPr lang="en-US" smtClean="0"/>
              <a:t>8/21/2019</a:t>
            </a:fld>
            <a:endParaRPr lang="en-US"/>
          </a:p>
        </p:txBody>
      </p:sp>
      <p:sp>
        <p:nvSpPr>
          <p:cNvPr id="6" name="Footer Placeholder 5">
            <a:extLst>
              <a:ext uri="{FF2B5EF4-FFF2-40B4-BE49-F238E27FC236}">
                <a16:creationId xmlns:a16="http://schemas.microsoft.com/office/drawing/2014/main" id="{282CD7FF-2FD4-394F-932D-1B6386F9DD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9BDC40C-E160-2948-96E4-DE48EA9DE800}"/>
              </a:ext>
            </a:extLst>
          </p:cNvPr>
          <p:cNvSpPr>
            <a:spLocks noGrp="1"/>
          </p:cNvSpPr>
          <p:nvPr>
            <p:ph type="sldNum" sz="quarter" idx="12"/>
          </p:nvPr>
        </p:nvSpPr>
        <p:spPr/>
        <p:txBody>
          <a:bodyPr/>
          <a:lstStyle/>
          <a:p>
            <a:fld id="{4AE439D6-6B9F-FD4B-86BD-A4C28948DD2C}" type="slidenum">
              <a:rPr lang="en-US" smtClean="0"/>
              <a:t>‹#›</a:t>
            </a:fld>
            <a:endParaRPr lang="en-US"/>
          </a:p>
        </p:txBody>
      </p:sp>
    </p:spTree>
    <p:extLst>
      <p:ext uri="{BB962C8B-B14F-4D97-AF65-F5344CB8AC3E}">
        <p14:creationId xmlns:p14="http://schemas.microsoft.com/office/powerpoint/2010/main" val="958870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1ACEF97-29EF-4942-857F-632FB27513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A394E24-3FFD-BA47-BC36-9D1F1D34D1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C1529DE-DFE5-A048-8CB4-15B8B6A39EC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38E056-1FC9-1D45-B1A2-91320958D286}" type="datetimeFigureOut">
              <a:rPr lang="en-US" smtClean="0"/>
              <a:t>8/21/2019</a:t>
            </a:fld>
            <a:endParaRPr lang="en-US"/>
          </a:p>
        </p:txBody>
      </p:sp>
      <p:sp>
        <p:nvSpPr>
          <p:cNvPr id="5" name="Footer Placeholder 4">
            <a:extLst>
              <a:ext uri="{FF2B5EF4-FFF2-40B4-BE49-F238E27FC236}">
                <a16:creationId xmlns:a16="http://schemas.microsoft.com/office/drawing/2014/main" id="{6B4BAFF1-8D48-984C-AB67-5849CDA87E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B11BF6A-3FD9-5E4E-BB90-CF9B501CD5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E439D6-6B9F-FD4B-86BD-A4C28948DD2C}" type="slidenum">
              <a:rPr lang="en-US" smtClean="0"/>
              <a:t>‹#›</a:t>
            </a:fld>
            <a:endParaRPr lang="en-US"/>
          </a:p>
        </p:txBody>
      </p:sp>
    </p:spTree>
    <p:extLst>
      <p:ext uri="{BB962C8B-B14F-4D97-AF65-F5344CB8AC3E}">
        <p14:creationId xmlns:p14="http://schemas.microsoft.com/office/powerpoint/2010/main" val="3174111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92F79"/>
        </a:solidFill>
        <a:effectLst/>
      </p:bgPr>
    </p:bg>
    <p:spTree>
      <p:nvGrpSpPr>
        <p:cNvPr id="1" name=""/>
        <p:cNvGrpSpPr/>
        <p:nvPr/>
      </p:nvGrpSpPr>
      <p:grpSpPr>
        <a:xfrm>
          <a:off x="0" y="0"/>
          <a:ext cx="0" cy="0"/>
          <a:chOff x="0" y="0"/>
          <a:chExt cx="0" cy="0"/>
        </a:xfrm>
      </p:grpSpPr>
      <p:sp>
        <p:nvSpPr>
          <p:cNvPr id="4" name="Shape 143">
            <a:extLst>
              <a:ext uri="{FF2B5EF4-FFF2-40B4-BE49-F238E27FC236}">
                <a16:creationId xmlns:a16="http://schemas.microsoft.com/office/drawing/2014/main" id="{683FAF97-B753-3548-82D9-867128D08657}"/>
              </a:ext>
            </a:extLst>
          </p:cNvPr>
          <p:cNvSpPr txBox="1">
            <a:spLocks/>
          </p:cNvSpPr>
          <p:nvPr/>
        </p:nvSpPr>
        <p:spPr>
          <a:xfrm>
            <a:off x="2465118" y="2179807"/>
            <a:ext cx="7772400" cy="1362075"/>
          </a:xfrm>
          <a:prstGeom prst="rect">
            <a:avLst/>
          </a:prstGeom>
          <a:noFill/>
          <a:ln>
            <a:noFill/>
          </a:ln>
        </p:spPr>
        <p:txBody>
          <a:bodyPr vert="horz" lIns="91425" tIns="45700" rIns="91425" bIns="45700" rtlCol="0" anchor="b"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buSzPct val="25000"/>
            </a:pPr>
            <a:r>
              <a:rPr lang="en-GB" sz="4000" b="1" dirty="0" smtClean="0">
                <a:solidFill>
                  <a:schemeClr val="bg1"/>
                </a:solidFill>
                <a:latin typeface="Arial" panose="020B0604020202020204" pitchFamily="34" charset="0"/>
                <a:cs typeface="Arial" panose="020B0604020202020204" pitchFamily="34" charset="0"/>
              </a:rPr>
              <a:t>Uganda’s Trade: Performance </a:t>
            </a:r>
            <a:r>
              <a:rPr lang="en-GB" sz="4000" b="1" dirty="0">
                <a:solidFill>
                  <a:schemeClr val="bg1"/>
                </a:solidFill>
                <a:latin typeface="Arial" panose="020B0604020202020204" pitchFamily="34" charset="0"/>
                <a:cs typeface="Arial" panose="020B0604020202020204" pitchFamily="34" charset="0"/>
              </a:rPr>
              <a:t>and policy implementation</a:t>
            </a:r>
            <a:endParaRPr lang="en-US" sz="4000" b="1" dirty="0">
              <a:solidFill>
                <a:schemeClr val="bg1"/>
              </a:solidFill>
              <a:latin typeface="Arial" panose="020B0604020202020204" pitchFamily="34" charset="0"/>
              <a:cs typeface="Arial" panose="020B0604020202020204" pitchFamily="34" charset="0"/>
              <a:sym typeface="Arial"/>
            </a:endParaRPr>
          </a:p>
        </p:txBody>
      </p:sp>
      <p:sp>
        <p:nvSpPr>
          <p:cNvPr id="5" name="Text Placeholder 4">
            <a:extLst>
              <a:ext uri="{FF2B5EF4-FFF2-40B4-BE49-F238E27FC236}">
                <a16:creationId xmlns:a16="http://schemas.microsoft.com/office/drawing/2014/main" id="{88F2E5A2-8593-E744-A1A1-D8DC580A650F}"/>
              </a:ext>
            </a:extLst>
          </p:cNvPr>
          <p:cNvSpPr txBox="1">
            <a:spLocks/>
          </p:cNvSpPr>
          <p:nvPr/>
        </p:nvSpPr>
        <p:spPr>
          <a:xfrm>
            <a:off x="2465118" y="4319781"/>
            <a:ext cx="7772400" cy="136207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2600" dirty="0" err="1" smtClean="0">
                <a:solidFill>
                  <a:schemeClr val="bg1"/>
                </a:solidFill>
                <a:latin typeface="Arial" panose="020B0604020202020204" pitchFamily="34" charset="0"/>
                <a:cs typeface="Arial" panose="020B0604020202020204" pitchFamily="34" charset="0"/>
              </a:rPr>
              <a:t>Jakob</a:t>
            </a:r>
            <a:r>
              <a:rPr lang="en-GB" sz="2600" dirty="0" smtClean="0">
                <a:solidFill>
                  <a:schemeClr val="bg1"/>
                </a:solidFill>
                <a:latin typeface="Arial" panose="020B0604020202020204" pitchFamily="34" charset="0"/>
                <a:cs typeface="Arial" panose="020B0604020202020204" pitchFamily="34" charset="0"/>
              </a:rPr>
              <a:t> </a:t>
            </a:r>
            <a:r>
              <a:rPr lang="en-GB" sz="2600" dirty="0" err="1" smtClean="0">
                <a:solidFill>
                  <a:schemeClr val="bg1"/>
                </a:solidFill>
                <a:latin typeface="Arial" panose="020B0604020202020204" pitchFamily="34" charset="0"/>
                <a:cs typeface="Arial" panose="020B0604020202020204" pitchFamily="34" charset="0"/>
              </a:rPr>
              <a:t>Rauschendorfer</a:t>
            </a:r>
            <a:r>
              <a:rPr lang="en-GB" sz="2600" dirty="0" smtClean="0">
                <a:solidFill>
                  <a:schemeClr val="bg1"/>
                </a:solidFill>
                <a:latin typeface="Arial" panose="020B0604020202020204" pitchFamily="34" charset="0"/>
                <a:cs typeface="Arial" panose="020B0604020202020204" pitchFamily="34" charset="0"/>
              </a:rPr>
              <a:t> (IGC) </a:t>
            </a:r>
            <a:endParaRPr lang="en-US" sz="2600" dirty="0" smtClean="0">
              <a:solidFill>
                <a:schemeClr val="bg1"/>
              </a:solidFill>
              <a:latin typeface="Arial" panose="020B0604020202020204" pitchFamily="34" charset="0"/>
              <a:cs typeface="Arial" panose="020B0604020202020204" pitchFamily="34" charset="0"/>
            </a:endParaRPr>
          </a:p>
          <a:p>
            <a:r>
              <a:rPr lang="en-US" sz="2600" i="1" dirty="0" smtClean="0">
                <a:solidFill>
                  <a:schemeClr val="bg1"/>
                </a:solidFill>
                <a:latin typeface="Arial" panose="020B0604020202020204" pitchFamily="34" charset="0"/>
                <a:cs typeface="Arial" panose="020B0604020202020204" pitchFamily="34" charset="0"/>
              </a:rPr>
              <a:t>Economic Growth Forum III</a:t>
            </a:r>
          </a:p>
          <a:p>
            <a:r>
              <a:rPr lang="en-US" sz="2600" dirty="0" smtClean="0">
                <a:solidFill>
                  <a:schemeClr val="bg1"/>
                </a:solidFill>
                <a:latin typeface="Arial" panose="020B0604020202020204" pitchFamily="34" charset="0"/>
                <a:cs typeface="Arial" panose="020B0604020202020204" pitchFamily="34" charset="0"/>
              </a:rPr>
              <a:t>22</a:t>
            </a:r>
            <a:r>
              <a:rPr lang="en-US" sz="2600" baseline="30000" dirty="0" smtClean="0">
                <a:solidFill>
                  <a:schemeClr val="bg1"/>
                </a:solidFill>
                <a:latin typeface="Arial" panose="020B0604020202020204" pitchFamily="34" charset="0"/>
                <a:cs typeface="Arial" panose="020B0604020202020204" pitchFamily="34" charset="0"/>
              </a:rPr>
              <a:t>nd</a:t>
            </a:r>
            <a:r>
              <a:rPr lang="en-US" sz="2600" dirty="0" smtClean="0">
                <a:solidFill>
                  <a:schemeClr val="bg1"/>
                </a:solidFill>
                <a:latin typeface="Arial" panose="020B0604020202020204" pitchFamily="34" charset="0"/>
                <a:cs typeface="Arial" panose="020B0604020202020204" pitchFamily="34" charset="0"/>
              </a:rPr>
              <a:t> August 2019</a:t>
            </a:r>
            <a:endParaRPr lang="en-US" sz="2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955250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93A68-34B5-E244-A4AA-EDE0C66D705F}"/>
              </a:ext>
            </a:extLst>
          </p:cNvPr>
          <p:cNvSpPr>
            <a:spLocks noGrp="1"/>
          </p:cNvSpPr>
          <p:nvPr>
            <p:ph type="title"/>
          </p:nvPr>
        </p:nvSpPr>
        <p:spPr>
          <a:xfrm>
            <a:off x="838200" y="260560"/>
            <a:ext cx="10515600" cy="1325563"/>
          </a:xfrm>
        </p:spPr>
        <p:txBody>
          <a:bodyPr>
            <a:normAutofit/>
          </a:bodyPr>
          <a:lstStyle/>
          <a:p>
            <a:r>
              <a:rPr lang="en-US" sz="3400" dirty="0" smtClean="0">
                <a:solidFill>
                  <a:srgbClr val="002060"/>
                </a:solidFill>
                <a:latin typeface="Arial" panose="020B0604020202020204" pitchFamily="34" charset="0"/>
                <a:cs typeface="Arial" panose="020B0604020202020204" pitchFamily="34" charset="0"/>
              </a:rPr>
              <a:t>Trade for growth</a:t>
            </a:r>
            <a:r>
              <a:rPr lang="en-US" sz="3400" dirty="0">
                <a:solidFill>
                  <a:srgbClr val="002060"/>
                </a:solidFill>
                <a:latin typeface="Arial" panose="020B0604020202020204" pitchFamily="34" charset="0"/>
                <a:cs typeface="Arial" panose="020B0604020202020204" pitchFamily="34" charset="0"/>
              </a:rPr>
              <a:t>: key </a:t>
            </a:r>
            <a:r>
              <a:rPr lang="en-US" sz="3400" dirty="0" smtClean="0">
                <a:solidFill>
                  <a:srgbClr val="002060"/>
                </a:solidFill>
                <a:latin typeface="Arial" panose="020B0604020202020204" pitchFamily="34" charset="0"/>
                <a:cs typeface="Arial" panose="020B0604020202020204" pitchFamily="34" charset="0"/>
              </a:rPr>
              <a:t>objectives of the government </a:t>
            </a:r>
            <a:endParaRPr lang="en-US" sz="3400" dirty="0">
              <a:solidFill>
                <a:srgbClr val="00206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0C731F88-A0D8-5A46-BC57-727A94A1961E}"/>
              </a:ext>
            </a:extLst>
          </p:cNvPr>
          <p:cNvSpPr>
            <a:spLocks noGrp="1"/>
          </p:cNvSpPr>
          <p:nvPr>
            <p:ph idx="1"/>
          </p:nvPr>
        </p:nvSpPr>
        <p:spPr>
          <a:xfrm>
            <a:off x="838200" y="1895707"/>
            <a:ext cx="10515600" cy="4281256"/>
          </a:xfrm>
        </p:spPr>
        <p:txBody>
          <a:bodyPr>
            <a:normAutofit/>
          </a:bodyPr>
          <a:lstStyle/>
          <a:p>
            <a:pPr marL="0" indent="0">
              <a:buNone/>
            </a:pPr>
            <a:r>
              <a:rPr lang="en-US" sz="2600" dirty="0" smtClean="0">
                <a:latin typeface="Arial" panose="020B0604020202020204" pitchFamily="34" charset="0"/>
                <a:cs typeface="Arial" panose="020B0604020202020204" pitchFamily="34" charset="0"/>
              </a:rPr>
              <a:t>Budget Speech Fiscal Year 19/20: </a:t>
            </a:r>
          </a:p>
          <a:p>
            <a:pPr marL="0" indent="0">
              <a:buNone/>
            </a:pPr>
            <a:endParaRPr lang="en-US" sz="2600" dirty="0" smtClean="0">
              <a:latin typeface="Arial" panose="020B0604020202020204" pitchFamily="34" charset="0"/>
              <a:cs typeface="Arial" panose="020B0604020202020204" pitchFamily="34" charset="0"/>
            </a:endParaRPr>
          </a:p>
          <a:p>
            <a:pPr marL="0" indent="0" algn="just">
              <a:buNone/>
            </a:pPr>
            <a:r>
              <a:rPr lang="en-GB" sz="2600" i="1" dirty="0" smtClean="0"/>
              <a:t>“(…) the </a:t>
            </a:r>
            <a:r>
              <a:rPr lang="en-GB" sz="2600" i="1" dirty="0"/>
              <a:t>manufacturing sector is now able to meet </a:t>
            </a:r>
            <a:r>
              <a:rPr lang="en-GB" sz="2600" i="1" dirty="0" smtClean="0"/>
              <a:t>domestic demand </a:t>
            </a:r>
            <a:r>
              <a:rPr lang="en-GB" sz="2600" i="1" dirty="0"/>
              <a:t>for basic products like cement, tiles, light steel products </a:t>
            </a:r>
            <a:r>
              <a:rPr lang="en-GB" sz="2600" i="1" dirty="0" smtClean="0"/>
              <a:t>and consumables </a:t>
            </a:r>
            <a:r>
              <a:rPr lang="en-GB" sz="2600" i="1" dirty="0"/>
              <a:t>such as sugar and soap. </a:t>
            </a:r>
            <a:r>
              <a:rPr lang="en-GB" sz="2600" b="1" i="1" dirty="0"/>
              <a:t>The next phase of manufacturing </a:t>
            </a:r>
            <a:r>
              <a:rPr lang="en-GB" sz="2600" b="1" i="1" dirty="0" smtClean="0"/>
              <a:t>in Uganda </a:t>
            </a:r>
            <a:r>
              <a:rPr lang="en-GB" sz="2600" b="1" i="1" dirty="0"/>
              <a:t>will be to produce goods for exports and also replace </a:t>
            </a:r>
            <a:r>
              <a:rPr lang="en-GB" sz="2600" b="1" i="1" dirty="0" smtClean="0"/>
              <a:t>Uganda’s imports</a:t>
            </a:r>
            <a:r>
              <a:rPr lang="en-GB" sz="2600" i="1" dirty="0" smtClean="0"/>
              <a:t>.”</a:t>
            </a:r>
            <a:endParaRPr lang="en-US" sz="2600" i="1" dirty="0">
              <a:latin typeface="Arial" panose="020B0604020202020204" pitchFamily="34" charset="0"/>
              <a:cs typeface="Arial" panose="020B0604020202020204" pitchFamily="34" charset="0"/>
            </a:endParaRPr>
          </a:p>
        </p:txBody>
      </p:sp>
      <p:cxnSp>
        <p:nvCxnSpPr>
          <p:cNvPr id="5" name="Straight Connector 4"/>
          <p:cNvCxnSpPr/>
          <p:nvPr/>
        </p:nvCxnSpPr>
        <p:spPr>
          <a:xfrm>
            <a:off x="456233" y="353550"/>
            <a:ext cx="10515600"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56233" y="353550"/>
            <a:ext cx="0" cy="1139584"/>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22555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93A68-34B5-E244-A4AA-EDE0C66D705F}"/>
              </a:ext>
            </a:extLst>
          </p:cNvPr>
          <p:cNvSpPr>
            <a:spLocks noGrp="1"/>
          </p:cNvSpPr>
          <p:nvPr>
            <p:ph type="title"/>
          </p:nvPr>
        </p:nvSpPr>
        <p:spPr>
          <a:xfrm>
            <a:off x="838200" y="167571"/>
            <a:ext cx="10515600" cy="1325563"/>
          </a:xfrm>
        </p:spPr>
        <p:txBody>
          <a:bodyPr>
            <a:normAutofit/>
          </a:bodyPr>
          <a:lstStyle/>
          <a:p>
            <a:r>
              <a:rPr lang="en-US" sz="3400" dirty="0" smtClean="0">
                <a:solidFill>
                  <a:srgbClr val="002060"/>
                </a:solidFill>
                <a:latin typeface="Arial" panose="020B0604020202020204" pitchFamily="34" charset="0"/>
                <a:cs typeface="Arial" panose="020B0604020202020204" pitchFamily="34" charset="0"/>
              </a:rPr>
              <a:t>Uganda’s trade performance: a snapshot …</a:t>
            </a:r>
            <a:endParaRPr lang="en-US" sz="3400" dirty="0">
              <a:solidFill>
                <a:srgbClr val="002060"/>
              </a:solidFill>
              <a:latin typeface="Arial" panose="020B0604020202020204" pitchFamily="34" charset="0"/>
              <a:cs typeface="Arial" panose="020B0604020202020204" pitchFamily="34" charset="0"/>
            </a:endParaRPr>
          </a:p>
        </p:txBody>
      </p:sp>
      <p:cxnSp>
        <p:nvCxnSpPr>
          <p:cNvPr id="5" name="Straight Connector 4"/>
          <p:cNvCxnSpPr/>
          <p:nvPr/>
        </p:nvCxnSpPr>
        <p:spPr>
          <a:xfrm>
            <a:off x="456233" y="353550"/>
            <a:ext cx="10515600"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56233" y="353550"/>
            <a:ext cx="0" cy="1139584"/>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Content Placeholder 5"/>
          <p:cNvSpPr>
            <a:spLocks noGrp="1"/>
          </p:cNvSpPr>
          <p:nvPr>
            <p:ph idx="1"/>
          </p:nvPr>
        </p:nvSpPr>
        <p:spPr>
          <a:xfrm>
            <a:off x="731668" y="2145221"/>
            <a:ext cx="10515600" cy="4351338"/>
          </a:xfrm>
        </p:spPr>
        <p:txBody>
          <a:bodyPr>
            <a:normAutofit/>
          </a:bodyPr>
          <a:lstStyle/>
          <a:p>
            <a:endParaRPr lang="en-GB" sz="2400" dirty="0"/>
          </a:p>
          <a:p>
            <a:endParaRPr lang="en-GB" sz="2400" dirty="0" smtClean="0"/>
          </a:p>
          <a:p>
            <a:endParaRPr lang="en-GB" sz="2400" dirty="0"/>
          </a:p>
          <a:p>
            <a:pPr marL="0" indent="0">
              <a:buNone/>
            </a:pPr>
            <a:endParaRPr lang="en-GB" sz="2400" dirty="0" smtClean="0"/>
          </a:p>
          <a:p>
            <a:pPr marL="0" indent="0">
              <a:buNone/>
            </a:pPr>
            <a:endParaRPr lang="en-GB" sz="2400" dirty="0" smtClean="0"/>
          </a:p>
          <a:p>
            <a:pPr marL="0" indent="0">
              <a:buNone/>
            </a:pPr>
            <a:endParaRPr lang="en-GB" sz="2400" dirty="0"/>
          </a:p>
          <a:p>
            <a:pPr marL="0" indent="0">
              <a:buNone/>
            </a:pPr>
            <a:endParaRPr lang="en-GB" sz="1800" b="1" dirty="0" smtClean="0"/>
          </a:p>
          <a:p>
            <a:pPr marL="0" indent="0">
              <a:lnSpc>
                <a:spcPct val="100000"/>
              </a:lnSpc>
              <a:buNone/>
            </a:pPr>
            <a:r>
              <a:rPr lang="en-GB" sz="1800" b="1" dirty="0" smtClean="0"/>
              <a:t>… and two long term trends.</a:t>
            </a:r>
          </a:p>
          <a:p>
            <a:pPr>
              <a:lnSpc>
                <a:spcPct val="100000"/>
              </a:lnSpc>
            </a:pPr>
            <a:r>
              <a:rPr lang="en-GB" sz="1800" dirty="0" smtClean="0"/>
              <a:t>Diversification into higher-value exports (agro-based manufacturing).</a:t>
            </a:r>
          </a:p>
          <a:p>
            <a:pPr>
              <a:lnSpc>
                <a:spcPct val="100000"/>
              </a:lnSpc>
            </a:pPr>
            <a:r>
              <a:rPr lang="en-GB" sz="1800" dirty="0" smtClean="0"/>
              <a:t>Growing importance of the EAC as an export destination. </a:t>
            </a:r>
          </a:p>
        </p:txBody>
      </p:sp>
      <p:sp>
        <p:nvSpPr>
          <p:cNvPr id="12" name="TextBox 11"/>
          <p:cNvSpPr txBox="1"/>
          <p:nvPr/>
        </p:nvSpPr>
        <p:spPr>
          <a:xfrm>
            <a:off x="6269180" y="4732575"/>
            <a:ext cx="1898277" cy="261610"/>
          </a:xfrm>
          <a:prstGeom prst="rect">
            <a:avLst/>
          </a:prstGeom>
          <a:noFill/>
        </p:spPr>
        <p:txBody>
          <a:bodyPr wrap="none" rtlCol="0">
            <a:spAutoFit/>
          </a:bodyPr>
          <a:lstStyle/>
          <a:p>
            <a:r>
              <a:rPr lang="en-GB" sz="1100" b="1" dirty="0" smtClean="0"/>
              <a:t>Source: </a:t>
            </a:r>
            <a:r>
              <a:rPr lang="en-GB" sz="1100" dirty="0" err="1" smtClean="0"/>
              <a:t>UnComtrade</a:t>
            </a:r>
            <a:r>
              <a:rPr lang="en-GB" sz="1100" dirty="0" smtClean="0"/>
              <a:t> (2019).</a:t>
            </a:r>
            <a:endParaRPr lang="en-GB" sz="1100" dirty="0"/>
          </a:p>
        </p:txBody>
      </p:sp>
      <p:graphicFrame>
        <p:nvGraphicFramePr>
          <p:cNvPr id="8" name="Chart 7"/>
          <p:cNvGraphicFramePr>
            <a:graphicFrameLocks/>
          </p:cNvGraphicFramePr>
          <p:nvPr>
            <p:extLst>
              <p:ext uri="{D42A27DB-BD31-4B8C-83A1-F6EECF244321}">
                <p14:modId xmlns:p14="http://schemas.microsoft.com/office/powerpoint/2010/main" val="1280158889"/>
              </p:ext>
            </p:extLst>
          </p:nvPr>
        </p:nvGraphicFramePr>
        <p:xfrm>
          <a:off x="2993644" y="1493134"/>
          <a:ext cx="5173813" cy="3239441"/>
        </p:xfrm>
        <a:graphic>
          <a:graphicData uri="http://schemas.openxmlformats.org/drawingml/2006/chart">
            <c:chart xmlns:c="http://schemas.openxmlformats.org/drawingml/2006/chart" xmlns:r="http://schemas.openxmlformats.org/officeDocument/2006/relationships" r:id="rId3"/>
          </a:graphicData>
        </a:graphic>
      </p:graphicFrame>
      <p:sp>
        <p:nvSpPr>
          <p:cNvPr id="3" name="Left Brace 2"/>
          <p:cNvSpPr/>
          <p:nvPr/>
        </p:nvSpPr>
        <p:spPr>
          <a:xfrm rot="10800000">
            <a:off x="7646505" y="1715314"/>
            <a:ext cx="304793" cy="39722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 name="Left Brace 9"/>
          <p:cNvSpPr/>
          <p:nvPr/>
        </p:nvSpPr>
        <p:spPr>
          <a:xfrm rot="10800000">
            <a:off x="7625654" y="2986949"/>
            <a:ext cx="325643" cy="15336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 name="TextBox 3"/>
          <p:cNvSpPr txBox="1"/>
          <p:nvPr/>
        </p:nvSpPr>
        <p:spPr>
          <a:xfrm>
            <a:off x="8015553" y="1783120"/>
            <a:ext cx="671979" cy="261610"/>
          </a:xfrm>
          <a:prstGeom prst="rect">
            <a:avLst/>
          </a:prstGeom>
          <a:noFill/>
        </p:spPr>
        <p:txBody>
          <a:bodyPr wrap="none" rtlCol="0">
            <a:spAutoFit/>
          </a:bodyPr>
          <a:lstStyle/>
          <a:p>
            <a:r>
              <a:rPr lang="en-GB" sz="1100" dirty="0" smtClean="0"/>
              <a:t>+ 20.2 %</a:t>
            </a:r>
            <a:endParaRPr lang="en-GB" sz="1100" dirty="0"/>
          </a:p>
        </p:txBody>
      </p:sp>
      <p:sp>
        <p:nvSpPr>
          <p:cNvPr id="13" name="TextBox 12"/>
          <p:cNvSpPr txBox="1"/>
          <p:nvPr/>
        </p:nvSpPr>
        <p:spPr>
          <a:xfrm>
            <a:off x="8024987" y="2926294"/>
            <a:ext cx="599844" cy="261610"/>
          </a:xfrm>
          <a:prstGeom prst="rect">
            <a:avLst/>
          </a:prstGeom>
          <a:noFill/>
        </p:spPr>
        <p:txBody>
          <a:bodyPr wrap="none" rtlCol="0">
            <a:spAutoFit/>
          </a:bodyPr>
          <a:lstStyle/>
          <a:p>
            <a:r>
              <a:rPr lang="en-GB" sz="1100" dirty="0" smtClean="0"/>
              <a:t>+ 6.5 %</a:t>
            </a:r>
            <a:endParaRPr lang="en-GB" sz="1100" dirty="0"/>
          </a:p>
        </p:txBody>
      </p:sp>
    </p:spTree>
    <p:extLst>
      <p:ext uri="{BB962C8B-B14F-4D97-AF65-F5344CB8AC3E}">
        <p14:creationId xmlns:p14="http://schemas.microsoft.com/office/powerpoint/2010/main" val="10801748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93A68-34B5-E244-A4AA-EDE0C66D705F}"/>
              </a:ext>
            </a:extLst>
          </p:cNvPr>
          <p:cNvSpPr>
            <a:spLocks noGrp="1"/>
          </p:cNvSpPr>
          <p:nvPr>
            <p:ph type="title"/>
          </p:nvPr>
        </p:nvSpPr>
        <p:spPr/>
        <p:txBody>
          <a:bodyPr>
            <a:normAutofit/>
          </a:bodyPr>
          <a:lstStyle/>
          <a:p>
            <a:r>
              <a:rPr lang="en-US" sz="3500" dirty="0" smtClean="0">
                <a:solidFill>
                  <a:srgbClr val="002060"/>
                </a:solidFill>
                <a:latin typeface="Arial" panose="020B0604020202020204" pitchFamily="34" charset="0"/>
                <a:cs typeface="Arial" panose="020B0604020202020204" pitchFamily="34" charset="0"/>
              </a:rPr>
              <a:t>Ongoing policy challenges</a:t>
            </a:r>
            <a:endParaRPr lang="en-US" sz="3500" dirty="0">
              <a:solidFill>
                <a:srgbClr val="002060"/>
              </a:solidFill>
              <a:latin typeface="Arial" panose="020B0604020202020204" pitchFamily="34" charset="0"/>
              <a:cs typeface="Arial" panose="020B0604020202020204" pitchFamily="34" charset="0"/>
            </a:endParaRPr>
          </a:p>
        </p:txBody>
      </p:sp>
      <p:sp>
        <p:nvSpPr>
          <p:cNvPr id="5" name="TextBox 4"/>
          <p:cNvSpPr txBox="1"/>
          <p:nvPr/>
        </p:nvSpPr>
        <p:spPr>
          <a:xfrm>
            <a:off x="838200" y="1917011"/>
            <a:ext cx="10133633" cy="3554819"/>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GB" sz="2200" b="1" dirty="0" smtClean="0"/>
              <a:t>Non-Tariff Measures</a:t>
            </a:r>
            <a:r>
              <a:rPr lang="en-GB" sz="2200" dirty="0" smtClean="0"/>
              <a:t>: Homemade and imposed by trading partners. </a:t>
            </a:r>
          </a:p>
          <a:p>
            <a:pPr marL="285750" indent="-285750">
              <a:lnSpc>
                <a:spcPct val="150000"/>
              </a:lnSpc>
              <a:buFont typeface="Arial" panose="020B0604020202020204" pitchFamily="34" charset="0"/>
              <a:buChar char="•"/>
            </a:pPr>
            <a:r>
              <a:rPr lang="en-GB" sz="2200" b="1" dirty="0" smtClean="0"/>
              <a:t>Review of the EAC </a:t>
            </a:r>
            <a:r>
              <a:rPr lang="en-GB" sz="2200" b="1" i="1" dirty="0" smtClean="0"/>
              <a:t>Common External Tariff</a:t>
            </a:r>
          </a:p>
          <a:p>
            <a:pPr marL="285750" indent="-285750">
              <a:lnSpc>
                <a:spcPct val="150000"/>
              </a:lnSpc>
              <a:buFont typeface="Arial" panose="020B0604020202020204" pitchFamily="34" charset="0"/>
              <a:buChar char="•"/>
            </a:pPr>
            <a:r>
              <a:rPr lang="en-GB" sz="2200" b="1" dirty="0" smtClean="0"/>
              <a:t>Disruptions in key markets:</a:t>
            </a:r>
          </a:p>
          <a:p>
            <a:pPr marL="1200150" lvl="2" indent="-285750">
              <a:lnSpc>
                <a:spcPct val="150000"/>
              </a:lnSpc>
              <a:buFont typeface="Arial" panose="020B0604020202020204" pitchFamily="34" charset="0"/>
              <a:buChar char="•"/>
            </a:pPr>
            <a:r>
              <a:rPr lang="en-GB" sz="2000" dirty="0" smtClean="0"/>
              <a:t>Regional: South Sudan</a:t>
            </a:r>
            <a:r>
              <a:rPr lang="en-GB" sz="2000" dirty="0"/>
              <a:t>, </a:t>
            </a:r>
            <a:r>
              <a:rPr lang="en-GB" sz="2000" dirty="0" err="1"/>
              <a:t>Katuna</a:t>
            </a:r>
            <a:r>
              <a:rPr lang="en-GB" sz="2000" dirty="0"/>
              <a:t> border </a:t>
            </a:r>
            <a:r>
              <a:rPr lang="en-GB" sz="2000" dirty="0" smtClean="0"/>
              <a:t>closing, Kenya EPA</a:t>
            </a:r>
            <a:endParaRPr lang="en-GB" sz="2000" dirty="0"/>
          </a:p>
          <a:p>
            <a:pPr marL="1200150" lvl="2" indent="-285750">
              <a:lnSpc>
                <a:spcPct val="150000"/>
              </a:lnSpc>
              <a:buFont typeface="Arial" panose="020B0604020202020204" pitchFamily="34" charset="0"/>
              <a:buChar char="•"/>
            </a:pPr>
            <a:r>
              <a:rPr lang="en-GB" sz="2000" dirty="0" smtClean="0"/>
              <a:t>Global tensions:</a:t>
            </a:r>
            <a:r>
              <a:rPr lang="en-GB" sz="2000" b="1" dirty="0" smtClean="0"/>
              <a:t> </a:t>
            </a:r>
            <a:r>
              <a:rPr lang="en-GB" sz="2000" dirty="0" smtClean="0"/>
              <a:t>EBA/Brexit, AGOA </a:t>
            </a:r>
          </a:p>
          <a:p>
            <a:pPr marL="285750" indent="-285750">
              <a:lnSpc>
                <a:spcPct val="150000"/>
              </a:lnSpc>
              <a:buFont typeface="Arial" panose="020B0604020202020204" pitchFamily="34" charset="0"/>
              <a:buChar char="•"/>
            </a:pPr>
            <a:r>
              <a:rPr lang="en-GB" sz="2200" b="1" dirty="0" smtClean="0"/>
              <a:t>Transport costs and infrastructure </a:t>
            </a:r>
          </a:p>
          <a:p>
            <a:pPr marL="285750" indent="-285750">
              <a:lnSpc>
                <a:spcPct val="150000"/>
              </a:lnSpc>
              <a:buFont typeface="Arial" panose="020B0604020202020204" pitchFamily="34" charset="0"/>
              <a:buChar char="•"/>
            </a:pPr>
            <a:r>
              <a:rPr lang="en-GB" sz="2200" b="1" dirty="0" smtClean="0"/>
              <a:t>Enforcement of relevant policies</a:t>
            </a:r>
          </a:p>
        </p:txBody>
      </p:sp>
      <p:sp>
        <p:nvSpPr>
          <p:cNvPr id="6" name="Title 1">
            <a:extLst>
              <a:ext uri="{FF2B5EF4-FFF2-40B4-BE49-F238E27FC236}">
                <a16:creationId xmlns:a16="http://schemas.microsoft.com/office/drawing/2014/main" id="{3D393A68-34B5-E244-A4AA-EDE0C66D705F}"/>
              </a:ext>
            </a:extLst>
          </p:cNvPr>
          <p:cNvSpPr txBox="1">
            <a:spLocks/>
          </p:cNvSpPr>
          <p:nvPr/>
        </p:nvSpPr>
        <p:spPr>
          <a:xfrm>
            <a:off x="722453" y="4567171"/>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3500" dirty="0">
              <a:solidFill>
                <a:srgbClr val="592F79"/>
              </a:solidFill>
              <a:latin typeface="Arial" panose="020B0604020202020204" pitchFamily="34" charset="0"/>
              <a:cs typeface="Arial" panose="020B0604020202020204" pitchFamily="34" charset="0"/>
            </a:endParaRPr>
          </a:p>
        </p:txBody>
      </p:sp>
      <p:cxnSp>
        <p:nvCxnSpPr>
          <p:cNvPr id="7" name="Straight Connector 6"/>
          <p:cNvCxnSpPr/>
          <p:nvPr/>
        </p:nvCxnSpPr>
        <p:spPr>
          <a:xfrm>
            <a:off x="456233" y="353550"/>
            <a:ext cx="10515600"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56233" y="353550"/>
            <a:ext cx="0" cy="1139584"/>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39531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93A68-34B5-E244-A4AA-EDE0C66D705F}"/>
              </a:ext>
            </a:extLst>
          </p:cNvPr>
          <p:cNvSpPr>
            <a:spLocks noGrp="1"/>
          </p:cNvSpPr>
          <p:nvPr>
            <p:ph type="title"/>
          </p:nvPr>
        </p:nvSpPr>
        <p:spPr/>
        <p:txBody>
          <a:bodyPr>
            <a:normAutofit/>
          </a:bodyPr>
          <a:lstStyle/>
          <a:p>
            <a:r>
              <a:rPr lang="en-US" sz="3500" dirty="0" smtClean="0">
                <a:solidFill>
                  <a:srgbClr val="002060"/>
                </a:solidFill>
                <a:latin typeface="+mn-lt"/>
                <a:cs typeface="Arial" panose="020B0604020202020204" pitchFamily="34" charset="0"/>
              </a:rPr>
              <a:t>Recommendations from Economic Growth Forum </a:t>
            </a:r>
            <a:r>
              <a:rPr lang="en-US" sz="3500" dirty="0">
                <a:solidFill>
                  <a:srgbClr val="002060"/>
                </a:solidFill>
                <a:latin typeface="+mn-lt"/>
                <a:cs typeface="Arial" panose="020B0604020202020204" pitchFamily="34" charset="0"/>
              </a:rPr>
              <a:t>I and II</a:t>
            </a:r>
          </a:p>
        </p:txBody>
      </p:sp>
      <p:sp>
        <p:nvSpPr>
          <p:cNvPr id="3" name="Content Placeholder 2">
            <a:extLst>
              <a:ext uri="{FF2B5EF4-FFF2-40B4-BE49-F238E27FC236}">
                <a16:creationId xmlns:a16="http://schemas.microsoft.com/office/drawing/2014/main" id="{0C731F88-A0D8-5A46-BC57-727A94A1961E}"/>
              </a:ext>
            </a:extLst>
          </p:cNvPr>
          <p:cNvSpPr>
            <a:spLocks noGrp="1"/>
          </p:cNvSpPr>
          <p:nvPr>
            <p:ph idx="1"/>
          </p:nvPr>
        </p:nvSpPr>
        <p:spPr>
          <a:xfrm>
            <a:off x="838200" y="1506600"/>
            <a:ext cx="10515600" cy="5211192"/>
          </a:xfrm>
        </p:spPr>
        <p:txBody>
          <a:bodyPr>
            <a:normAutofit fontScale="92500" lnSpcReduction="20000"/>
          </a:bodyPr>
          <a:lstStyle/>
          <a:p>
            <a:pPr marL="0" indent="0">
              <a:buNone/>
            </a:pPr>
            <a:r>
              <a:rPr lang="en-US" sz="2200" b="1" dirty="0" smtClean="0">
                <a:latin typeface="Calibri (body)"/>
                <a:cs typeface="Arial" panose="020B0604020202020204" pitchFamily="34" charset="0"/>
              </a:rPr>
              <a:t>Economic Growth Forum I</a:t>
            </a:r>
          </a:p>
          <a:p>
            <a:r>
              <a:rPr lang="en-GB" sz="1700" dirty="0" smtClean="0">
                <a:latin typeface="Calibri (body)"/>
              </a:rPr>
              <a:t>Encourage </a:t>
            </a:r>
            <a:r>
              <a:rPr lang="en-GB" sz="1700" dirty="0">
                <a:latin typeface="Calibri (body)"/>
              </a:rPr>
              <a:t>certification and standardization to promote competitiveness in the international </a:t>
            </a:r>
            <a:r>
              <a:rPr lang="en-GB" sz="1700" dirty="0" smtClean="0">
                <a:latin typeface="Calibri (body)"/>
              </a:rPr>
              <a:t>market</a:t>
            </a:r>
          </a:p>
          <a:p>
            <a:r>
              <a:rPr lang="en-GB" sz="1700" dirty="0" smtClean="0">
                <a:latin typeface="Calibri (body)"/>
              </a:rPr>
              <a:t>Strengthen the linkages between SMEs and large enterprises through the implementation of the local content strategy</a:t>
            </a:r>
          </a:p>
          <a:p>
            <a:r>
              <a:rPr lang="en-GB" sz="1700" dirty="0" smtClean="0">
                <a:latin typeface="Calibri (body)"/>
              </a:rPr>
              <a:t>Reduce informal trade across borders</a:t>
            </a:r>
          </a:p>
          <a:p>
            <a:r>
              <a:rPr lang="en-GB" sz="1700" dirty="0" smtClean="0">
                <a:latin typeface="Calibri (body)"/>
              </a:rPr>
              <a:t>Address anomalies </a:t>
            </a:r>
            <a:r>
              <a:rPr lang="en-GB" sz="1700" dirty="0">
                <a:latin typeface="Calibri (body)"/>
              </a:rPr>
              <a:t>in the CET </a:t>
            </a:r>
            <a:r>
              <a:rPr lang="en-GB" sz="1700" dirty="0" smtClean="0">
                <a:latin typeface="Calibri (body)"/>
              </a:rPr>
              <a:t>classification</a:t>
            </a:r>
          </a:p>
          <a:p>
            <a:r>
              <a:rPr lang="en-GB" sz="1700" dirty="0" smtClean="0">
                <a:latin typeface="Calibri (body)"/>
              </a:rPr>
              <a:t>Support packaging </a:t>
            </a:r>
            <a:r>
              <a:rPr lang="en-GB" sz="1700" dirty="0">
                <a:latin typeface="Calibri (body)"/>
              </a:rPr>
              <a:t>and branding of Uganda’s </a:t>
            </a:r>
            <a:r>
              <a:rPr lang="en-GB" sz="1700" dirty="0" smtClean="0">
                <a:latin typeface="Calibri (body)"/>
              </a:rPr>
              <a:t>exports</a:t>
            </a:r>
          </a:p>
          <a:p>
            <a:r>
              <a:rPr lang="en-GB" sz="1700" dirty="0" smtClean="0">
                <a:latin typeface="Calibri (body)"/>
              </a:rPr>
              <a:t>Enhance regional </a:t>
            </a:r>
            <a:r>
              <a:rPr lang="en-GB" sz="1700" dirty="0">
                <a:latin typeface="Calibri (body)"/>
              </a:rPr>
              <a:t>integration and intra-EAC trade by lowering and transport costs and non tariff </a:t>
            </a:r>
            <a:r>
              <a:rPr lang="en-GB" sz="1700" dirty="0" smtClean="0">
                <a:latin typeface="Calibri (body)"/>
              </a:rPr>
              <a:t>barriers</a:t>
            </a:r>
          </a:p>
          <a:p>
            <a:pPr marL="0" indent="0">
              <a:buNone/>
            </a:pPr>
            <a:endParaRPr lang="en-GB" sz="1600" dirty="0" smtClean="0">
              <a:latin typeface="Calibri (body)"/>
            </a:endParaRPr>
          </a:p>
          <a:p>
            <a:pPr marL="0" indent="0">
              <a:buNone/>
            </a:pPr>
            <a:r>
              <a:rPr lang="en-US" sz="2200" b="1" dirty="0" smtClean="0">
                <a:latin typeface="Calibri (body)"/>
                <a:cs typeface="Arial" panose="020B0604020202020204" pitchFamily="34" charset="0"/>
              </a:rPr>
              <a:t>Economic Growth Forum II</a:t>
            </a:r>
          </a:p>
          <a:p>
            <a:r>
              <a:rPr lang="en-GB" sz="1700" dirty="0" smtClean="0">
                <a:latin typeface="Calibri (body)"/>
              </a:rPr>
              <a:t>Focus on infrastructure, freight costs, governance, energy and regulatory compliance</a:t>
            </a:r>
          </a:p>
          <a:p>
            <a:r>
              <a:rPr lang="en-GB" sz="1700" dirty="0" smtClean="0">
                <a:latin typeface="Calibri (body)"/>
              </a:rPr>
              <a:t>Focus Uganda’s </a:t>
            </a:r>
            <a:r>
              <a:rPr lang="en-GB" sz="1700" dirty="0">
                <a:latin typeface="Calibri (body)"/>
              </a:rPr>
              <a:t>trade policy on having a CET that promotes export growth, addresses NTBs, implements trade facilitation measures and reduces the cost of trade </a:t>
            </a:r>
            <a:r>
              <a:rPr lang="en-GB" sz="1700" dirty="0" smtClean="0">
                <a:latin typeface="Calibri (body)"/>
              </a:rPr>
              <a:t>logistics</a:t>
            </a:r>
          </a:p>
          <a:p>
            <a:r>
              <a:rPr lang="en-GB" sz="1700" dirty="0">
                <a:latin typeface="Calibri (body)"/>
              </a:rPr>
              <a:t>Diversify exports markets to allow survival of exporting firms. Government should support firms to achieve through helping the matching process between firms by providing information on </a:t>
            </a:r>
            <a:r>
              <a:rPr lang="en-GB" sz="1700" dirty="0" smtClean="0">
                <a:latin typeface="Calibri (body)"/>
              </a:rPr>
              <a:t>suppliers</a:t>
            </a:r>
          </a:p>
          <a:p>
            <a:r>
              <a:rPr lang="en-GB" sz="1700" dirty="0" smtClean="0">
                <a:latin typeface="Calibri (body)"/>
              </a:rPr>
              <a:t>Focus on </a:t>
            </a:r>
            <a:r>
              <a:rPr lang="en-GB" sz="1700" dirty="0">
                <a:latin typeface="Calibri (body)"/>
              </a:rPr>
              <a:t>exploiting available overseas export </a:t>
            </a:r>
            <a:r>
              <a:rPr lang="en-GB" sz="1700" dirty="0" smtClean="0">
                <a:latin typeface="Calibri (body)"/>
              </a:rPr>
              <a:t>markets</a:t>
            </a:r>
          </a:p>
          <a:p>
            <a:r>
              <a:rPr lang="en-GB" sz="1700" dirty="0" smtClean="0">
                <a:latin typeface="Calibri (body)"/>
                <a:cs typeface="Arial" panose="020B0604020202020204" pitchFamily="34" charset="0"/>
              </a:rPr>
              <a:t>Scale </a:t>
            </a:r>
            <a:r>
              <a:rPr lang="en-GB" sz="1700" dirty="0" smtClean="0">
                <a:latin typeface="Calibri (body)"/>
              </a:rPr>
              <a:t>up </a:t>
            </a:r>
            <a:r>
              <a:rPr lang="en-GB" sz="1700" dirty="0">
                <a:latin typeface="Calibri (body)"/>
              </a:rPr>
              <a:t>manufacturing ability and address all hindrances to growth of the manufacturing industry with particular emphasis on agro industry and mineral processing</a:t>
            </a:r>
            <a:endParaRPr lang="en-US" sz="1700" dirty="0">
              <a:latin typeface="Calibri (body)"/>
              <a:cs typeface="Arial" panose="020B0604020202020204" pitchFamily="34" charset="0"/>
            </a:endParaRPr>
          </a:p>
          <a:p>
            <a:pPr marL="0" indent="0">
              <a:buNone/>
            </a:pPr>
            <a:endParaRPr lang="en-GB" sz="1600" dirty="0" smtClean="0">
              <a:latin typeface="Calibri (body)"/>
            </a:endParaRPr>
          </a:p>
          <a:p>
            <a:pPr marL="0" indent="0">
              <a:buNone/>
            </a:pPr>
            <a:endParaRPr lang="en-GB" sz="2000" dirty="0" smtClean="0">
              <a:latin typeface="Calibri (body)"/>
            </a:endParaRPr>
          </a:p>
          <a:p>
            <a:endParaRPr lang="en-GB" sz="2000" dirty="0" smtClean="0"/>
          </a:p>
          <a:p>
            <a:endParaRPr lang="en-GB" sz="2000" dirty="0" smtClean="0"/>
          </a:p>
          <a:p>
            <a:pPr marL="0" indent="0">
              <a:buNone/>
            </a:pPr>
            <a:endParaRPr lang="en-US" sz="2000" dirty="0">
              <a:latin typeface="Arial" panose="020B0604020202020204" pitchFamily="34" charset="0"/>
              <a:cs typeface="Arial" panose="020B0604020202020204" pitchFamily="34" charset="0"/>
            </a:endParaRPr>
          </a:p>
        </p:txBody>
      </p:sp>
      <p:cxnSp>
        <p:nvCxnSpPr>
          <p:cNvPr id="4" name="Straight Connector 3"/>
          <p:cNvCxnSpPr/>
          <p:nvPr/>
        </p:nvCxnSpPr>
        <p:spPr>
          <a:xfrm>
            <a:off x="456233" y="353550"/>
            <a:ext cx="10515600"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456233" y="353550"/>
            <a:ext cx="0" cy="1139584"/>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87262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C731F88-A0D8-5A46-BC57-727A94A1961E}"/>
              </a:ext>
            </a:extLst>
          </p:cNvPr>
          <p:cNvSpPr>
            <a:spLocks noGrp="1"/>
          </p:cNvSpPr>
          <p:nvPr>
            <p:ph idx="1"/>
          </p:nvPr>
        </p:nvSpPr>
        <p:spPr>
          <a:xfrm>
            <a:off x="838200" y="1895707"/>
            <a:ext cx="10515600" cy="4281256"/>
          </a:xfrm>
        </p:spPr>
        <p:txBody>
          <a:bodyPr/>
          <a:lstStyle/>
          <a:p>
            <a:pPr marL="0" indent="0">
              <a:buNone/>
            </a:pPr>
            <a:endParaRPr lang="en-US"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p:txBody>
      </p:sp>
      <p:graphicFrame>
        <p:nvGraphicFramePr>
          <p:cNvPr id="5" name="Table 4">
            <a:extLst>
              <a:ext uri="{FF2B5EF4-FFF2-40B4-BE49-F238E27FC236}">
                <a16:creationId xmlns:a16="http://schemas.microsoft.com/office/drawing/2014/main" id="{FBB4E4BA-5870-C943-8B2C-8AF85D1AEEEC}"/>
              </a:ext>
            </a:extLst>
          </p:cNvPr>
          <p:cNvGraphicFramePr>
            <a:graphicFrameLocks noGrp="1"/>
          </p:cNvGraphicFramePr>
          <p:nvPr>
            <p:extLst>
              <p:ext uri="{D42A27DB-BD31-4B8C-83A1-F6EECF244321}">
                <p14:modId xmlns:p14="http://schemas.microsoft.com/office/powerpoint/2010/main" val="2703919521"/>
              </p:ext>
            </p:extLst>
          </p:nvPr>
        </p:nvGraphicFramePr>
        <p:xfrm>
          <a:off x="838200" y="1527242"/>
          <a:ext cx="10441641" cy="4560409"/>
        </p:xfrm>
        <a:graphic>
          <a:graphicData uri="http://schemas.openxmlformats.org/drawingml/2006/table">
            <a:tbl>
              <a:tblPr firstRow="1" bandRow="1">
                <a:tableStyleId>{5C22544A-7EE6-4342-B048-85BDC9FD1C3A}</a:tableStyleId>
              </a:tblPr>
              <a:tblGrid>
                <a:gridCol w="3296055">
                  <a:extLst>
                    <a:ext uri="{9D8B030D-6E8A-4147-A177-3AD203B41FA5}">
                      <a16:colId xmlns:a16="http://schemas.microsoft.com/office/drawing/2014/main" val="730692532"/>
                    </a:ext>
                  </a:extLst>
                </a:gridCol>
                <a:gridCol w="4786009">
                  <a:extLst>
                    <a:ext uri="{9D8B030D-6E8A-4147-A177-3AD203B41FA5}">
                      <a16:colId xmlns:a16="http://schemas.microsoft.com/office/drawing/2014/main" val="2846236326"/>
                    </a:ext>
                  </a:extLst>
                </a:gridCol>
                <a:gridCol w="2359577">
                  <a:extLst>
                    <a:ext uri="{9D8B030D-6E8A-4147-A177-3AD203B41FA5}">
                      <a16:colId xmlns:a16="http://schemas.microsoft.com/office/drawing/2014/main" val="3658504964"/>
                    </a:ext>
                  </a:extLst>
                </a:gridCol>
              </a:tblGrid>
              <a:tr h="1047589">
                <a:tc>
                  <a:txBody>
                    <a:bodyPr/>
                    <a:lstStyle/>
                    <a:p>
                      <a:pPr algn="ctr"/>
                      <a:endParaRPr lang="en-US" sz="1500" dirty="0"/>
                    </a:p>
                    <a:p>
                      <a:pPr algn="ctr"/>
                      <a:r>
                        <a:rPr lang="en-US" sz="1500" dirty="0" smtClean="0"/>
                        <a:t>Actions</a:t>
                      </a:r>
                      <a:endParaRPr lang="en-US" sz="1500" dirty="0"/>
                    </a:p>
                  </a:txBody>
                  <a:tcPr>
                    <a:solidFill>
                      <a:srgbClr val="592F79"/>
                    </a:solidFill>
                  </a:tcPr>
                </a:tc>
                <a:tc>
                  <a:txBody>
                    <a:bodyPr/>
                    <a:lstStyle/>
                    <a:p>
                      <a:pPr algn="ctr"/>
                      <a:endParaRPr lang="en-US" sz="1500" dirty="0"/>
                    </a:p>
                    <a:p>
                      <a:pPr algn="ctr"/>
                      <a:r>
                        <a:rPr lang="en-US" sz="1500" dirty="0"/>
                        <a:t>Implementation </a:t>
                      </a:r>
                    </a:p>
                  </a:txBody>
                  <a:tcPr>
                    <a:solidFill>
                      <a:srgbClr val="592F79"/>
                    </a:solidFill>
                  </a:tcPr>
                </a:tc>
                <a:tc>
                  <a:txBody>
                    <a:bodyPr/>
                    <a:lstStyle/>
                    <a:p>
                      <a:pPr algn="ctr"/>
                      <a:r>
                        <a:rPr lang="en-US" sz="1500" dirty="0"/>
                        <a:t>Score </a:t>
                      </a:r>
                    </a:p>
                    <a:p>
                      <a:pPr algn="ctr"/>
                      <a:r>
                        <a:rPr lang="en-US" sz="1500" dirty="0"/>
                        <a:t>(1 = </a:t>
                      </a:r>
                      <a:r>
                        <a:rPr lang="en-US" sz="1500" dirty="0" smtClean="0"/>
                        <a:t>no progress, </a:t>
                      </a:r>
                      <a:r>
                        <a:rPr lang="en-US" sz="1500" dirty="0"/>
                        <a:t>2 = some progress, 3 = </a:t>
                      </a:r>
                      <a:r>
                        <a:rPr lang="en-US" sz="1500" dirty="0" smtClean="0"/>
                        <a:t>action achieved) </a:t>
                      </a:r>
                      <a:endParaRPr lang="en-US" sz="1500" dirty="0"/>
                    </a:p>
                  </a:txBody>
                  <a:tcPr>
                    <a:solidFill>
                      <a:srgbClr val="592F79"/>
                    </a:solidFill>
                  </a:tcPr>
                </a:tc>
                <a:extLst>
                  <a:ext uri="{0D108BD9-81ED-4DB2-BD59-A6C34878D82A}">
                    <a16:rowId xmlns:a16="http://schemas.microsoft.com/office/drawing/2014/main" val="823237355"/>
                  </a:ext>
                </a:extLst>
              </a:tr>
              <a:tr h="1131818">
                <a:tc>
                  <a:txBody>
                    <a:bodyPr/>
                    <a:lstStyle/>
                    <a:p>
                      <a:r>
                        <a:rPr lang="en-US" sz="1400" dirty="0" smtClean="0">
                          <a:latin typeface="Calibri (body)"/>
                        </a:rPr>
                        <a:t>The </a:t>
                      </a:r>
                      <a:r>
                        <a:rPr lang="en-US" sz="1400" baseline="0" dirty="0" smtClean="0">
                          <a:latin typeface="Calibri (body)"/>
                        </a:rPr>
                        <a:t>Common External Tariff (CET)</a:t>
                      </a:r>
                    </a:p>
                    <a:p>
                      <a:endParaRPr lang="en-US" sz="1400" baseline="0" dirty="0" smtClean="0">
                        <a:latin typeface="Calibri (body)"/>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1" baseline="0" dirty="0" smtClean="0">
                          <a:latin typeface="Calibri (body)"/>
                        </a:rPr>
                        <a:t>EGF I: </a:t>
                      </a:r>
                      <a:r>
                        <a:rPr lang="en-US" sz="1400" baseline="0" dirty="0" smtClean="0">
                          <a:latin typeface="Calibri (body)"/>
                        </a:rPr>
                        <a:t>“</a:t>
                      </a:r>
                      <a:r>
                        <a:rPr lang="en-GB" sz="1400" dirty="0" smtClean="0">
                          <a:latin typeface="Calibri (body)"/>
                        </a:rPr>
                        <a:t>Address anomalies in the CET classification”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1" dirty="0" smtClean="0">
                          <a:latin typeface="Calibri (body)"/>
                        </a:rPr>
                        <a:t>EGF II:</a:t>
                      </a:r>
                      <a:r>
                        <a:rPr lang="en-GB" sz="1400" dirty="0" smtClean="0">
                          <a:latin typeface="Calibri (body)"/>
                        </a:rPr>
                        <a:t> “Focus Uganda’s trade policy on having a CET that promotes export growth, addresses NTBs, implements trade facilitation measures and reduces the cost of trade logistics”</a:t>
                      </a:r>
                    </a:p>
                    <a:p>
                      <a:pPr marL="285750" indent="-285750">
                        <a:buFont typeface="Arial" panose="020B0604020202020204" pitchFamily="34" charset="0"/>
                        <a:buChar char="•"/>
                      </a:pPr>
                      <a:endParaRPr lang="en-US" sz="1400" dirty="0">
                        <a:latin typeface="Calibri (body)"/>
                      </a:endParaRPr>
                    </a:p>
                  </a:txBody>
                  <a:tcPr>
                    <a:solidFill>
                      <a:srgbClr val="CFD5EA"/>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baseline="0" dirty="0" smtClean="0">
                          <a:latin typeface="Calibri (body)"/>
                        </a:rPr>
                        <a:t>Outstanding for some years.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baseline="0" dirty="0" smtClean="0">
                          <a:latin typeface="Calibri (body)"/>
                        </a:rPr>
                        <a:t>The removal of “anomalies” (miss-classification of products) is a key goal of the Ugandan </a:t>
                      </a:r>
                      <a:r>
                        <a:rPr lang="en-US" sz="1400" b="0" i="1" baseline="0" dirty="0" smtClean="0">
                          <a:latin typeface="Calibri (body)"/>
                        </a:rPr>
                        <a:t>National Task Force for the review of the CET</a:t>
                      </a:r>
                      <a:r>
                        <a:rPr lang="en-US" sz="1400" b="0" baseline="0" dirty="0" smtClean="0">
                          <a:latin typeface="Calibri (body)"/>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baseline="0" dirty="0" smtClean="0">
                          <a:latin typeface="Calibri (body)"/>
                        </a:rPr>
                        <a:t>Uganda deviated from the CET this FY 19/20 (agro-processed goods).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baseline="0" dirty="0" smtClean="0">
                          <a:latin typeface="Calibri (body)"/>
                        </a:rPr>
                        <a:t>CET itself is not directly linked to “NTBs, trade facilitation and trade logistics”</a:t>
                      </a:r>
                      <a:endParaRPr lang="en-US" sz="1400" b="0" i="1" baseline="0" dirty="0" smtClean="0">
                        <a:latin typeface="Calibri (body)"/>
                      </a:endParaRPr>
                    </a:p>
                  </a:txBody>
                  <a:tcPr>
                    <a:solidFill>
                      <a:srgbClr val="CFD5EA"/>
                    </a:solidFill>
                  </a:tcPr>
                </a:tc>
                <a:tc>
                  <a:txBody>
                    <a:bodyPr/>
                    <a:lstStyle/>
                    <a:p>
                      <a:pPr algn="ctr"/>
                      <a:endParaRPr lang="en-US" sz="1600" dirty="0"/>
                    </a:p>
                    <a:p>
                      <a:pPr algn="ctr"/>
                      <a:endParaRPr lang="en-US" sz="1600" dirty="0" smtClean="0"/>
                    </a:p>
                    <a:p>
                      <a:pPr algn="ctr"/>
                      <a:endParaRPr lang="en-US" sz="1600" dirty="0" smtClean="0"/>
                    </a:p>
                    <a:p>
                      <a:pPr algn="ctr"/>
                      <a:endParaRPr lang="en-US" sz="1600" dirty="0" smtClean="0"/>
                    </a:p>
                    <a:p>
                      <a:pPr algn="ctr"/>
                      <a:r>
                        <a:rPr lang="en-US" sz="1600" dirty="0" smtClean="0"/>
                        <a:t>2</a:t>
                      </a:r>
                      <a:endParaRPr lang="en-US" sz="1600" dirty="0"/>
                    </a:p>
                  </a:txBody>
                  <a:tcPr>
                    <a:solidFill>
                      <a:srgbClr val="FFFF00"/>
                    </a:solidFill>
                  </a:tcPr>
                </a:tc>
                <a:extLst>
                  <a:ext uri="{0D108BD9-81ED-4DB2-BD59-A6C34878D82A}">
                    <a16:rowId xmlns:a16="http://schemas.microsoft.com/office/drawing/2014/main" val="4003744319"/>
                  </a:ext>
                </a:extLst>
              </a:tr>
              <a:tr h="1074420">
                <a:tc>
                  <a:txBody>
                    <a:bodyPr/>
                    <a:lstStyle/>
                    <a:p>
                      <a:r>
                        <a:rPr lang="en-GB" sz="1400" b="0" dirty="0" smtClean="0">
                          <a:latin typeface="Calibri (body)"/>
                        </a:rPr>
                        <a:t>Informal Cross Border Trade</a:t>
                      </a:r>
                    </a:p>
                    <a:p>
                      <a:endParaRPr lang="en-GB" sz="1400" b="1" dirty="0" smtClean="0">
                        <a:latin typeface="Calibri (body)"/>
                      </a:endParaRPr>
                    </a:p>
                    <a:p>
                      <a:pPr marL="285750" indent="-285750">
                        <a:buFont typeface="Arial" panose="020B0604020202020204" pitchFamily="34" charset="0"/>
                        <a:buChar char="•"/>
                      </a:pPr>
                      <a:r>
                        <a:rPr lang="en-GB" sz="1400" b="1" dirty="0" smtClean="0">
                          <a:latin typeface="Calibri (body)"/>
                        </a:rPr>
                        <a:t>EGF I: </a:t>
                      </a:r>
                      <a:r>
                        <a:rPr lang="en-GB" sz="1400" dirty="0" smtClean="0">
                          <a:latin typeface="Calibri (body)"/>
                        </a:rPr>
                        <a:t>“Reduce informal trade across borders”</a:t>
                      </a:r>
                    </a:p>
                  </a:txBody>
                  <a:tcPr>
                    <a:solidFill>
                      <a:srgbClr val="EAEFF7"/>
                    </a:solidFill>
                  </a:tcPr>
                </a:tc>
                <a:tc>
                  <a:txBody>
                    <a:bodyPr/>
                    <a:lstStyle/>
                    <a:p>
                      <a:r>
                        <a:rPr lang="en-US" sz="1400" b="0" i="1" dirty="0" smtClean="0">
                          <a:latin typeface="Calibri (body)"/>
                        </a:rPr>
                        <a:t>Informal Cross Border Trade Survey </a:t>
                      </a:r>
                      <a:r>
                        <a:rPr lang="en-US" sz="1400" b="0" dirty="0" smtClean="0">
                          <a:latin typeface="Calibri (body)"/>
                        </a:rPr>
                        <a:t>by </a:t>
                      </a:r>
                      <a:r>
                        <a:rPr lang="en-US" sz="1400" b="0" i="1" dirty="0" smtClean="0">
                          <a:latin typeface="Calibri (body)"/>
                        </a:rPr>
                        <a:t>UBOS</a:t>
                      </a:r>
                      <a:r>
                        <a:rPr lang="en-US" sz="1400" b="0" dirty="0" smtClean="0">
                          <a:latin typeface="Calibri (body)"/>
                        </a:rPr>
                        <a:t> and </a:t>
                      </a:r>
                      <a:r>
                        <a:rPr lang="en-US" sz="1400" b="0" i="1" dirty="0" err="1" smtClean="0">
                          <a:latin typeface="Calibri (body)"/>
                        </a:rPr>
                        <a:t>BoU</a:t>
                      </a:r>
                      <a:r>
                        <a:rPr lang="en-US" sz="1400" b="0" i="1" dirty="0" smtClean="0">
                          <a:latin typeface="Calibri (body)"/>
                        </a:rPr>
                        <a:t>: </a:t>
                      </a:r>
                    </a:p>
                    <a:p>
                      <a:r>
                        <a:rPr lang="en-US" sz="1400" b="0" i="1" dirty="0" smtClean="0">
                          <a:latin typeface="Calibri (body)"/>
                        </a:rPr>
                        <a:t>    </a:t>
                      </a:r>
                      <a:r>
                        <a:rPr lang="en-US" sz="1400" b="0" baseline="0" dirty="0" smtClean="0">
                          <a:latin typeface="Calibri (body)"/>
                        </a:rPr>
                        <a:t>     </a:t>
                      </a:r>
                      <a:r>
                        <a:rPr lang="en-US" sz="1200" b="0" baseline="0" dirty="0" smtClean="0">
                          <a:latin typeface="Calibri (body)"/>
                        </a:rPr>
                        <a:t>Informal exports (US$ mil.)       Informal imports (US$ mil.)</a:t>
                      </a:r>
                    </a:p>
                    <a:p>
                      <a:r>
                        <a:rPr lang="en-US" sz="1100" b="0" dirty="0" smtClean="0">
                          <a:latin typeface="Calibri (body)"/>
                        </a:rPr>
                        <a:t>2016:    </a:t>
                      </a:r>
                      <a:r>
                        <a:rPr lang="en-GB" sz="1100" dirty="0" smtClean="0">
                          <a:latin typeface="Calibri (body)"/>
                        </a:rPr>
                        <a:t>419                                                              65</a:t>
                      </a:r>
                      <a:endParaRPr lang="en-US" sz="1100" b="0" dirty="0" smtClean="0">
                        <a:latin typeface="Calibri (body)"/>
                      </a:endParaRPr>
                    </a:p>
                    <a:p>
                      <a:r>
                        <a:rPr lang="en-US" sz="1100" b="0" dirty="0" smtClean="0">
                          <a:latin typeface="Calibri (body)"/>
                        </a:rPr>
                        <a:t>2017:    </a:t>
                      </a:r>
                      <a:r>
                        <a:rPr lang="en-GB" sz="1100" dirty="0" smtClean="0">
                          <a:latin typeface="Calibri (body)"/>
                        </a:rPr>
                        <a:t>549                                                              81</a:t>
                      </a:r>
                      <a:endParaRPr lang="en-US" sz="1100" b="0" dirty="0" smtClean="0">
                        <a:latin typeface="Calibri (body)"/>
                      </a:endParaRPr>
                    </a:p>
                    <a:p>
                      <a:r>
                        <a:rPr lang="en-US" sz="1100" b="0" dirty="0" smtClean="0">
                          <a:latin typeface="Calibri (body)"/>
                        </a:rPr>
                        <a:t>2018:    </a:t>
                      </a:r>
                      <a:r>
                        <a:rPr lang="en-US" sz="1100" b="0" dirty="0" smtClean="0">
                          <a:solidFill>
                            <a:schemeClr val="tx1"/>
                          </a:solidFill>
                          <a:latin typeface="Calibri (body)"/>
                        </a:rPr>
                        <a:t>547                                                              60</a:t>
                      </a:r>
                    </a:p>
                  </a:txBody>
                  <a:tcPr/>
                </a:tc>
                <a:tc>
                  <a:txBody>
                    <a:bodyPr/>
                    <a:lstStyle/>
                    <a:p>
                      <a:pPr algn="ctr"/>
                      <a:endParaRPr lang="en-US" sz="1600" dirty="0" smtClean="0"/>
                    </a:p>
                    <a:p>
                      <a:pPr algn="ctr"/>
                      <a:r>
                        <a:rPr lang="en-US" sz="1600" dirty="0" smtClean="0"/>
                        <a:t>1</a:t>
                      </a:r>
                      <a:endParaRPr lang="en-US" sz="1600" dirty="0"/>
                    </a:p>
                  </a:txBody>
                  <a:tcPr>
                    <a:solidFill>
                      <a:srgbClr val="FF0000"/>
                    </a:solidFill>
                  </a:tcPr>
                </a:tc>
                <a:extLst>
                  <a:ext uri="{0D108BD9-81ED-4DB2-BD59-A6C34878D82A}">
                    <a16:rowId xmlns:a16="http://schemas.microsoft.com/office/drawing/2014/main" val="1905668444"/>
                  </a:ext>
                </a:extLst>
              </a:tr>
            </a:tbl>
          </a:graphicData>
        </a:graphic>
      </p:graphicFrame>
      <p:sp>
        <p:nvSpPr>
          <p:cNvPr id="4" name="Title 1">
            <a:extLst>
              <a:ext uri="{FF2B5EF4-FFF2-40B4-BE49-F238E27FC236}">
                <a16:creationId xmlns:a16="http://schemas.microsoft.com/office/drawing/2014/main" id="{3D393A68-34B5-E244-A4AA-EDE0C66D705F}"/>
              </a:ext>
            </a:extLst>
          </p:cNvPr>
          <p:cNvSpPr>
            <a:spLocks noGrp="1"/>
          </p:cNvSpPr>
          <p:nvPr>
            <p:ph type="title"/>
          </p:nvPr>
        </p:nvSpPr>
        <p:spPr>
          <a:xfrm>
            <a:off x="764241" y="315346"/>
            <a:ext cx="10515600" cy="1325563"/>
          </a:xfrm>
        </p:spPr>
        <p:txBody>
          <a:bodyPr>
            <a:normAutofit/>
          </a:bodyPr>
          <a:lstStyle/>
          <a:p>
            <a:r>
              <a:rPr lang="en-US" sz="3500" dirty="0" smtClean="0">
                <a:solidFill>
                  <a:srgbClr val="002060"/>
                </a:solidFill>
                <a:latin typeface="+mn-lt"/>
                <a:cs typeface="Arial" panose="020B0604020202020204" pitchFamily="34" charset="0"/>
              </a:rPr>
              <a:t>Recommendations from EGF </a:t>
            </a:r>
            <a:r>
              <a:rPr lang="en-US" sz="3500" dirty="0">
                <a:solidFill>
                  <a:srgbClr val="002060"/>
                </a:solidFill>
                <a:latin typeface="+mn-lt"/>
                <a:cs typeface="Arial" panose="020B0604020202020204" pitchFamily="34" charset="0"/>
              </a:rPr>
              <a:t>I and </a:t>
            </a:r>
            <a:r>
              <a:rPr lang="en-US" sz="3500" dirty="0" smtClean="0">
                <a:solidFill>
                  <a:srgbClr val="002060"/>
                </a:solidFill>
                <a:latin typeface="+mn-lt"/>
                <a:cs typeface="Arial" panose="020B0604020202020204" pitchFamily="34" charset="0"/>
              </a:rPr>
              <a:t>II: </a:t>
            </a:r>
            <a:r>
              <a:rPr lang="en-US" sz="3500" dirty="0">
                <a:solidFill>
                  <a:srgbClr val="002060"/>
                </a:solidFill>
                <a:latin typeface="+mn-lt"/>
                <a:cs typeface="Arial" panose="020B0604020202020204" pitchFamily="34" charset="0"/>
              </a:rPr>
              <a:t>I</a:t>
            </a:r>
            <a:r>
              <a:rPr lang="en-US" sz="3500" dirty="0" smtClean="0">
                <a:solidFill>
                  <a:srgbClr val="002060"/>
                </a:solidFill>
                <a:latin typeface="+mn-lt"/>
                <a:cs typeface="Arial" panose="020B0604020202020204" pitchFamily="34" charset="0"/>
              </a:rPr>
              <a:t>mplementation</a:t>
            </a:r>
            <a:endParaRPr lang="en-US" sz="3500" dirty="0">
              <a:solidFill>
                <a:srgbClr val="002060"/>
              </a:solidFill>
              <a:latin typeface="+mn-lt"/>
              <a:cs typeface="Arial" panose="020B0604020202020204" pitchFamily="34" charset="0"/>
            </a:endParaRPr>
          </a:p>
        </p:txBody>
      </p:sp>
    </p:spTree>
    <p:extLst>
      <p:ext uri="{BB962C8B-B14F-4D97-AF65-F5344CB8AC3E}">
        <p14:creationId xmlns:p14="http://schemas.microsoft.com/office/powerpoint/2010/main" val="32493023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C731F88-A0D8-5A46-BC57-727A94A1961E}"/>
              </a:ext>
            </a:extLst>
          </p:cNvPr>
          <p:cNvSpPr>
            <a:spLocks noGrp="1"/>
          </p:cNvSpPr>
          <p:nvPr>
            <p:ph idx="1"/>
          </p:nvPr>
        </p:nvSpPr>
        <p:spPr>
          <a:xfrm>
            <a:off x="838200" y="1895707"/>
            <a:ext cx="10515600" cy="4281256"/>
          </a:xfrm>
        </p:spPr>
        <p:txBody>
          <a:bodyPr/>
          <a:lstStyle/>
          <a:p>
            <a:pPr marL="0" indent="0">
              <a:buNone/>
            </a:pPr>
            <a:endParaRPr lang="en-US"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p:txBody>
      </p:sp>
      <p:graphicFrame>
        <p:nvGraphicFramePr>
          <p:cNvPr id="5" name="Table 4">
            <a:extLst>
              <a:ext uri="{FF2B5EF4-FFF2-40B4-BE49-F238E27FC236}">
                <a16:creationId xmlns:a16="http://schemas.microsoft.com/office/drawing/2014/main" id="{FBB4E4BA-5870-C943-8B2C-8AF85D1AEEEC}"/>
              </a:ext>
            </a:extLst>
          </p:cNvPr>
          <p:cNvGraphicFramePr>
            <a:graphicFrameLocks noGrp="1"/>
          </p:cNvGraphicFramePr>
          <p:nvPr>
            <p:extLst>
              <p:ext uri="{D42A27DB-BD31-4B8C-83A1-F6EECF244321}">
                <p14:modId xmlns:p14="http://schemas.microsoft.com/office/powerpoint/2010/main" val="743863568"/>
              </p:ext>
            </p:extLst>
          </p:nvPr>
        </p:nvGraphicFramePr>
        <p:xfrm>
          <a:off x="838200" y="530080"/>
          <a:ext cx="10441641" cy="6117441"/>
        </p:xfrm>
        <a:graphic>
          <a:graphicData uri="http://schemas.openxmlformats.org/drawingml/2006/table">
            <a:tbl>
              <a:tblPr firstRow="1" bandRow="1">
                <a:tableStyleId>{5C22544A-7EE6-4342-B048-85BDC9FD1C3A}</a:tableStyleId>
              </a:tblPr>
              <a:tblGrid>
                <a:gridCol w="3480547">
                  <a:extLst>
                    <a:ext uri="{9D8B030D-6E8A-4147-A177-3AD203B41FA5}">
                      <a16:colId xmlns:a16="http://schemas.microsoft.com/office/drawing/2014/main" val="730692532"/>
                    </a:ext>
                  </a:extLst>
                </a:gridCol>
                <a:gridCol w="4342784">
                  <a:extLst>
                    <a:ext uri="{9D8B030D-6E8A-4147-A177-3AD203B41FA5}">
                      <a16:colId xmlns:a16="http://schemas.microsoft.com/office/drawing/2014/main" val="2846236326"/>
                    </a:ext>
                  </a:extLst>
                </a:gridCol>
                <a:gridCol w="2618310">
                  <a:extLst>
                    <a:ext uri="{9D8B030D-6E8A-4147-A177-3AD203B41FA5}">
                      <a16:colId xmlns:a16="http://schemas.microsoft.com/office/drawing/2014/main" val="3658504964"/>
                    </a:ext>
                  </a:extLst>
                </a:gridCol>
              </a:tblGrid>
              <a:tr h="851717">
                <a:tc>
                  <a:txBody>
                    <a:bodyPr/>
                    <a:lstStyle/>
                    <a:p>
                      <a:pPr algn="ctr"/>
                      <a:endParaRPr lang="en-US" sz="1400" dirty="0"/>
                    </a:p>
                    <a:p>
                      <a:pPr algn="ctr"/>
                      <a:r>
                        <a:rPr lang="en-US" sz="1500" dirty="0" smtClean="0"/>
                        <a:t>Actions</a:t>
                      </a:r>
                      <a:endParaRPr lang="en-US" sz="1500" dirty="0"/>
                    </a:p>
                  </a:txBody>
                  <a:tcPr>
                    <a:solidFill>
                      <a:srgbClr val="592F79"/>
                    </a:solidFill>
                  </a:tcPr>
                </a:tc>
                <a:tc>
                  <a:txBody>
                    <a:bodyPr/>
                    <a:lstStyle/>
                    <a:p>
                      <a:pPr algn="ctr"/>
                      <a:endParaRPr lang="en-US" sz="1400" dirty="0"/>
                    </a:p>
                    <a:p>
                      <a:pPr algn="ctr"/>
                      <a:r>
                        <a:rPr lang="en-US" sz="1500" dirty="0"/>
                        <a:t>Implementation </a:t>
                      </a:r>
                    </a:p>
                  </a:txBody>
                  <a:tcPr>
                    <a:solidFill>
                      <a:srgbClr val="592F79"/>
                    </a:solidFill>
                  </a:tcPr>
                </a:tc>
                <a:tc>
                  <a:txBody>
                    <a:bodyPr/>
                    <a:lstStyle/>
                    <a:p>
                      <a:pPr algn="ctr"/>
                      <a:r>
                        <a:rPr lang="en-US" sz="1500" dirty="0" smtClean="0"/>
                        <a:t>Score </a:t>
                      </a:r>
                    </a:p>
                    <a:p>
                      <a:pPr algn="ctr"/>
                      <a:r>
                        <a:rPr lang="en-US" sz="1500" dirty="0" smtClean="0"/>
                        <a:t>(1 = no progress, 2 = some progress, 3 = action achieved) </a:t>
                      </a:r>
                    </a:p>
                    <a:p>
                      <a:pPr algn="ctr"/>
                      <a:endParaRPr lang="en-US" sz="1500" dirty="0"/>
                    </a:p>
                  </a:txBody>
                  <a:tcPr>
                    <a:solidFill>
                      <a:srgbClr val="592F79"/>
                    </a:solidFill>
                  </a:tcPr>
                </a:tc>
                <a:extLst>
                  <a:ext uri="{0D108BD9-81ED-4DB2-BD59-A6C34878D82A}">
                    <a16:rowId xmlns:a16="http://schemas.microsoft.com/office/drawing/2014/main" val="823237355"/>
                  </a:ext>
                </a:extLst>
              </a:tr>
              <a:tr h="5111601">
                <a:tc>
                  <a:txBody>
                    <a:bodyPr/>
                    <a:lstStyle/>
                    <a:p>
                      <a:r>
                        <a:rPr lang="en-GB" sz="1400" dirty="0" smtClean="0">
                          <a:latin typeface="Calibri (body)"/>
                        </a:rPr>
                        <a:t>Trade facilitation</a:t>
                      </a:r>
                      <a:r>
                        <a:rPr lang="en-GB" sz="1400" baseline="0" dirty="0" smtClean="0">
                          <a:latin typeface="Calibri (body)"/>
                        </a:rPr>
                        <a:t> and non-tariff barriers</a:t>
                      </a:r>
                    </a:p>
                    <a:p>
                      <a:endParaRPr lang="en-GB" sz="1400" dirty="0" smtClean="0">
                        <a:latin typeface="Calibri (body)"/>
                      </a:endParaRPr>
                    </a:p>
                    <a:p>
                      <a:pPr marL="285750" indent="-285750">
                        <a:buFont typeface="Arial" panose="020B0604020202020204" pitchFamily="34" charset="0"/>
                        <a:buChar char="•"/>
                      </a:pPr>
                      <a:r>
                        <a:rPr lang="en-GB" sz="1400" b="1" dirty="0" smtClean="0">
                          <a:latin typeface="Calibri (body)"/>
                        </a:rPr>
                        <a:t>EGF I: </a:t>
                      </a:r>
                      <a:r>
                        <a:rPr lang="en-GB" sz="1400" dirty="0" smtClean="0">
                          <a:latin typeface="Calibri (body)"/>
                        </a:rPr>
                        <a:t>“Enhance regional integration and intra-EAC trade by lowering and transport costs and non tariff barriers.”</a:t>
                      </a:r>
                    </a:p>
                    <a:p>
                      <a:endParaRPr lang="en-GB" sz="1400" dirty="0" smtClean="0">
                        <a:latin typeface="Calibri (body)"/>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1" dirty="0" smtClean="0">
                          <a:latin typeface="Calibri (body)"/>
                        </a:rPr>
                        <a:t>EGF II: </a:t>
                      </a:r>
                      <a:r>
                        <a:rPr lang="en-GB" sz="1400" dirty="0" smtClean="0">
                          <a:latin typeface="Calibri (body)"/>
                        </a:rPr>
                        <a:t>“Focus on infrastructure, freight costs, governance, energy and regulatory compliance.”</a:t>
                      </a:r>
                    </a:p>
                  </a:txBody>
                  <a:tcPr>
                    <a:solidFill>
                      <a:srgbClr val="EAEFF7"/>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i="1" kern="1200" dirty="0" smtClean="0">
                          <a:solidFill>
                            <a:schemeClr val="tx1"/>
                          </a:solidFill>
                          <a:effectLst/>
                          <a:latin typeface="Calibri (body)"/>
                          <a:ea typeface="+mn-ea"/>
                          <a:cs typeface="+mn-cs"/>
                        </a:rPr>
                        <a:t>World Bank Doing Business report</a:t>
                      </a:r>
                      <a:r>
                        <a:rPr lang="en-GB" sz="1400" b="0" i="0" kern="1200" dirty="0" smtClean="0">
                          <a:solidFill>
                            <a:schemeClr val="tx1"/>
                          </a:solidFill>
                          <a:effectLst/>
                          <a:latin typeface="Calibri (body)"/>
                          <a:ea typeface="+mn-ea"/>
                          <a:cs typeface="+mn-cs"/>
                        </a:rPr>
                        <a:t>: Uganda's score for "trading across borders" has consistently increased since 2016 but is hovering in the mid-60s (out of 100).</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400" b="0" i="0" kern="1200" baseline="0" dirty="0" smtClean="0">
                        <a:solidFill>
                          <a:schemeClr val="tx1"/>
                        </a:solidFill>
                        <a:effectLst/>
                        <a:latin typeface="Calibri (body)"/>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baseline="0" dirty="0" smtClean="0">
                          <a:latin typeface="Calibri (body)"/>
                        </a:rPr>
                        <a:t>EAC put into place the </a:t>
                      </a:r>
                      <a:r>
                        <a:rPr lang="en-GB" sz="1400" b="0" i="1" u="none" strike="noStrike" kern="1200" baseline="0" dirty="0" smtClean="0">
                          <a:solidFill>
                            <a:schemeClr val="dk1"/>
                          </a:solidFill>
                          <a:latin typeface="Calibri (body)"/>
                          <a:ea typeface="+mn-ea"/>
                          <a:cs typeface="+mn-cs"/>
                        </a:rPr>
                        <a:t>Elimination of Non-Tariff Barriers Act 2017.</a:t>
                      </a:r>
                      <a:endParaRPr lang="en-GB" sz="1400" b="0" i="0" kern="1200" dirty="0" smtClean="0">
                        <a:solidFill>
                          <a:schemeClr val="dk1"/>
                        </a:solidFill>
                        <a:effectLst/>
                        <a:latin typeface="Calibri (body)"/>
                        <a:ea typeface="+mn-ea"/>
                        <a:cs typeface="+mn-cs"/>
                      </a:endParaRPr>
                    </a:p>
                    <a:p>
                      <a:pPr lvl="1" algn="l"/>
                      <a:endParaRPr lang="en-GB" sz="1400" b="0" i="0" kern="1200" dirty="0" smtClean="0">
                        <a:solidFill>
                          <a:schemeClr val="dk1"/>
                        </a:solidFill>
                        <a:effectLst/>
                        <a:latin typeface="Calibri (body)"/>
                        <a:ea typeface="+mn-ea"/>
                        <a:cs typeface="+mn-cs"/>
                      </a:endParaRPr>
                    </a:p>
                    <a:p>
                      <a:pPr marL="285750" indent="-285750" algn="l">
                        <a:buFont typeface="Arial" panose="020B0604020202020204" pitchFamily="34" charset="0"/>
                        <a:buChar char="•"/>
                      </a:pPr>
                      <a:r>
                        <a:rPr lang="en-GB" sz="1400" b="0" i="0" kern="1200" dirty="0" smtClean="0">
                          <a:solidFill>
                            <a:schemeClr val="dk1"/>
                          </a:solidFill>
                          <a:effectLst/>
                          <a:latin typeface="Calibri (body)"/>
                          <a:ea typeface="+mn-ea"/>
                          <a:cs typeface="+mn-cs"/>
                        </a:rPr>
                        <a:t>MTIC: </a:t>
                      </a:r>
                      <a:r>
                        <a:rPr lang="en-GB" sz="1400" b="0" i="1" kern="1200" dirty="0" smtClean="0">
                          <a:solidFill>
                            <a:schemeClr val="dk1"/>
                          </a:solidFill>
                          <a:effectLst/>
                          <a:latin typeface="Calibri (body)"/>
                          <a:ea typeface="+mn-ea"/>
                          <a:cs typeface="+mn-cs"/>
                        </a:rPr>
                        <a:t>National Response Strategy on the Elimination of Non-Trade Barriers </a:t>
                      </a:r>
                      <a:r>
                        <a:rPr lang="en-GB" sz="1400" b="0" i="0" kern="1200" dirty="0" smtClean="0">
                          <a:solidFill>
                            <a:schemeClr val="dk1"/>
                          </a:solidFill>
                          <a:effectLst/>
                          <a:latin typeface="Calibri (body)"/>
                          <a:ea typeface="+mn-ea"/>
                          <a:cs typeface="+mn-cs"/>
                        </a:rPr>
                        <a:t>(Budget allocation UGX billion)</a:t>
                      </a:r>
                      <a:r>
                        <a:rPr lang="en-GB" sz="1400" b="1" i="0" kern="1200" dirty="0" smtClean="0">
                          <a:solidFill>
                            <a:schemeClr val="dk1"/>
                          </a:solidFill>
                          <a:effectLst/>
                          <a:latin typeface="Calibri (body)"/>
                          <a:ea typeface="+mn-ea"/>
                          <a:cs typeface="+mn-cs"/>
                        </a:rPr>
                        <a:t/>
                      </a:r>
                      <a:br>
                        <a:rPr lang="en-GB" sz="1400" b="1" i="0" kern="1200" dirty="0" smtClean="0">
                          <a:solidFill>
                            <a:schemeClr val="dk1"/>
                          </a:solidFill>
                          <a:effectLst/>
                          <a:latin typeface="Calibri (body)"/>
                          <a:ea typeface="+mn-ea"/>
                          <a:cs typeface="+mn-cs"/>
                        </a:rPr>
                      </a:br>
                      <a:endParaRPr lang="en-GB" sz="1400" b="0" i="0" kern="1200" dirty="0" smtClean="0">
                        <a:solidFill>
                          <a:schemeClr val="dk1"/>
                        </a:solidFill>
                        <a:effectLst/>
                        <a:latin typeface="Calibri (body)"/>
                        <a:ea typeface="+mn-ea"/>
                        <a:cs typeface="+mn-cs"/>
                      </a:endParaRPr>
                    </a:p>
                    <a:p>
                      <a:pPr lvl="1" algn="l"/>
                      <a:r>
                        <a:rPr lang="en-GB" sz="1400" b="1" i="0" kern="1200" dirty="0" smtClean="0">
                          <a:solidFill>
                            <a:schemeClr val="dk1"/>
                          </a:solidFill>
                          <a:effectLst/>
                          <a:latin typeface="Calibri (body)"/>
                          <a:ea typeface="+mn-ea"/>
                          <a:cs typeface="+mn-cs"/>
                        </a:rPr>
                        <a:t>FY 17/18: </a:t>
                      </a:r>
                      <a:r>
                        <a:rPr lang="en-GB" sz="1400" b="0" i="0" kern="1200" dirty="0" smtClean="0">
                          <a:solidFill>
                            <a:schemeClr val="dk1"/>
                          </a:solidFill>
                          <a:effectLst/>
                          <a:latin typeface="Calibri (body)"/>
                          <a:ea typeface="+mn-ea"/>
                          <a:cs typeface="+mn-cs"/>
                        </a:rPr>
                        <a:t>0.8 approved, but nothing spent by end of December </a:t>
                      </a:r>
                      <a:r>
                        <a:rPr lang="en-GB" sz="1400" b="1" i="0" kern="1200" dirty="0" smtClean="0">
                          <a:solidFill>
                            <a:schemeClr val="dk1"/>
                          </a:solidFill>
                          <a:effectLst/>
                          <a:latin typeface="Calibri (body)"/>
                          <a:ea typeface="+mn-ea"/>
                          <a:cs typeface="+mn-cs"/>
                        </a:rPr>
                        <a:t>  </a:t>
                      </a:r>
                      <a:endParaRPr lang="en-GB" sz="1400" b="0" i="0" kern="1200" dirty="0" smtClean="0">
                        <a:solidFill>
                          <a:schemeClr val="dk1"/>
                        </a:solidFill>
                        <a:effectLst/>
                        <a:latin typeface="Calibri (body)"/>
                        <a:ea typeface="+mn-ea"/>
                        <a:cs typeface="+mn-cs"/>
                      </a:endParaRPr>
                    </a:p>
                    <a:p>
                      <a:pPr lvl="1" algn="l"/>
                      <a:r>
                        <a:rPr lang="en-GB" sz="1400" b="1" i="0" kern="1200" dirty="0" smtClean="0">
                          <a:solidFill>
                            <a:schemeClr val="dk1"/>
                          </a:solidFill>
                          <a:effectLst/>
                          <a:latin typeface="Calibri (body)"/>
                          <a:ea typeface="+mn-ea"/>
                          <a:cs typeface="+mn-cs"/>
                        </a:rPr>
                        <a:t>FY 18/19: </a:t>
                      </a:r>
                      <a:r>
                        <a:rPr lang="en-GB" sz="1400" b="0" i="0" kern="1200" dirty="0" smtClean="0">
                          <a:solidFill>
                            <a:schemeClr val="dk1"/>
                          </a:solidFill>
                          <a:effectLst/>
                          <a:latin typeface="Calibri (body)"/>
                          <a:ea typeface="+mn-ea"/>
                          <a:cs typeface="+mn-cs"/>
                        </a:rPr>
                        <a:t>0.8 proposed budget</a:t>
                      </a:r>
                    </a:p>
                    <a:p>
                      <a:pPr lvl="1" algn="l"/>
                      <a:endParaRPr lang="en-GB" sz="1400" b="0" i="0" kern="1200" dirty="0" smtClean="0">
                        <a:solidFill>
                          <a:schemeClr val="dk1"/>
                        </a:solidFill>
                        <a:effectLst/>
                        <a:latin typeface="Calibri (body)"/>
                        <a:ea typeface="+mn-ea"/>
                        <a:cs typeface="+mn-cs"/>
                      </a:endParaRPr>
                    </a:p>
                    <a:p>
                      <a:pPr marL="285750" lvl="0" indent="-285750" algn="l">
                        <a:buFont typeface="Arial" panose="020B0604020202020204" pitchFamily="34" charset="0"/>
                        <a:buChar char="•"/>
                      </a:pPr>
                      <a:r>
                        <a:rPr lang="en-GB" sz="1400" b="0" i="0" kern="1200" dirty="0" smtClean="0">
                          <a:solidFill>
                            <a:schemeClr val="dk1"/>
                          </a:solidFill>
                          <a:effectLst/>
                          <a:latin typeface="Calibri (body)"/>
                          <a:ea typeface="+mn-ea"/>
                          <a:cs typeface="+mn-cs"/>
                        </a:rPr>
                        <a:t>ITC</a:t>
                      </a:r>
                      <a:r>
                        <a:rPr lang="en-GB" sz="1400" b="0" i="0" kern="1200" baseline="0" dirty="0" smtClean="0">
                          <a:solidFill>
                            <a:schemeClr val="dk1"/>
                          </a:solidFill>
                          <a:effectLst/>
                          <a:latin typeface="Calibri (body)"/>
                          <a:ea typeface="+mn-ea"/>
                          <a:cs typeface="+mn-cs"/>
                        </a:rPr>
                        <a:t> Survey (2016) shows significant obstacles. </a:t>
                      </a:r>
                      <a:endParaRPr lang="en-GB" sz="1400" b="0" i="0" kern="1200" dirty="0" smtClean="0">
                        <a:solidFill>
                          <a:schemeClr val="dk1"/>
                        </a:solidFill>
                        <a:effectLst/>
                        <a:latin typeface="Calibri (body)"/>
                        <a:ea typeface="+mn-ea"/>
                        <a:cs typeface="+mn-cs"/>
                      </a:endParaRPr>
                    </a:p>
                    <a:p>
                      <a:pPr lvl="1" algn="l"/>
                      <a:endParaRPr lang="en-GB" sz="1300" b="0" i="0" kern="1200" dirty="0" smtClean="0">
                        <a:solidFill>
                          <a:schemeClr val="dk1"/>
                        </a:solidFill>
                        <a:effectLst/>
                        <a:latin typeface="Calibri (body)"/>
                        <a:ea typeface="+mn-ea"/>
                        <a:cs typeface="+mn-cs"/>
                      </a:endParaRPr>
                    </a:p>
                  </a:txBody>
                  <a:tcPr>
                    <a:solidFill>
                      <a:srgbClr val="EAEFF7"/>
                    </a:solidFill>
                  </a:tcPr>
                </a:tc>
                <a:tc>
                  <a:txBody>
                    <a:bodyPr/>
                    <a:lstStyle/>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r>
                        <a:rPr lang="en-US" sz="1600" dirty="0" smtClean="0"/>
                        <a:t>                   </a:t>
                      </a:r>
                    </a:p>
                    <a:p>
                      <a:endParaRPr lang="en-US" sz="1600" dirty="0" smtClean="0"/>
                    </a:p>
                    <a:p>
                      <a:r>
                        <a:rPr lang="en-US" sz="1600" dirty="0" smtClean="0">
                          <a:solidFill>
                            <a:schemeClr val="tx1"/>
                          </a:solidFill>
                        </a:rPr>
                        <a:t>                        2</a:t>
                      </a:r>
                      <a:endParaRPr lang="en-US" sz="1600" dirty="0">
                        <a:solidFill>
                          <a:schemeClr val="tx1"/>
                        </a:solidFill>
                      </a:endParaRPr>
                    </a:p>
                  </a:txBody>
                  <a:tcPr>
                    <a:solidFill>
                      <a:srgbClr val="FFFF00"/>
                    </a:solidFill>
                  </a:tcPr>
                </a:tc>
                <a:extLst>
                  <a:ext uri="{0D108BD9-81ED-4DB2-BD59-A6C34878D82A}">
                    <a16:rowId xmlns:a16="http://schemas.microsoft.com/office/drawing/2014/main" val="3075469858"/>
                  </a:ext>
                </a:extLst>
              </a:tr>
            </a:tbl>
          </a:graphicData>
        </a:graphic>
      </p:graphicFrame>
    </p:spTree>
    <p:extLst>
      <p:ext uri="{BB962C8B-B14F-4D97-AF65-F5344CB8AC3E}">
        <p14:creationId xmlns:p14="http://schemas.microsoft.com/office/powerpoint/2010/main" val="16998969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C731F88-A0D8-5A46-BC57-727A94A1961E}"/>
              </a:ext>
            </a:extLst>
          </p:cNvPr>
          <p:cNvSpPr>
            <a:spLocks noGrp="1"/>
          </p:cNvSpPr>
          <p:nvPr>
            <p:ph idx="1"/>
          </p:nvPr>
        </p:nvSpPr>
        <p:spPr>
          <a:xfrm>
            <a:off x="838200" y="1895707"/>
            <a:ext cx="10515600" cy="4281256"/>
          </a:xfrm>
        </p:spPr>
        <p:txBody>
          <a:bodyPr/>
          <a:lstStyle/>
          <a:p>
            <a:pPr marL="0" indent="0">
              <a:buNone/>
            </a:pPr>
            <a:endParaRPr lang="en-US"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p:txBody>
      </p:sp>
      <p:graphicFrame>
        <p:nvGraphicFramePr>
          <p:cNvPr id="5" name="Table 4">
            <a:extLst>
              <a:ext uri="{FF2B5EF4-FFF2-40B4-BE49-F238E27FC236}">
                <a16:creationId xmlns:a16="http://schemas.microsoft.com/office/drawing/2014/main" id="{FBB4E4BA-5870-C943-8B2C-8AF85D1AEEEC}"/>
              </a:ext>
            </a:extLst>
          </p:cNvPr>
          <p:cNvGraphicFramePr>
            <a:graphicFrameLocks noGrp="1"/>
          </p:cNvGraphicFramePr>
          <p:nvPr>
            <p:extLst>
              <p:ext uri="{D42A27DB-BD31-4B8C-83A1-F6EECF244321}">
                <p14:modId xmlns:p14="http://schemas.microsoft.com/office/powerpoint/2010/main" val="4015116857"/>
              </p:ext>
            </p:extLst>
          </p:nvPr>
        </p:nvGraphicFramePr>
        <p:xfrm>
          <a:off x="838200" y="530078"/>
          <a:ext cx="10441641" cy="5231378"/>
        </p:xfrm>
        <a:graphic>
          <a:graphicData uri="http://schemas.openxmlformats.org/drawingml/2006/table">
            <a:tbl>
              <a:tblPr firstRow="1" bandRow="1">
                <a:tableStyleId>{5C22544A-7EE6-4342-B048-85BDC9FD1C3A}</a:tableStyleId>
              </a:tblPr>
              <a:tblGrid>
                <a:gridCol w="3480547">
                  <a:extLst>
                    <a:ext uri="{9D8B030D-6E8A-4147-A177-3AD203B41FA5}">
                      <a16:colId xmlns:a16="http://schemas.microsoft.com/office/drawing/2014/main" val="730692532"/>
                    </a:ext>
                  </a:extLst>
                </a:gridCol>
                <a:gridCol w="4342784">
                  <a:extLst>
                    <a:ext uri="{9D8B030D-6E8A-4147-A177-3AD203B41FA5}">
                      <a16:colId xmlns:a16="http://schemas.microsoft.com/office/drawing/2014/main" val="2846236326"/>
                    </a:ext>
                  </a:extLst>
                </a:gridCol>
                <a:gridCol w="2618310">
                  <a:extLst>
                    <a:ext uri="{9D8B030D-6E8A-4147-A177-3AD203B41FA5}">
                      <a16:colId xmlns:a16="http://schemas.microsoft.com/office/drawing/2014/main" val="3658504964"/>
                    </a:ext>
                  </a:extLst>
                </a:gridCol>
              </a:tblGrid>
              <a:tr h="1086098">
                <a:tc>
                  <a:txBody>
                    <a:bodyPr/>
                    <a:lstStyle/>
                    <a:p>
                      <a:pPr algn="ctr"/>
                      <a:endParaRPr lang="en-US" sz="1400" dirty="0">
                        <a:latin typeface="Calibri (body)"/>
                      </a:endParaRPr>
                    </a:p>
                    <a:p>
                      <a:pPr algn="ctr"/>
                      <a:r>
                        <a:rPr lang="en-US" sz="1500" dirty="0" smtClean="0">
                          <a:latin typeface="Calibri (body)"/>
                        </a:rPr>
                        <a:t>Actions</a:t>
                      </a:r>
                      <a:endParaRPr lang="en-US" sz="1500" dirty="0">
                        <a:latin typeface="Calibri (body)"/>
                      </a:endParaRPr>
                    </a:p>
                  </a:txBody>
                  <a:tcPr>
                    <a:solidFill>
                      <a:srgbClr val="592F79"/>
                    </a:solidFill>
                  </a:tcPr>
                </a:tc>
                <a:tc>
                  <a:txBody>
                    <a:bodyPr/>
                    <a:lstStyle/>
                    <a:p>
                      <a:pPr algn="ctr"/>
                      <a:endParaRPr lang="en-US" sz="1400" dirty="0">
                        <a:latin typeface="Calibri (body)"/>
                      </a:endParaRPr>
                    </a:p>
                    <a:p>
                      <a:pPr algn="ctr"/>
                      <a:r>
                        <a:rPr lang="en-US" sz="1500" dirty="0">
                          <a:latin typeface="Calibri (body)"/>
                        </a:rPr>
                        <a:t>Implementation </a:t>
                      </a:r>
                    </a:p>
                  </a:txBody>
                  <a:tcPr>
                    <a:solidFill>
                      <a:srgbClr val="592F79"/>
                    </a:solidFill>
                  </a:tcPr>
                </a:tc>
                <a:tc>
                  <a:txBody>
                    <a:bodyPr/>
                    <a:lstStyle/>
                    <a:p>
                      <a:pPr algn="ctr"/>
                      <a:r>
                        <a:rPr lang="en-US" sz="1500" dirty="0" smtClean="0"/>
                        <a:t>Score </a:t>
                      </a:r>
                    </a:p>
                    <a:p>
                      <a:pPr algn="ctr"/>
                      <a:r>
                        <a:rPr lang="en-US" sz="1500" smtClean="0"/>
                        <a:t>(1 = no progress, 2 = some progress, 3 = action achieved) </a:t>
                      </a:r>
                      <a:endParaRPr lang="en-US" sz="1500" dirty="0"/>
                    </a:p>
                  </a:txBody>
                  <a:tcPr>
                    <a:solidFill>
                      <a:srgbClr val="592F79"/>
                    </a:solidFill>
                  </a:tcPr>
                </a:tc>
                <a:extLst>
                  <a:ext uri="{0D108BD9-81ED-4DB2-BD59-A6C34878D82A}">
                    <a16:rowId xmlns:a16="http://schemas.microsoft.com/office/drawing/2014/main" val="823237355"/>
                  </a:ext>
                </a:extLst>
              </a:tr>
              <a:tr h="1086067">
                <a:tc>
                  <a:txBody>
                    <a:bodyPr/>
                    <a:lstStyle/>
                    <a:p>
                      <a:r>
                        <a:rPr lang="en-GB" sz="1400" dirty="0" smtClean="0">
                          <a:latin typeface="Calibri (body)"/>
                        </a:rPr>
                        <a:t>Enhance local content in domestic</a:t>
                      </a:r>
                      <a:r>
                        <a:rPr lang="en-GB" sz="1400" baseline="0" dirty="0" smtClean="0">
                          <a:latin typeface="Calibri (body)"/>
                        </a:rPr>
                        <a:t> manufacturing (reduce reliance on imported inputs)</a:t>
                      </a:r>
                    </a:p>
                    <a:p>
                      <a:endParaRPr lang="en-GB" sz="1400" dirty="0" smtClean="0">
                        <a:latin typeface="Calibri (body)"/>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1" dirty="0" smtClean="0">
                          <a:latin typeface="Calibri (body)"/>
                        </a:rPr>
                        <a:t>EGF I: </a:t>
                      </a:r>
                      <a:r>
                        <a:rPr lang="en-GB" sz="1400" dirty="0" smtClean="0">
                          <a:latin typeface="Calibri (body)"/>
                        </a:rPr>
                        <a:t>“</a:t>
                      </a:r>
                      <a:r>
                        <a:rPr lang="en-GB" sz="1400" kern="1200" dirty="0" smtClean="0">
                          <a:solidFill>
                            <a:schemeClr val="dk1"/>
                          </a:solidFill>
                          <a:effectLst/>
                          <a:latin typeface="Calibri (body)"/>
                          <a:ea typeface="+mn-ea"/>
                          <a:cs typeface="+mn-cs"/>
                        </a:rPr>
                        <a:t>Strengthen the linkages between SMEs and large enterprises through the implementation of the local content strategy”</a:t>
                      </a:r>
                    </a:p>
                    <a:p>
                      <a:endParaRPr lang="en-GB" sz="1400" dirty="0" smtClean="0">
                        <a:latin typeface="Calibri (body)"/>
                      </a:endParaRPr>
                    </a:p>
                  </a:txBody>
                  <a:tcPr>
                    <a:solidFill>
                      <a:srgbClr val="EAEFF7"/>
                    </a:solidFill>
                  </a:tcPr>
                </a:tc>
                <a:tc>
                  <a:txBody>
                    <a:bodyPr/>
                    <a:lstStyle/>
                    <a:p>
                      <a:r>
                        <a:rPr lang="en-GB" sz="1400" b="1" i="0" kern="1200" dirty="0" smtClean="0">
                          <a:solidFill>
                            <a:schemeClr val="dk1"/>
                          </a:solidFill>
                          <a:effectLst/>
                          <a:latin typeface="Calibri (body)"/>
                          <a:ea typeface="+mn-ea"/>
                          <a:cs typeface="+mn-cs"/>
                        </a:rPr>
                        <a:t>Oil and gas LCU: </a:t>
                      </a:r>
                      <a:r>
                        <a:rPr lang="en-GB" sz="1400" b="0" i="0" kern="1200" dirty="0" smtClean="0">
                          <a:solidFill>
                            <a:schemeClr val="dk1"/>
                          </a:solidFill>
                          <a:effectLst/>
                          <a:latin typeface="Calibri (body)"/>
                          <a:ea typeface="+mn-ea"/>
                          <a:cs typeface="+mn-cs"/>
                        </a:rPr>
                        <a:t>A</a:t>
                      </a:r>
                      <a:r>
                        <a:rPr lang="en-GB" sz="1400" b="0" i="0" kern="1200" baseline="0" dirty="0" smtClean="0">
                          <a:solidFill>
                            <a:schemeClr val="dk1"/>
                          </a:solidFill>
                          <a:effectLst/>
                          <a:latin typeface="Calibri (body)"/>
                          <a:ea typeface="+mn-ea"/>
                          <a:cs typeface="+mn-cs"/>
                        </a:rPr>
                        <a:t> </a:t>
                      </a:r>
                      <a:r>
                        <a:rPr lang="en-GB" sz="1400" b="0" i="1" kern="1200" dirty="0" smtClean="0">
                          <a:solidFill>
                            <a:schemeClr val="dk1"/>
                          </a:solidFill>
                          <a:effectLst/>
                          <a:latin typeface="Calibri (body)"/>
                          <a:ea typeface="+mn-ea"/>
                          <a:cs typeface="+mn-cs"/>
                        </a:rPr>
                        <a:t>National Local Content Policy </a:t>
                      </a:r>
                      <a:r>
                        <a:rPr lang="en-GB" sz="1400" b="0" i="0" kern="1200" dirty="0" smtClean="0">
                          <a:solidFill>
                            <a:schemeClr val="dk1"/>
                          </a:solidFill>
                          <a:effectLst/>
                          <a:latin typeface="Calibri (body)"/>
                          <a:ea typeface="+mn-ea"/>
                          <a:cs typeface="+mn-cs"/>
                        </a:rPr>
                        <a:t>for the oil and gas sector was ratified by cabinet on 25 June 2018. PAU allocated funds (0.12 </a:t>
                      </a:r>
                      <a:r>
                        <a:rPr lang="en-GB" sz="1400" b="0" i="0" kern="1200" dirty="0" err="1" smtClean="0">
                          <a:solidFill>
                            <a:schemeClr val="dk1"/>
                          </a:solidFill>
                          <a:effectLst/>
                          <a:latin typeface="Calibri (body)"/>
                          <a:ea typeface="+mn-ea"/>
                          <a:cs typeface="+mn-cs"/>
                        </a:rPr>
                        <a:t>Bil</a:t>
                      </a:r>
                      <a:r>
                        <a:rPr lang="en-GB" sz="1400" b="0" i="0" kern="1200" dirty="0" smtClean="0">
                          <a:solidFill>
                            <a:schemeClr val="dk1"/>
                          </a:solidFill>
                          <a:effectLst/>
                          <a:latin typeface="Calibri (body)"/>
                          <a:ea typeface="+mn-ea"/>
                          <a:cs typeface="+mn-cs"/>
                        </a:rPr>
                        <a:t>. UGX spent) to "promotion and enforcement of local content" (FY 18/19). </a:t>
                      </a:r>
                    </a:p>
                    <a:p>
                      <a:endParaRPr lang="en-GB" sz="1400" b="0" i="0" kern="1200" dirty="0" smtClean="0">
                        <a:solidFill>
                          <a:schemeClr val="dk1"/>
                        </a:solidFill>
                        <a:effectLst/>
                        <a:latin typeface="Calibri (body)"/>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i="0" kern="1200" dirty="0" smtClean="0">
                          <a:solidFill>
                            <a:schemeClr val="dk1"/>
                          </a:solidFill>
                          <a:effectLst/>
                          <a:latin typeface="Calibri (body)"/>
                          <a:ea typeface="+mn-ea"/>
                          <a:cs typeface="+mn-cs"/>
                        </a:rPr>
                        <a:t>ICT LCU: </a:t>
                      </a:r>
                      <a:r>
                        <a:rPr lang="en-GB" sz="1400" b="0" i="0" kern="1200" dirty="0" smtClean="0">
                          <a:solidFill>
                            <a:schemeClr val="dk1"/>
                          </a:solidFill>
                          <a:effectLst/>
                          <a:latin typeface="Calibri (body)"/>
                          <a:ea typeface="+mn-ea"/>
                          <a:cs typeface="+mn-cs"/>
                        </a:rPr>
                        <a:t>An ICT focused local content strategy was a planned output for Q4 of FY 16/17 but was not achieved, which was attributed to inadequate funds. In subsequent budget performance reports (FY 17/18 and 18/19), there is sparse details on a local content strategy despite reporting the development of a </a:t>
                      </a:r>
                      <a:r>
                        <a:rPr lang="en-GB" sz="1400" b="0" i="1" kern="1200" dirty="0" smtClean="0">
                          <a:solidFill>
                            <a:schemeClr val="dk1"/>
                          </a:solidFill>
                          <a:effectLst/>
                          <a:latin typeface="Calibri (body)"/>
                          <a:ea typeface="+mn-ea"/>
                          <a:cs typeface="+mn-cs"/>
                        </a:rPr>
                        <a:t>media </a:t>
                      </a:r>
                      <a:r>
                        <a:rPr lang="en-GB" sz="1400" b="0" i="0" kern="1200" dirty="0" smtClean="0">
                          <a:solidFill>
                            <a:schemeClr val="dk1"/>
                          </a:solidFill>
                          <a:effectLst/>
                          <a:latin typeface="Calibri (body)"/>
                          <a:ea typeface="+mn-ea"/>
                          <a:cs typeface="+mn-cs"/>
                        </a:rPr>
                        <a:t>local content policy (FY 17/18) and an implementation action plan (FY 18/19). </a:t>
                      </a:r>
                    </a:p>
                    <a:p>
                      <a:endParaRPr lang="en-GB" sz="1400" b="0" i="0" kern="1200" dirty="0" smtClean="0">
                        <a:solidFill>
                          <a:schemeClr val="dk1"/>
                        </a:solidFill>
                        <a:effectLst/>
                        <a:latin typeface="Calibri (body)"/>
                        <a:ea typeface="+mn-ea"/>
                        <a:cs typeface="+mn-cs"/>
                      </a:endParaRPr>
                    </a:p>
                    <a:p>
                      <a:endParaRPr lang="en-GB" sz="1400" b="0" i="0" kern="1200" dirty="0" smtClean="0">
                        <a:solidFill>
                          <a:schemeClr val="dk1"/>
                        </a:solidFill>
                        <a:effectLst/>
                        <a:latin typeface="Calibri (body)"/>
                        <a:ea typeface="+mn-ea"/>
                        <a:cs typeface="+mn-cs"/>
                      </a:endParaRPr>
                    </a:p>
                    <a:p>
                      <a:r>
                        <a:rPr lang="en-GB" sz="1400" b="1" i="0" kern="1200" dirty="0" smtClean="0">
                          <a:solidFill>
                            <a:schemeClr val="dk1"/>
                          </a:solidFill>
                          <a:effectLst/>
                          <a:latin typeface="Calibri (body)"/>
                          <a:ea typeface="+mn-ea"/>
                          <a:cs typeface="+mn-cs"/>
                        </a:rPr>
                        <a:t>National Budget Framework Paper (FY 2019/20): </a:t>
                      </a:r>
                      <a:r>
                        <a:rPr lang="en-GB" sz="1400" b="0" i="0" kern="1200" dirty="0" smtClean="0">
                          <a:solidFill>
                            <a:schemeClr val="dk1"/>
                          </a:solidFill>
                          <a:effectLst/>
                          <a:latin typeface="Calibri (body)"/>
                          <a:ea typeface="+mn-ea"/>
                          <a:cs typeface="+mn-cs"/>
                        </a:rPr>
                        <a:t>Notes the need to meaningfully implement this local content policy and regulation.</a:t>
                      </a:r>
                      <a:endParaRPr lang="en-US" sz="1400" b="0" dirty="0">
                        <a:latin typeface="Calibri (body)"/>
                      </a:endParaRPr>
                    </a:p>
                  </a:txBody>
                  <a:tcPr>
                    <a:solidFill>
                      <a:srgbClr val="EAEFF7"/>
                    </a:solidFill>
                  </a:tcPr>
                </a:tc>
                <a:tc>
                  <a:txBody>
                    <a:bodyPr/>
                    <a:lstStyle/>
                    <a:p>
                      <a:endParaRPr lang="en-US" sz="1400" dirty="0">
                        <a:latin typeface="Calibri (body)"/>
                      </a:endParaRPr>
                    </a:p>
                    <a:p>
                      <a:endParaRPr lang="en-US" sz="1400" dirty="0">
                        <a:latin typeface="Calibri (body)"/>
                      </a:endParaRPr>
                    </a:p>
                    <a:p>
                      <a:endParaRPr lang="en-US" sz="1400" dirty="0">
                        <a:latin typeface="Calibri (body)"/>
                      </a:endParaRPr>
                    </a:p>
                    <a:p>
                      <a:endParaRPr lang="en-US" sz="1400" dirty="0">
                        <a:latin typeface="Calibri (body)"/>
                      </a:endParaRPr>
                    </a:p>
                    <a:p>
                      <a:endParaRPr lang="en-US" sz="1400" dirty="0">
                        <a:latin typeface="Calibri (body)"/>
                      </a:endParaRPr>
                    </a:p>
                    <a:p>
                      <a:endParaRPr lang="en-US" sz="1400" dirty="0">
                        <a:latin typeface="Calibri (body)"/>
                      </a:endParaRPr>
                    </a:p>
                    <a:p>
                      <a:endParaRPr lang="en-US" sz="1400" dirty="0">
                        <a:latin typeface="Calibri (body)"/>
                      </a:endParaRPr>
                    </a:p>
                    <a:p>
                      <a:endParaRPr lang="en-US" sz="1400" dirty="0">
                        <a:latin typeface="Calibri (body)"/>
                      </a:endParaRPr>
                    </a:p>
                    <a:p>
                      <a:pPr algn="ctr"/>
                      <a:r>
                        <a:rPr lang="en-US" sz="1400" dirty="0">
                          <a:latin typeface="Calibri (body)"/>
                        </a:rPr>
                        <a:t>2</a:t>
                      </a:r>
                    </a:p>
                  </a:txBody>
                  <a:tcPr>
                    <a:solidFill>
                      <a:srgbClr val="FFFF00"/>
                    </a:solidFill>
                  </a:tcPr>
                </a:tc>
                <a:extLst>
                  <a:ext uri="{0D108BD9-81ED-4DB2-BD59-A6C34878D82A}">
                    <a16:rowId xmlns:a16="http://schemas.microsoft.com/office/drawing/2014/main" val="3075469858"/>
                  </a:ext>
                </a:extLst>
              </a:tr>
            </a:tbl>
          </a:graphicData>
        </a:graphic>
      </p:graphicFrame>
    </p:spTree>
    <p:extLst>
      <p:ext uri="{BB962C8B-B14F-4D97-AF65-F5344CB8AC3E}">
        <p14:creationId xmlns:p14="http://schemas.microsoft.com/office/powerpoint/2010/main" val="16624522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939445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2788</TotalTime>
  <Words>1106</Words>
  <Application>Microsoft Office PowerPoint</Application>
  <PresentationFormat>Widescreen</PresentationFormat>
  <Paragraphs>159</Paragraphs>
  <Slides>9</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Calibri (body)</vt:lpstr>
      <vt:lpstr>Calibri Light</vt:lpstr>
      <vt:lpstr>Wingdings</vt:lpstr>
      <vt:lpstr>Office Theme</vt:lpstr>
      <vt:lpstr>PowerPoint Presentation</vt:lpstr>
      <vt:lpstr>Trade for growth: key objectives of the government </vt:lpstr>
      <vt:lpstr>Uganda’s trade performance: a snapshot …</vt:lpstr>
      <vt:lpstr>Ongoing policy challenges</vt:lpstr>
      <vt:lpstr>Recommendations from Economic Growth Forum I and II</vt:lpstr>
      <vt:lpstr>Recommendations from EGF I and II: Implementation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Priya Manwaring</dc:creator>
  <cp:lastModifiedBy>Caroline Namukwaya</cp:lastModifiedBy>
  <cp:revision>289</cp:revision>
  <cp:lastPrinted>2019-08-20T11:22:46Z</cp:lastPrinted>
  <dcterms:created xsi:type="dcterms:W3CDTF">2019-08-01T10:05:26Z</dcterms:created>
  <dcterms:modified xsi:type="dcterms:W3CDTF">2019-08-21T15:39:35Z</dcterms:modified>
</cp:coreProperties>
</file>