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79" r:id="rId4"/>
    <p:sldId id="282" r:id="rId5"/>
    <p:sldId id="277" r:id="rId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E1A93-81E6-4FE5-AA72-4C8E13DEEFAA}" type="datetimeFigureOut">
              <a:rPr lang="en-GB" smtClean="0"/>
              <a:t>22/08/2019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BF34D-ADC8-4316-B0BC-9F3AD0812F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942B-9EF6-49D6-B4C1-37B333B56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DA29E-F13D-448A-BF7F-B8D7EC396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B2790-E952-4217-BBD8-A0069342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D3F42-818A-4263-A692-9820A9AC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7B7DC-B584-4057-8C7A-6F881FC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9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AE020-2487-4728-B577-1E15B08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A1DA1-114E-41F5-9E13-E5C74D1B3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B7822-DD53-4597-9A94-F4B4A1DF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406FC-1CCE-4523-B5EF-AF1F75BC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1ADE4-A870-4AA5-A2D3-C68525E6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35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65431D-ABD3-4056-8245-DEF0B0993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61729-1B08-431D-AF70-32F9E47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D1C31-F468-48DE-B184-82B54C0DE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916E9-5E3B-460D-92AC-04DAEC9B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F2EC1-B59E-4C82-9E69-E5A4E1EA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54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9FCE7-277E-4BCE-80BE-85500033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E9355-35E1-4D3D-8B17-4F7643F61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56905-C5B3-452C-971E-DC8095F0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A6E9B-C410-41DE-B85E-B930B0A3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8ECE8-D728-4130-B213-A572C856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9281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9EEF9-AC6E-4C95-A2DE-C0C0E3AEB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58BF7-8AA7-4555-912E-B3637A763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A2DDB-586E-4B26-A7C8-107D94E5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314C4-D043-4084-8EEC-5CC48097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B73D5-3C45-44B3-B1C8-62D21248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274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1779-35BD-4DDC-87D1-D53BF244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21CC-667E-4654-851E-F3872C6AF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6FBC6-805A-4702-8945-69A3B2962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F8C2D-E8F0-4BC0-9E21-ADEB788D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83293-B805-4735-9102-38F2DFA5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1EBA5-3370-4158-A373-0A4B89FA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774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5188A-0821-4ACB-AD07-04DE0BCF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BE20A-B129-4B9A-A335-27818678F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9D54B-7B7D-4A03-B9D1-F3A31F7B3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9FD0-9714-4DBB-AEAD-6C9DAD70E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AAD34-3A3A-42E0-A25D-7E9E5645A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0C8ED3-39BE-4537-AF86-7BA89E0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EAA41-0C79-4426-829C-C7945E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CCCDE8-E997-4558-B9C1-3768DEEB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234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5D6FC-FAAC-4087-9BCE-253E7879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4FA6C1-D060-4DB0-8927-5863712F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D260F-B0A9-4A67-A2D4-C855264EB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1E3F8F-DB63-4054-A50D-3C6A02C4D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36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DA6DD7-ECDA-481F-ABFE-0C93EDDA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59D10-6AF5-4338-9B90-9672FF94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75033-423D-4B95-9E08-7E99B7D6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78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03D0-99DB-4B2F-B73E-5B13DAAB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0A39-4271-426D-98DB-F1B68022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53A9-56BD-48D6-BA87-401C7174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ACEA1-82F9-4DF3-8C6D-385C8C44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7D122-2021-44B8-9213-C035D62F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210E64-7E1F-4D82-9A1E-DE5B150F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324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D4FD4-ED6C-4C96-84D5-B2C9AD69F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AA94B-73F2-4BD7-A7A5-B0E9642D0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FD4C-A162-408A-93BD-57FDFBFE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E8663-BE9D-401C-9855-B4A179A3A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2E59E-F775-4D3D-B280-A567938D2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E0091-9732-47AE-AEC2-CDA81C5E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905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2F34F-EA9F-4AF2-A86A-4BD7F313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DBBC8-44A7-406A-8D14-6B4D0857A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05713-0F17-41FC-90E4-C5464E97F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DC184-C8AC-4246-85C8-75B54402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B5032-21A3-4FBC-8C4D-69395981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692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Private - Public Investment- </a:t>
            </a:r>
            <a:r>
              <a:rPr lang="en-US" sz="4000" b="1" dirty="0"/>
              <a:t>S</a:t>
            </a:r>
            <a:r>
              <a:rPr lang="en-US" sz="4000" b="1" dirty="0" smtClean="0"/>
              <a:t>ession </a:t>
            </a:r>
            <a:r>
              <a:rPr lang="en-US" sz="4000" b="1" dirty="0"/>
              <a:t>2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74D1AA-E3D5-3144-8C40-7CE3CFE5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40829"/>
            <a:ext cx="9144000" cy="909959"/>
          </a:xfrm>
        </p:spPr>
        <p:txBody>
          <a:bodyPr>
            <a:normAutofit/>
          </a:bodyPr>
          <a:lstStyle/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87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Introduction: Private- Public Investment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810750" cy="439578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Key Presentations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Public </a:t>
            </a:r>
            <a:r>
              <a:rPr lang="en-US" dirty="0"/>
              <a:t>I</a:t>
            </a:r>
            <a:r>
              <a:rPr lang="en-US" dirty="0" smtClean="0"/>
              <a:t>nvestment </a:t>
            </a:r>
            <a:r>
              <a:rPr lang="en-US" dirty="0"/>
              <a:t>M</a:t>
            </a:r>
            <a:r>
              <a:rPr lang="en-US" dirty="0" smtClean="0"/>
              <a:t>anagement </a:t>
            </a:r>
            <a:r>
              <a:rPr lang="en-US" dirty="0"/>
              <a:t>P</a:t>
            </a:r>
            <a:r>
              <a:rPr lang="en-US" dirty="0" smtClean="0"/>
              <a:t>erformance </a:t>
            </a:r>
            <a:r>
              <a:rPr lang="en-US" dirty="0"/>
              <a:t>and </a:t>
            </a:r>
            <a:r>
              <a:rPr lang="en-US" dirty="0" smtClean="0"/>
              <a:t>Policy </a:t>
            </a:r>
            <a:r>
              <a:rPr lang="en-US" dirty="0"/>
              <a:t>I</a:t>
            </a:r>
            <a:r>
              <a:rPr lang="en-US" dirty="0" smtClean="0"/>
              <a:t>mplementation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Tax </a:t>
            </a:r>
            <a:r>
              <a:rPr lang="en-US" dirty="0" smtClean="0"/>
              <a:t>Policy </a:t>
            </a:r>
            <a:r>
              <a:rPr lang="en-US" dirty="0"/>
              <a:t>and </a:t>
            </a:r>
            <a:r>
              <a:rPr lang="en-US" dirty="0" smtClean="0"/>
              <a:t>Investment 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Special </a:t>
            </a:r>
            <a:r>
              <a:rPr lang="en-US" dirty="0" smtClean="0"/>
              <a:t>Economic Zones for Uganda</a:t>
            </a:r>
          </a:p>
          <a:p>
            <a:pPr lvl="0"/>
            <a:endParaRPr lang="en-US" dirty="0"/>
          </a:p>
          <a:p>
            <a:pPr marL="0" indent="0">
              <a:buNone/>
            </a:pPr>
            <a:r>
              <a:rPr lang="en-US" dirty="0"/>
              <a:t>M</a:t>
            </a:r>
            <a:r>
              <a:rPr lang="en-US" dirty="0" smtClean="0"/>
              <a:t>ain </a:t>
            </a:r>
            <a:r>
              <a:rPr lang="en-US" dirty="0"/>
              <a:t>objective of </a:t>
            </a:r>
            <a:r>
              <a:rPr lang="en-US" dirty="0" smtClean="0"/>
              <a:t> the session was to discuss the key </a:t>
            </a:r>
            <a:r>
              <a:rPr lang="en-US" dirty="0"/>
              <a:t>challenges </a:t>
            </a:r>
            <a:r>
              <a:rPr lang="en-US" dirty="0" smtClean="0"/>
              <a:t>in the three areas and make </a:t>
            </a:r>
            <a:r>
              <a:rPr lang="en-US" dirty="0"/>
              <a:t>policy </a:t>
            </a:r>
            <a:r>
              <a:rPr lang="en-US" dirty="0" smtClean="0"/>
              <a:t>recommendations </a:t>
            </a:r>
            <a:endParaRPr lang="en-US" dirty="0"/>
          </a:p>
          <a:p>
            <a:pPr>
              <a:lnSpc>
                <a:spcPct val="110000"/>
              </a:lnSpc>
            </a:pPr>
            <a:endParaRPr lang="en-GB" dirty="0"/>
          </a:p>
          <a:p>
            <a:pPr>
              <a:lnSpc>
                <a:spcPct val="110000"/>
              </a:lnSpc>
            </a:pPr>
            <a:endParaRPr lang="en-GB" dirty="0" smtClean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40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457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Five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ctionable Policy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ecommendations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9091"/>
            <a:ext cx="10515600" cy="5682384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GB" dirty="0" smtClean="0"/>
              <a:t>1. Consider </a:t>
            </a:r>
            <a:r>
              <a:rPr lang="en-GB" dirty="0"/>
              <a:t>tax instruments that affect costs of </a:t>
            </a:r>
            <a:r>
              <a:rPr lang="en-GB" dirty="0" smtClean="0"/>
              <a:t>capital (Tax credits, accelerated depreciation)</a:t>
            </a:r>
            <a:r>
              <a:rPr lang="en-GB" dirty="0">
                <a:solidFill>
                  <a:prstClr val="black"/>
                </a:solidFill>
              </a:rPr>
              <a:t> rather than </a:t>
            </a:r>
            <a:r>
              <a:rPr lang="en-GB" dirty="0" smtClean="0">
                <a:solidFill>
                  <a:prstClr val="black"/>
                </a:solidFill>
              </a:rPr>
              <a:t>profit like tax holidays, exemptions. </a:t>
            </a:r>
            <a:endParaRPr lang="en-GB" dirty="0"/>
          </a:p>
          <a:p>
            <a:pPr marL="0" lvl="0" indent="0" algn="just">
              <a:buNone/>
            </a:pPr>
            <a:r>
              <a:rPr lang="en-GB" dirty="0" smtClean="0"/>
              <a:t>2. Focus </a:t>
            </a:r>
            <a:r>
              <a:rPr lang="en-GB" dirty="0"/>
              <a:t>policy attention on improving business </a:t>
            </a:r>
            <a:r>
              <a:rPr lang="en-GB" dirty="0" smtClean="0"/>
              <a:t>climate </a:t>
            </a:r>
            <a:r>
              <a:rPr lang="en-GB" dirty="0"/>
              <a:t>in </a:t>
            </a:r>
            <a:r>
              <a:rPr lang="en-GB" dirty="0" smtClean="0"/>
              <a:t>industrial parks and free zones rather than providing fiscal incentives </a:t>
            </a:r>
            <a:r>
              <a:rPr lang="en-GB" dirty="0"/>
              <a:t>e.g. </a:t>
            </a:r>
            <a:r>
              <a:rPr lang="en-GB" dirty="0" smtClean="0"/>
              <a:t>through  public infrastructure, One </a:t>
            </a:r>
            <a:r>
              <a:rPr lang="en-GB" dirty="0"/>
              <a:t>S</a:t>
            </a:r>
            <a:r>
              <a:rPr lang="en-GB" dirty="0" smtClean="0"/>
              <a:t>top Centres </a:t>
            </a:r>
            <a:r>
              <a:rPr lang="en-GB" dirty="0"/>
              <a:t>in zones, more streamlined procedures, and reducing time and uncertainty associated with customs </a:t>
            </a:r>
            <a:r>
              <a:rPr lang="en-GB" dirty="0" smtClean="0"/>
              <a:t>clearance</a:t>
            </a:r>
            <a:endParaRPr lang="en-US" dirty="0"/>
          </a:p>
          <a:p>
            <a:pPr marL="0" lvl="0" indent="0" algn="just">
              <a:buNone/>
            </a:pPr>
            <a:r>
              <a:rPr lang="en-GB" dirty="0" smtClean="0"/>
              <a:t>3. Conduct ex-ante Cost Benefit analysis of tax incentives </a:t>
            </a:r>
            <a:r>
              <a:rPr lang="en-GB" dirty="0"/>
              <a:t>being </a:t>
            </a:r>
            <a:r>
              <a:rPr lang="en-GB" dirty="0" smtClean="0"/>
              <a:t>targeted in order to match tax policy to measurable expected outcomes for example number of jobs to-be created and value of future taxes paid</a:t>
            </a:r>
          </a:p>
          <a:p>
            <a:pPr marL="0" indent="0" algn="just">
              <a:buNone/>
            </a:pPr>
            <a:r>
              <a:rPr lang="en-US" dirty="0" smtClean="0"/>
              <a:t>4. Start </a:t>
            </a:r>
            <a:r>
              <a:rPr lang="en-US" dirty="0"/>
              <a:t>small and </a:t>
            </a:r>
            <a:r>
              <a:rPr lang="en-US" dirty="0" smtClean="0"/>
              <a:t>prioritize industrial parks and free zones that will attract significant investments and job creation</a:t>
            </a:r>
          </a:p>
          <a:p>
            <a:pPr marL="0" indent="0" algn="just">
              <a:buNone/>
            </a:pPr>
            <a:r>
              <a:rPr lang="en-GB" dirty="0" smtClean="0"/>
              <a:t>5. Implement online M&amp;E </a:t>
            </a:r>
            <a:r>
              <a:rPr lang="en-GB" dirty="0"/>
              <a:t>data systems to track </a:t>
            </a:r>
            <a:r>
              <a:rPr lang="en-GB" dirty="0" smtClean="0"/>
              <a:t>measurable outcomes in investment</a:t>
            </a:r>
            <a:r>
              <a:rPr lang="en-GB" dirty="0"/>
              <a:t>, exports, jobs and other indicators of interest and also to air and address business grievances in real time to evaluate the impact of tax incentives, SEZs and parks </a:t>
            </a:r>
            <a:r>
              <a:rPr lang="en-GB" dirty="0" smtClean="0"/>
              <a:t>to </a:t>
            </a:r>
            <a:r>
              <a:rPr lang="en-GB" dirty="0"/>
              <a:t>improve over </a:t>
            </a:r>
            <a:r>
              <a:rPr lang="en-GB" dirty="0" smtClean="0"/>
              <a:t>time. </a:t>
            </a:r>
            <a:endParaRPr lang="en-GB" dirty="0"/>
          </a:p>
          <a:p>
            <a:pPr marL="0" indent="0" algn="just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lvl="0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873" y="416431"/>
            <a:ext cx="10515600" cy="35531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Other Policy considerations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73" y="928255"/>
            <a:ext cx="11055927" cy="5248708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dirty="0" smtClean="0"/>
              <a:t>Strengthen coordination </a:t>
            </a:r>
            <a:r>
              <a:rPr lang="en-US" sz="2600" dirty="0"/>
              <a:t>between relevant agencies to avoid </a:t>
            </a:r>
            <a:r>
              <a:rPr lang="en-US" sz="2600" dirty="0" smtClean="0"/>
              <a:t>duplication and wastage </a:t>
            </a:r>
            <a:r>
              <a:rPr lang="en-US" sz="2600" dirty="0"/>
              <a:t>of P</a:t>
            </a:r>
            <a:r>
              <a:rPr lang="en-US" sz="2600" dirty="0" smtClean="0"/>
              <a:t>ublic </a:t>
            </a:r>
            <a:r>
              <a:rPr lang="en-US" sz="2600" dirty="0"/>
              <a:t>I</a:t>
            </a:r>
            <a:r>
              <a:rPr lang="en-US" sz="2600" dirty="0" smtClean="0"/>
              <a:t>nvestments.</a:t>
            </a:r>
          </a:p>
          <a:p>
            <a:pPr marL="514350" indent="-514350" algn="just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sz="2600" dirty="0" smtClean="0"/>
              <a:t>In future after sufficient due diligence has been done by the regulator </a:t>
            </a:r>
            <a:r>
              <a:rPr lang="en-US" sz="2600" dirty="0"/>
              <a:t>e</a:t>
            </a:r>
            <a:r>
              <a:rPr lang="en-US" sz="2600" dirty="0" smtClean="0"/>
              <a:t>xisting </a:t>
            </a:r>
            <a:r>
              <a:rPr lang="en-US" sz="2600" dirty="0"/>
              <a:t>beneficiaries of tax holidays should  list on the stock exchange. This will improve the governance structure, transparency and accountability.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091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Thank you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69291C6-4164-F14E-89D0-DEFC9D639A78}"/>
              </a:ext>
            </a:extLst>
          </p:cNvPr>
          <p:cNvSpPr txBox="1">
            <a:spLocks/>
          </p:cNvSpPr>
          <p:nvPr/>
        </p:nvSpPr>
        <p:spPr>
          <a:xfrm>
            <a:off x="1524000" y="5540829"/>
            <a:ext cx="9144000" cy="909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  <a:endParaRPr lang="en-GB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96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2439</TotalTime>
  <Words>291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 Antiqua</vt:lpstr>
      <vt:lpstr>Calibri</vt:lpstr>
      <vt:lpstr>Calibri Light</vt:lpstr>
      <vt:lpstr>Office Theme</vt:lpstr>
      <vt:lpstr> Private - Public Investment- Session 2</vt:lpstr>
      <vt:lpstr>Introduction: Private- Public Investment</vt:lpstr>
      <vt:lpstr>Five Actionable Policy Recommendations </vt:lpstr>
      <vt:lpstr>Other Policy considerations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dsntech</cp:lastModifiedBy>
  <cp:revision>173</cp:revision>
  <dcterms:created xsi:type="dcterms:W3CDTF">2019-08-13T22:25:44Z</dcterms:created>
  <dcterms:modified xsi:type="dcterms:W3CDTF">2019-08-22T12:04:34Z</dcterms:modified>
</cp:coreProperties>
</file>