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notesSlides/notesSlide16.xml" ContentType="application/vnd.openxmlformats-officedocument.presentationml.notesSlide+xml"/>
  <Override PartName="/ppt/tags/tag31.xml" ContentType="application/vnd.openxmlformats-officedocument.presentationml.tags+xml"/>
  <Override PartName="/ppt/notesSlides/notesSlide17.xml" ContentType="application/vnd.openxmlformats-officedocument.presentationml.notesSlide+xml"/>
  <Override PartName="/ppt/tags/tag3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tags/tag36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4204" r:id="rId2"/>
    <p:sldMasterId id="2147484208" r:id="rId3"/>
  </p:sldMasterIdLst>
  <p:notesMasterIdLst>
    <p:notesMasterId r:id="rId28"/>
  </p:notesMasterIdLst>
  <p:handoutMasterIdLst>
    <p:handoutMasterId r:id="rId29"/>
  </p:handoutMasterIdLst>
  <p:sldIdLst>
    <p:sldId id="540" r:id="rId4"/>
    <p:sldId id="617" r:id="rId5"/>
    <p:sldId id="774" r:id="rId6"/>
    <p:sldId id="775" r:id="rId7"/>
    <p:sldId id="776" r:id="rId8"/>
    <p:sldId id="735" r:id="rId9"/>
    <p:sldId id="778" r:id="rId10"/>
    <p:sldId id="779" r:id="rId11"/>
    <p:sldId id="780" r:id="rId12"/>
    <p:sldId id="725" r:id="rId13"/>
    <p:sldId id="720" r:id="rId14"/>
    <p:sldId id="754" r:id="rId15"/>
    <p:sldId id="789" r:id="rId16"/>
    <p:sldId id="794" r:id="rId17"/>
    <p:sldId id="767" r:id="rId18"/>
    <p:sldId id="791" r:id="rId19"/>
    <p:sldId id="787" r:id="rId20"/>
    <p:sldId id="792" r:id="rId21"/>
    <p:sldId id="773" r:id="rId22"/>
    <p:sldId id="793" r:id="rId23"/>
    <p:sldId id="795" r:id="rId24"/>
    <p:sldId id="759" r:id="rId25"/>
    <p:sldId id="796" r:id="rId26"/>
    <p:sldId id="729" r:id="rId2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4">
          <p15:clr>
            <a:srgbClr val="A4A3A4"/>
          </p15:clr>
        </p15:guide>
        <p15:guide id="2" orient="horz" pos="720">
          <p15:clr>
            <a:srgbClr val="A4A3A4"/>
          </p15:clr>
        </p15:guide>
        <p15:guide id="3" orient="horz" pos="2208">
          <p15:clr>
            <a:srgbClr val="A4A3A4"/>
          </p15:clr>
        </p15:guide>
        <p15:guide id="4" pos="384">
          <p15:clr>
            <a:srgbClr val="A4A3A4"/>
          </p15:clr>
        </p15:guide>
        <p15:guide id="5" pos="3504">
          <p15:clr>
            <a:srgbClr val="A4A3A4"/>
          </p15:clr>
        </p15:guide>
        <p15:guide id="6" pos="576">
          <p15:clr>
            <a:srgbClr val="A4A3A4"/>
          </p15:clr>
        </p15:guide>
        <p15:guide id="7" pos="1680">
          <p15:clr>
            <a:srgbClr val="A4A3A4"/>
          </p15:clr>
        </p15:guide>
        <p15:guide id="8" pos="2496">
          <p15:clr>
            <a:srgbClr val="A4A3A4"/>
          </p15:clr>
        </p15:guide>
        <p15:guide id="9" pos="5414">
          <p15:clr>
            <a:srgbClr val="A4A3A4"/>
          </p15:clr>
        </p15:guide>
        <p15:guide id="10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205"/>
    <a:srgbClr val="F30002"/>
    <a:srgbClr val="C3750D"/>
    <a:srgbClr val="2A4A2D"/>
    <a:srgbClr val="0000CC"/>
    <a:srgbClr val="A85A0C"/>
    <a:srgbClr val="FFFFFF"/>
    <a:srgbClr val="003300"/>
    <a:srgbClr val="1BFF61"/>
    <a:srgbClr val="FDF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4" autoAdjust="0"/>
    <p:restoredTop sz="86385" autoAdjust="0"/>
  </p:normalViewPr>
  <p:slideViewPr>
    <p:cSldViewPr snapToGrid="0" snapToObjects="1">
      <p:cViewPr varScale="1">
        <p:scale>
          <a:sx n="73" d="100"/>
          <a:sy n="73" d="100"/>
        </p:scale>
        <p:origin x="1410" y="78"/>
      </p:cViewPr>
      <p:guideLst>
        <p:guide orient="horz" pos="3744"/>
        <p:guide orient="horz" pos="720"/>
        <p:guide orient="horz" pos="2208"/>
        <p:guide pos="384"/>
        <p:guide pos="3504"/>
        <p:guide pos="576"/>
        <p:guide pos="1680"/>
        <p:guide pos="2496"/>
        <p:guide pos="541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meetmorjaria\Dropbox\RESEARCH\UG\UG\IGC-AUG-2019\data\figures-growth-forum2019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meetmorjaria\Dropbox\RESEARCH\UG\UG\IGC-AUG-2019\data\figures-growth-forum2019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ameetmorjaria\Dropbox\RESEARCH\UG\UG\IGC-AUG-2019\data\figures-growth-forum2019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\\Users\ameetmorjaria\Dropbox\RESEARCH\UG\UG\IGC-AUG-2019\data\figures-growth-forum2019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\\Users\ameetmorjaria\Dropbox\RESEARCH\UG\UG\IGC-AUG-2019\data\figures-growth-forum2019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ameetmorjaria\Dropbox\RESEARCH\UG\UG\IGC-AUG-2019\data\figures-growth-forum20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latin typeface="Garamond" panose="02020404030301010803" pitchFamily="18" charset="0"/>
              </a:rPr>
              <a:t>Robusta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F020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85D1-F44C-AE98-247B4656F2AA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5D1-F44C-AE98-247B4656F2AA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5D1-F44C-AE98-247B4656F2AA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85D1-F44C-AE98-247B4656F2AA}"/>
              </c:ext>
            </c:extLst>
          </c:dPt>
          <c:dLbls>
            <c:dLbl>
              <c:idx val="0"/>
              <c:layout>
                <c:manualLayout>
                  <c:x val="-0.13622890919045275"/>
                  <c:y val="5.0945095197278516E-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Garamond" panose="02020404030301010803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5D1-F44C-AE98-247B4656F2A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F141053-15FD-442B-BCD9-F71DD82A5B8A}" type="VALUE">
                      <a:rPr lang="en-US" b="1"/>
                      <a:pPr/>
                      <a:t>[VALUE]</a:t>
                    </a:fld>
                    <a:endParaRPr lang="en-GB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D1-F44C-AE98-247B4656F2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'2-Global Ranking'!$G$26:$H$30</c:f>
              <c:multiLvlStrCache>
                <c:ptCount val="5"/>
                <c:lvl>
                  <c:pt idx="0">
                    <c:v>Vietnam</c:v>
                  </c:pt>
                  <c:pt idx="1">
                    <c:v>Brazil</c:v>
                  </c:pt>
                  <c:pt idx="2">
                    <c:v>Indonesia</c:v>
                  </c:pt>
                  <c:pt idx="3">
                    <c:v>Uganda</c:v>
                  </c:pt>
                  <c:pt idx="4">
                    <c:v>India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</c:lvl>
              </c:multiLvlStrCache>
            </c:multiLvlStrRef>
          </c:cat>
          <c:val>
            <c:numRef>
              <c:f>'2-Global Ranking'!$I$26:$I$30</c:f>
              <c:numCache>
                <c:formatCode>#,##0</c:formatCode>
                <c:ptCount val="5"/>
                <c:pt idx="0">
                  <c:v>29000</c:v>
                </c:pt>
                <c:pt idx="1">
                  <c:v>16600</c:v>
                </c:pt>
                <c:pt idx="2">
                  <c:v>9400</c:v>
                </c:pt>
                <c:pt idx="3">
                  <c:v>4000</c:v>
                </c:pt>
                <c:pt idx="4">
                  <c:v>3700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1-F44C-AE98-247B4656F2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4"/>
        <c:overlap val="-8"/>
        <c:axId val="-2126009112"/>
        <c:axId val="-2130646472"/>
      </c:barChart>
      <c:catAx>
        <c:axId val="-21260091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-2130646472"/>
        <c:crosses val="autoZero"/>
        <c:auto val="1"/>
        <c:lblAlgn val="ctr"/>
        <c:lblOffset val="100"/>
        <c:noMultiLvlLbl val="0"/>
      </c:catAx>
      <c:valAx>
        <c:axId val="-2130646472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-21260091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latin typeface="Garamond" panose="02020404030301010803" pitchFamily="18" charset="0"/>
              </a:rPr>
              <a:t>Arabica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0690507826926816"/>
          <c:y val="0.10605171614354998"/>
          <c:w val="0.66500841690425594"/>
          <c:h val="0.8660399375028843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DF1-254B-81A2-D1FC183CA8F1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/>
              </a:solidFill>
              <a:ln>
                <a:solidFill>
                  <a:srgbClr val="996633">
                    <a:alpha val="84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DF1-254B-81A2-D1FC183CA8F1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6"/>
              </a:solidFill>
              <a:ln>
                <a:solidFill>
                  <a:schemeClr val="tx1">
                    <a:lumMod val="15000"/>
                    <a:lumOff val="85000"/>
                    <a:alpha val="84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DF1-254B-81A2-D1FC183CA8F1}"/>
              </c:ext>
            </c:extLst>
          </c:dPt>
          <c:dLbls>
            <c:dLbl>
              <c:idx val="0"/>
              <c:layout>
                <c:manualLayout>
                  <c:x val="-0.11745265654708098"/>
                  <c:y val="6.436948693717563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Garamond" panose="02020404030301010803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DF1-254B-81A2-D1FC183CA8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F141053-15FD-442B-BCD9-F71DD82A5B8A}" type="VALUE">
                      <a:rPr lang="en-US" b="1"/>
                      <a:pPr/>
                      <a:t>[VALUE]</a:t>
                    </a:fld>
                    <a:endParaRPr lang="en-GB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DF1-254B-81A2-D1FC183CA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'2-Global Ranking'!$P$32:$Q$37</c:f>
              <c:multiLvlStrCache>
                <c:ptCount val="6"/>
                <c:lvl>
                  <c:pt idx="0">
                    <c:v>Brazil</c:v>
                  </c:pt>
                  <c:pt idx="1">
                    <c:v>Colombia</c:v>
                  </c:pt>
                  <c:pt idx="2">
                    <c:v>Ethiopia</c:v>
                  </c:pt>
                  <c:pt idx="3">
                    <c:v>Honduras</c:v>
                  </c:pt>
                  <c:pt idx="4">
                    <c:v>Peru</c:v>
                  </c:pt>
                  <c:pt idx="5">
                    <c:v>Uganda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15</c:v>
                  </c:pt>
                </c:lvl>
              </c:multiLvlStrCache>
            </c:multiLvlStrRef>
          </c:cat>
          <c:val>
            <c:numRef>
              <c:f>'2-Global Ranking'!$R$32:$R$37</c:f>
              <c:numCache>
                <c:formatCode>#,##0</c:formatCode>
                <c:ptCount val="6"/>
                <c:pt idx="0">
                  <c:v>48200</c:v>
                </c:pt>
                <c:pt idx="1">
                  <c:v>14300</c:v>
                </c:pt>
                <c:pt idx="2">
                  <c:v>7250</c:v>
                </c:pt>
                <c:pt idx="3">
                  <c:v>7000</c:v>
                </c:pt>
                <c:pt idx="4">
                  <c:v>4380</c:v>
                </c:pt>
                <c:pt idx="5" formatCode="General">
                  <c:v>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F1-254B-81A2-D1FC183CA8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9"/>
        <c:overlap val="-8"/>
        <c:axId val="-2119237208"/>
        <c:axId val="-2130650904"/>
      </c:barChart>
      <c:catAx>
        <c:axId val="-21192372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-2130650904"/>
        <c:crosses val="autoZero"/>
        <c:auto val="1"/>
        <c:lblAlgn val="ctr"/>
        <c:lblOffset val="100"/>
        <c:noMultiLvlLbl val="0"/>
      </c:catAx>
      <c:valAx>
        <c:axId val="-2130650904"/>
        <c:scaling>
          <c:orientation val="minMax"/>
        </c:scaling>
        <c:delete val="1"/>
        <c:axPos val="t"/>
        <c:numFmt formatCode="#,##0" sourceLinked="1"/>
        <c:majorTickMark val="none"/>
        <c:minorTickMark val="none"/>
        <c:tickLblPos val="nextTo"/>
        <c:crossAx val="-21192372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'4-UGMacroContribution'!$A$6</c:f>
              <c:strCache>
                <c:ptCount val="1"/>
                <c:pt idx="0">
                  <c:v>Coffee (value)</c:v>
                </c:pt>
              </c:strCache>
            </c:strRef>
          </c:tx>
          <c:spPr>
            <a:solidFill>
              <a:srgbClr val="996633"/>
            </a:solidFill>
            <a:ln>
              <a:noFill/>
            </a:ln>
            <a:effectLst/>
          </c:spPr>
          <c:invertIfNegative val="0"/>
          <c:cat>
            <c:strRef>
              <c:f>'4-UGMacroContribution'!$N$3:$AD$3</c:f>
              <c:strCache>
                <c:ptCount val="17"/>
                <c:pt idx="0">
                  <c:v>02/03</c:v>
                </c:pt>
                <c:pt idx="1">
                  <c:v>03/04</c:v>
                </c:pt>
                <c:pt idx="2">
                  <c:v>04/05</c:v>
                </c:pt>
                <c:pt idx="3">
                  <c:v>05/06</c:v>
                </c:pt>
                <c:pt idx="4">
                  <c:v>06/07</c:v>
                </c:pt>
                <c:pt idx="5">
                  <c:v>07/08</c:v>
                </c:pt>
                <c:pt idx="6">
                  <c:v>08/09</c:v>
                </c:pt>
                <c:pt idx="7">
                  <c:v>09/10</c:v>
                </c:pt>
                <c:pt idx="8">
                  <c:v>10/11</c:v>
                </c:pt>
                <c:pt idx="9">
                  <c:v>11/12</c:v>
                </c:pt>
                <c:pt idx="10">
                  <c:v>12/13</c:v>
                </c:pt>
                <c:pt idx="11">
                  <c:v>13/14</c:v>
                </c:pt>
                <c:pt idx="12">
                  <c:v>14/15</c:v>
                </c:pt>
                <c:pt idx="13">
                  <c:v>15/16</c:v>
                </c:pt>
                <c:pt idx="14">
                  <c:v>16/17</c:v>
                </c:pt>
                <c:pt idx="15">
                  <c:v>17/18</c:v>
                </c:pt>
                <c:pt idx="16">
                  <c:v>18/19</c:v>
                </c:pt>
              </c:strCache>
            </c:strRef>
          </c:cat>
          <c:val>
            <c:numRef>
              <c:f>'4-UGMacroContribution'!$N$6:$AD$6</c:f>
              <c:numCache>
                <c:formatCode>0.000</c:formatCode>
                <c:ptCount val="17"/>
                <c:pt idx="0">
                  <c:v>105.473097</c:v>
                </c:pt>
                <c:pt idx="1">
                  <c:v>114.12898199999999</c:v>
                </c:pt>
                <c:pt idx="2">
                  <c:v>144.52740453999999</c:v>
                </c:pt>
                <c:pt idx="3" formatCode="_(* #,##0_);_(* \(#,##0\);_(* &quot;-&quot;??_);_(@_)">
                  <c:v>173.37301800000003</c:v>
                </c:pt>
                <c:pt idx="4" formatCode="_(* #,##0_);_(* \(#,##0\);_(* &quot;-&quot;??_);_(@_)">
                  <c:v>228.51782500000004</c:v>
                </c:pt>
                <c:pt idx="5" formatCode="_(* #,##0_);_(* \(#,##0\);_(* &quot;-&quot;??_);_(@_)">
                  <c:v>348.629099</c:v>
                </c:pt>
                <c:pt idx="6" formatCode="_(* #,##0_);_(* \(#,##0\);_(* &quot;-&quot;??_);_(@_)">
                  <c:v>336.65290700000008</c:v>
                </c:pt>
                <c:pt idx="7" formatCode="_(* #,##0_);_(* \(#,##0\);_(* &quot;-&quot;??_);_(@_)">
                  <c:v>262.13089000000002</c:v>
                </c:pt>
                <c:pt idx="8" formatCode="_(* #,##0_);_(* \(#,##0\);_(* &quot;-&quot;??_);_(@_)">
                  <c:v>371.04384799999997</c:v>
                </c:pt>
                <c:pt idx="9" formatCode="_(* #,##0_);_(* \(#,##0\);_(* &quot;-&quot;??_);_(@_)">
                  <c:v>444.21055099</c:v>
                </c:pt>
                <c:pt idx="10" formatCode="_(* #,##0_);_(* \(#,##0\);_(* &quot;-&quot;??_);_(@_)">
                  <c:v>422.68894208999995</c:v>
                </c:pt>
                <c:pt idx="11" formatCode="_(* #,##0_);_(* \(#,##0\);_(* &quot;-&quot;??_);_(@_)">
                  <c:v>404.00498413000003</c:v>
                </c:pt>
                <c:pt idx="12" formatCode="_(* #,##0_);_(* \(#,##0\);_(* &quot;-&quot;??_);_(@_)">
                  <c:v>400.49256416000003</c:v>
                </c:pt>
                <c:pt idx="13" formatCode="_(* #,##0_);_(* \(#,##0\);_(* &quot;-&quot;??_);_(@_)">
                  <c:v>352.03390790799995</c:v>
                </c:pt>
                <c:pt idx="14" formatCode="_(* #,##0_);_(* \(#,##0\);_(* &quot;-&quot;??_);_(@_)">
                  <c:v>490.41340413999995</c:v>
                </c:pt>
                <c:pt idx="15" formatCode="_(* #,##0.000_);_(* \(#,##0.000\);_(* &quot;-&quot;??_);_(@_)">
                  <c:v>492.47254783999995</c:v>
                </c:pt>
                <c:pt idx="16" formatCode="#,##0.00">
                  <c:v>416.18912397999998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1D-D648-8B60-F3A7E8C39E03}"/>
            </c:ext>
          </c:extLst>
        </c:ser>
        <c:ser>
          <c:idx val="1"/>
          <c:order val="1"/>
          <c:tx>
            <c:strRef>
              <c:f>'4-UGMacroContribution'!$A$11</c:f>
              <c:strCache>
                <c:ptCount val="1"/>
                <c:pt idx="0">
                  <c:v>Non-Coffee formal exports (value)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'4-UGMacroContribution'!$N$3:$AD$3</c:f>
              <c:strCache>
                <c:ptCount val="17"/>
                <c:pt idx="0">
                  <c:v>02/03</c:v>
                </c:pt>
                <c:pt idx="1">
                  <c:v>03/04</c:v>
                </c:pt>
                <c:pt idx="2">
                  <c:v>04/05</c:v>
                </c:pt>
                <c:pt idx="3">
                  <c:v>05/06</c:v>
                </c:pt>
                <c:pt idx="4">
                  <c:v>06/07</c:v>
                </c:pt>
                <c:pt idx="5">
                  <c:v>07/08</c:v>
                </c:pt>
                <c:pt idx="6">
                  <c:v>08/09</c:v>
                </c:pt>
                <c:pt idx="7">
                  <c:v>09/10</c:v>
                </c:pt>
                <c:pt idx="8">
                  <c:v>10/11</c:v>
                </c:pt>
                <c:pt idx="9">
                  <c:v>11/12</c:v>
                </c:pt>
                <c:pt idx="10">
                  <c:v>12/13</c:v>
                </c:pt>
                <c:pt idx="11">
                  <c:v>13/14</c:v>
                </c:pt>
                <c:pt idx="12">
                  <c:v>14/15</c:v>
                </c:pt>
                <c:pt idx="13">
                  <c:v>15/16</c:v>
                </c:pt>
                <c:pt idx="14">
                  <c:v>16/17</c:v>
                </c:pt>
                <c:pt idx="15">
                  <c:v>17/18</c:v>
                </c:pt>
                <c:pt idx="16">
                  <c:v>18/19</c:v>
                </c:pt>
              </c:strCache>
            </c:strRef>
          </c:cat>
          <c:val>
            <c:numRef>
              <c:f>'4-UGMacroContribution'!$N$11:$AD$11</c:f>
              <c:numCache>
                <c:formatCode>0.000</c:formatCode>
                <c:ptCount val="17"/>
                <c:pt idx="0">
                  <c:v>394.50210348585625</c:v>
                </c:pt>
                <c:pt idx="1">
                  <c:v>519.23887666170026</c:v>
                </c:pt>
                <c:pt idx="2">
                  <c:v>600.35652532916322</c:v>
                </c:pt>
                <c:pt idx="3" formatCode="_(* #,##0_);_(* \(#,##0\);_(* &quot;-&quot;??_);_(@_)">
                  <c:v>674.30918855510868</c:v>
                </c:pt>
                <c:pt idx="4" formatCode="_(* #,##0_);_(* \(#,##0\);_(* &quot;-&quot;??_);_(@_)">
                  <c:v>976.08151488023998</c:v>
                </c:pt>
                <c:pt idx="5" formatCode="_(* #,##0_);_(* \(#,##0\);_(* &quot;-&quot;??_);_(@_)">
                  <c:v>1139.1275696130008</c:v>
                </c:pt>
                <c:pt idx="6" formatCode="_(* #,##0_);_(* \(#,##0\);_(* &quot;-&quot;??_);_(@_)">
                  <c:v>1229.0305270322085</c:v>
                </c:pt>
                <c:pt idx="7" formatCode="_(* #,##0_);_(* \(#,##0\);_(* &quot;-&quot;??_);_(@_)">
                  <c:v>1350.033780273548</c:v>
                </c:pt>
                <c:pt idx="8" formatCode="_(* #,##0_);_(* \(#,##0\);_(* &quot;-&quot;??_);_(@_)">
                  <c:v>1508.3683433920328</c:v>
                </c:pt>
                <c:pt idx="9" formatCode="_(* #,##0_);_(* \(#,##0\);_(* &quot;-&quot;??_);_(@_)">
                  <c:v>1839.8867353481355</c:v>
                </c:pt>
                <c:pt idx="10" formatCode="_(* #,##0_);_(* \(#,##0\);_(* &quot;-&quot;??_);_(@_)">
                  <c:v>2020.8681496300012</c:v>
                </c:pt>
                <c:pt idx="11" formatCode="_(* #,##0_);_(* \(#,##0\);_(* &quot;-&quot;??_);_(@_)">
                  <c:v>1906.6483420472491</c:v>
                </c:pt>
                <c:pt idx="12" formatCode="_(* #,##0_);_(* \(#,##0\);_(* &quot;-&quot;??_);_(@_)">
                  <c:v>1899.2946313043187</c:v>
                </c:pt>
                <c:pt idx="13" formatCode="_(* #,##0_);_(* \(#,##0\);_(* &quot;-&quot;??_);_(@_)">
                  <c:v>1946.0963627471986</c:v>
                </c:pt>
                <c:pt idx="14" formatCode="#,##0.00">
                  <c:v>2299.8968706715996</c:v>
                </c:pt>
                <c:pt idx="15" formatCode="#,##0.00">
                  <c:v>2455.1469865241588</c:v>
                </c:pt>
                <c:pt idx="16" formatCode="#,##0.00">
                  <c:v>3045.2017963699509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1D-D648-8B60-F3A7E8C39E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128879656"/>
        <c:axId val="-2113686600"/>
      </c:barChart>
      <c:lineChart>
        <c:grouping val="standard"/>
        <c:varyColors val="0"/>
        <c:ser>
          <c:idx val="2"/>
          <c:order val="2"/>
          <c:tx>
            <c:strRef>
              <c:f>'4-UGMacroContribution'!$A$7</c:f>
              <c:strCache>
                <c:ptCount val="1"/>
                <c:pt idx="0">
                  <c:v>Coffee % of exports</c:v>
                </c:pt>
              </c:strCache>
            </c:strRef>
          </c:tx>
          <c:spPr>
            <a:ln w="38100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'4-UGMacroContribution'!$N$3:$AD$3</c:f>
              <c:strCache>
                <c:ptCount val="17"/>
                <c:pt idx="0">
                  <c:v>02/03</c:v>
                </c:pt>
                <c:pt idx="1">
                  <c:v>03/04</c:v>
                </c:pt>
                <c:pt idx="2">
                  <c:v>04/05</c:v>
                </c:pt>
                <c:pt idx="3">
                  <c:v>05/06</c:v>
                </c:pt>
                <c:pt idx="4">
                  <c:v>06/07</c:v>
                </c:pt>
                <c:pt idx="5">
                  <c:v>07/08</c:v>
                </c:pt>
                <c:pt idx="6">
                  <c:v>08/09</c:v>
                </c:pt>
                <c:pt idx="7">
                  <c:v>09/10</c:v>
                </c:pt>
                <c:pt idx="8">
                  <c:v>10/11</c:v>
                </c:pt>
                <c:pt idx="9">
                  <c:v>11/12</c:v>
                </c:pt>
                <c:pt idx="10">
                  <c:v>12/13</c:v>
                </c:pt>
                <c:pt idx="11">
                  <c:v>13/14</c:v>
                </c:pt>
                <c:pt idx="12">
                  <c:v>14/15</c:v>
                </c:pt>
                <c:pt idx="13">
                  <c:v>15/16</c:v>
                </c:pt>
                <c:pt idx="14">
                  <c:v>16/17</c:v>
                </c:pt>
                <c:pt idx="15">
                  <c:v>17/18</c:v>
                </c:pt>
                <c:pt idx="16">
                  <c:v>18/19</c:v>
                </c:pt>
              </c:strCache>
            </c:strRef>
          </c:cat>
          <c:val>
            <c:numRef>
              <c:f>'4-UGMacroContribution'!$N$7:$AD$7</c:f>
              <c:numCache>
                <c:formatCode>0%</c:formatCode>
                <c:ptCount val="17"/>
                <c:pt idx="0">
                  <c:v>0.20830517067158769</c:v>
                </c:pt>
                <c:pt idx="1">
                  <c:v>0.17010731374472818</c:v>
                </c:pt>
                <c:pt idx="2">
                  <c:v>0.16456852545466497</c:v>
                </c:pt>
                <c:pt idx="3">
                  <c:v>0.16520691314524361</c:v>
                </c:pt>
                <c:pt idx="4">
                  <c:v>0.15505087235479573</c:v>
                </c:pt>
                <c:pt idx="5">
                  <c:v>0.16817998579388704</c:v>
                </c:pt>
                <c:pt idx="6">
                  <c:v>0.15189199755733765</c:v>
                </c:pt>
                <c:pt idx="7">
                  <c:v>0.11311921230639381</c:v>
                </c:pt>
                <c:pt idx="8">
                  <c:v>0.16147994809940422</c:v>
                </c:pt>
                <c:pt idx="9">
                  <c:v>0.16653120333002619</c:v>
                </c:pt>
                <c:pt idx="10">
                  <c:v>0.14514889671613293</c:v>
                </c:pt>
                <c:pt idx="11">
                  <c:v>0.14928154475985106</c:v>
                </c:pt>
                <c:pt idx="12">
                  <c:v>0.14625222254478376</c:v>
                </c:pt>
                <c:pt idx="13">
                  <c:v>0.1309733528173424</c:v>
                </c:pt>
                <c:pt idx="14">
                  <c:v>0.14978615742875789</c:v>
                </c:pt>
                <c:pt idx="15">
                  <c:v>0.13924825668386467</c:v>
                </c:pt>
                <c:pt idx="16">
                  <c:v>0.10493352200162011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41D-D648-8B60-F3A7E8C39E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13694856"/>
        <c:axId val="2128882632"/>
      </c:lineChart>
      <c:catAx>
        <c:axId val="2128879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-21136866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-211368660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Value (in US$ million)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128879656"/>
        <c:crosses val="autoZero"/>
        <c:crossBetween val="between"/>
        <c:majorUnit val="250"/>
      </c:valAx>
      <c:valAx>
        <c:axId val="2128882632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Coffe percentage  of exports (%)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-2113694856"/>
        <c:crosses val="max"/>
        <c:crossBetween val="between"/>
        <c:majorUnit val="0.05"/>
      </c:valAx>
      <c:catAx>
        <c:axId val="-21136948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88826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 baseline="0">
          <a:latin typeface="Garamond" panose="02020404030301010803" pitchFamily="18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'3-EastAfricaGrowth'!$A$2</c:f>
              <c:strCache>
                <c:ptCount val="1"/>
                <c:pt idx="0">
                  <c:v>Ethiopia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'3-EastAfricaGrowth'!$V$1:$AD$1</c:f>
              <c:strCache>
                <c:ptCount val="9"/>
                <c:pt idx="0">
                  <c:v>2009/10</c:v>
                </c:pt>
                <c:pt idx="1">
                  <c:v>2010/11</c:v>
                </c:pt>
                <c:pt idx="2">
                  <c:v>2011/12</c:v>
                </c:pt>
                <c:pt idx="3">
                  <c:v>2012/13</c:v>
                </c:pt>
                <c:pt idx="4">
                  <c:v>2013/14</c:v>
                </c:pt>
                <c:pt idx="5">
                  <c:v>2014/15</c:v>
                </c:pt>
                <c:pt idx="6">
                  <c:v>2015/16</c:v>
                </c:pt>
                <c:pt idx="7">
                  <c:v>2016/17</c:v>
                </c:pt>
                <c:pt idx="8">
                  <c:v>2017/18</c:v>
                </c:pt>
              </c:strCache>
            </c:strRef>
          </c:cat>
          <c:val>
            <c:numRef>
              <c:f>'3-EastAfricaGrowth'!$V$2:$AD$2</c:f>
              <c:numCache>
                <c:formatCode>#,##0</c:formatCode>
                <c:ptCount val="9"/>
                <c:pt idx="0">
                  <c:v>6931.1989999999996</c:v>
                </c:pt>
                <c:pt idx="1">
                  <c:v>7500.3847999999998</c:v>
                </c:pt>
                <c:pt idx="2">
                  <c:v>6798.4098999999997</c:v>
                </c:pt>
                <c:pt idx="3">
                  <c:v>6233.0065999999997</c:v>
                </c:pt>
                <c:pt idx="4">
                  <c:v>6427.4439000000002</c:v>
                </c:pt>
                <c:pt idx="5">
                  <c:v>6575.2618000000002</c:v>
                </c:pt>
                <c:pt idx="6">
                  <c:v>6713.9754000000003</c:v>
                </c:pt>
                <c:pt idx="7">
                  <c:v>7296.9795999999997</c:v>
                </c:pt>
                <c:pt idx="8">
                  <c:v>7650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DD-9A44-AF74-46BF6C59D558}"/>
            </c:ext>
          </c:extLst>
        </c:ser>
        <c:ser>
          <c:idx val="1"/>
          <c:order val="1"/>
          <c:tx>
            <c:strRef>
              <c:f>'3-EastAfricaGrowth'!$A$3</c:f>
              <c:strCache>
                <c:ptCount val="1"/>
                <c:pt idx="0">
                  <c:v>Uganda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'3-EastAfricaGrowth'!$V$1:$AD$1</c:f>
              <c:strCache>
                <c:ptCount val="9"/>
                <c:pt idx="0">
                  <c:v>2009/10</c:v>
                </c:pt>
                <c:pt idx="1">
                  <c:v>2010/11</c:v>
                </c:pt>
                <c:pt idx="2">
                  <c:v>2011/12</c:v>
                </c:pt>
                <c:pt idx="3">
                  <c:v>2012/13</c:v>
                </c:pt>
                <c:pt idx="4">
                  <c:v>2013/14</c:v>
                </c:pt>
                <c:pt idx="5">
                  <c:v>2014/15</c:v>
                </c:pt>
                <c:pt idx="6">
                  <c:v>2015/16</c:v>
                </c:pt>
                <c:pt idx="7">
                  <c:v>2016/17</c:v>
                </c:pt>
                <c:pt idx="8">
                  <c:v>2017/18</c:v>
                </c:pt>
              </c:strCache>
            </c:strRef>
          </c:cat>
          <c:val>
            <c:numRef>
              <c:f>'3-EastAfricaGrowth'!$V$3:$AD$3</c:f>
              <c:numCache>
                <c:formatCode>#,##0</c:formatCode>
                <c:ptCount val="9"/>
                <c:pt idx="0">
                  <c:v>711.57099999999991</c:v>
                </c:pt>
                <c:pt idx="1">
                  <c:v>665.41</c:v>
                </c:pt>
                <c:pt idx="2">
                  <c:v>822.07300000000009</c:v>
                </c:pt>
                <c:pt idx="3">
                  <c:v>801.15099999999995</c:v>
                </c:pt>
                <c:pt idx="4">
                  <c:v>764.80899999999997</c:v>
                </c:pt>
                <c:pt idx="5">
                  <c:v>733.21600000000001</c:v>
                </c:pt>
                <c:pt idx="6">
                  <c:v>880.40700000000004</c:v>
                </c:pt>
                <c:pt idx="7">
                  <c:v>986.52700000000004</c:v>
                </c:pt>
                <c:pt idx="8">
                  <c:v>987.58900000000006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DD-9A44-AF74-46BF6C59D558}"/>
            </c:ext>
          </c:extLst>
        </c:ser>
        <c:ser>
          <c:idx val="2"/>
          <c:order val="2"/>
          <c:tx>
            <c:strRef>
              <c:f>'3-EastAfricaGrowth'!$A$4</c:f>
              <c:strCache>
                <c:ptCount val="1"/>
                <c:pt idx="0">
                  <c:v>Tanzania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'3-EastAfricaGrowth'!$V$1:$AD$1</c:f>
              <c:strCache>
                <c:ptCount val="9"/>
                <c:pt idx="0">
                  <c:v>2009/10</c:v>
                </c:pt>
                <c:pt idx="1">
                  <c:v>2010/11</c:v>
                </c:pt>
                <c:pt idx="2">
                  <c:v>2011/12</c:v>
                </c:pt>
                <c:pt idx="3">
                  <c:v>2012/13</c:v>
                </c:pt>
                <c:pt idx="4">
                  <c:v>2013/14</c:v>
                </c:pt>
                <c:pt idx="5">
                  <c:v>2014/15</c:v>
                </c:pt>
                <c:pt idx="6">
                  <c:v>2015/16</c:v>
                </c:pt>
                <c:pt idx="7">
                  <c:v>2016/17</c:v>
                </c:pt>
                <c:pt idx="8">
                  <c:v>2017/18</c:v>
                </c:pt>
              </c:strCache>
            </c:strRef>
          </c:cat>
          <c:val>
            <c:numRef>
              <c:f>'3-EastAfricaGrowth'!$V$4:$AD$4</c:f>
              <c:numCache>
                <c:formatCode>#,##0</c:formatCode>
                <c:ptCount val="9"/>
                <c:pt idx="0">
                  <c:v>674.93430000000001</c:v>
                </c:pt>
                <c:pt idx="1">
                  <c:v>845.90769999999998</c:v>
                </c:pt>
                <c:pt idx="2">
                  <c:v>641.03909999999996</c:v>
                </c:pt>
                <c:pt idx="3">
                  <c:v>1151.1215</c:v>
                </c:pt>
                <c:pt idx="4">
                  <c:v>810.93520000000001</c:v>
                </c:pt>
                <c:pt idx="5">
                  <c:v>752.66849999999999</c:v>
                </c:pt>
                <c:pt idx="6">
                  <c:v>930.17200000000003</c:v>
                </c:pt>
                <c:pt idx="7">
                  <c:v>846.09190000000001</c:v>
                </c:pt>
                <c:pt idx="8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DD-9A44-AF74-46BF6C59D558}"/>
            </c:ext>
          </c:extLst>
        </c:ser>
        <c:ser>
          <c:idx val="3"/>
          <c:order val="3"/>
          <c:tx>
            <c:strRef>
              <c:f>'3-EastAfricaGrowth'!$A$5</c:f>
              <c:strCache>
                <c:ptCount val="1"/>
                <c:pt idx="0">
                  <c:v>Kenya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'3-EastAfricaGrowth'!$V$1:$AD$1</c:f>
              <c:strCache>
                <c:ptCount val="9"/>
                <c:pt idx="0">
                  <c:v>2009/10</c:v>
                </c:pt>
                <c:pt idx="1">
                  <c:v>2010/11</c:v>
                </c:pt>
                <c:pt idx="2">
                  <c:v>2011/12</c:v>
                </c:pt>
                <c:pt idx="3">
                  <c:v>2012/13</c:v>
                </c:pt>
                <c:pt idx="4">
                  <c:v>2013/14</c:v>
                </c:pt>
                <c:pt idx="5">
                  <c:v>2014/15</c:v>
                </c:pt>
                <c:pt idx="6">
                  <c:v>2015/16</c:v>
                </c:pt>
                <c:pt idx="7">
                  <c:v>2016/17</c:v>
                </c:pt>
                <c:pt idx="8">
                  <c:v>2017/18</c:v>
                </c:pt>
              </c:strCache>
            </c:strRef>
          </c:cat>
          <c:val>
            <c:numRef>
              <c:f>'3-EastAfricaGrowth'!$V$5:$AD$5</c:f>
              <c:numCache>
                <c:formatCode>#,##0</c:formatCode>
                <c:ptCount val="9"/>
                <c:pt idx="0">
                  <c:v>629.74</c:v>
                </c:pt>
                <c:pt idx="1">
                  <c:v>640.87360000000001</c:v>
                </c:pt>
                <c:pt idx="2">
                  <c:v>757.31529999999998</c:v>
                </c:pt>
                <c:pt idx="3">
                  <c:v>875.44550000000004</c:v>
                </c:pt>
                <c:pt idx="4">
                  <c:v>837.95010000000002</c:v>
                </c:pt>
                <c:pt idx="5">
                  <c:v>764.76289999999995</c:v>
                </c:pt>
                <c:pt idx="6">
                  <c:v>789.1671</c:v>
                </c:pt>
                <c:pt idx="7">
                  <c:v>782.76750000000004</c:v>
                </c:pt>
                <c:pt idx="8">
                  <c:v>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4DD-9A44-AF74-46BF6C59D558}"/>
            </c:ext>
          </c:extLst>
        </c:ser>
        <c:ser>
          <c:idx val="4"/>
          <c:order val="4"/>
          <c:tx>
            <c:strRef>
              <c:f>'3-EastAfricaGrowth'!$A$6</c:f>
              <c:strCache>
                <c:ptCount val="1"/>
                <c:pt idx="0">
                  <c:v>Burundi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'3-EastAfricaGrowth'!$V$1:$AD$1</c:f>
              <c:strCache>
                <c:ptCount val="9"/>
                <c:pt idx="0">
                  <c:v>2009/10</c:v>
                </c:pt>
                <c:pt idx="1">
                  <c:v>2010/11</c:v>
                </c:pt>
                <c:pt idx="2">
                  <c:v>2011/12</c:v>
                </c:pt>
                <c:pt idx="3">
                  <c:v>2012/13</c:v>
                </c:pt>
                <c:pt idx="4">
                  <c:v>2013/14</c:v>
                </c:pt>
                <c:pt idx="5">
                  <c:v>2014/15</c:v>
                </c:pt>
                <c:pt idx="6">
                  <c:v>2015/16</c:v>
                </c:pt>
                <c:pt idx="7">
                  <c:v>2016/17</c:v>
                </c:pt>
                <c:pt idx="8">
                  <c:v>2017/18</c:v>
                </c:pt>
              </c:strCache>
            </c:strRef>
          </c:cat>
          <c:val>
            <c:numRef>
              <c:f>'3-EastAfricaGrowth'!$V$6:$AD$6</c:f>
              <c:numCache>
                <c:formatCode>#,##0</c:formatCode>
                <c:ptCount val="9"/>
                <c:pt idx="0">
                  <c:v>111.613</c:v>
                </c:pt>
                <c:pt idx="1">
                  <c:v>352.9776</c:v>
                </c:pt>
                <c:pt idx="2">
                  <c:v>204.1328</c:v>
                </c:pt>
                <c:pt idx="3">
                  <c:v>405.9615</c:v>
                </c:pt>
                <c:pt idx="4">
                  <c:v>163.21770000000001</c:v>
                </c:pt>
                <c:pt idx="5">
                  <c:v>247.55</c:v>
                </c:pt>
                <c:pt idx="6">
                  <c:v>274.10169999999999</c:v>
                </c:pt>
                <c:pt idx="7">
                  <c:v>248.79329999999999</c:v>
                </c:pt>
                <c:pt idx="8">
                  <c:v>175.80330000000001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4DD-9A44-AF74-46BF6C59D558}"/>
            </c:ext>
          </c:extLst>
        </c:ser>
        <c:ser>
          <c:idx val="5"/>
          <c:order val="5"/>
          <c:tx>
            <c:strRef>
              <c:f>'3-EastAfricaGrowth'!$A$7</c:f>
              <c:strCache>
                <c:ptCount val="1"/>
                <c:pt idx="0">
                  <c:v>Rwanda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'3-EastAfricaGrowth'!$V$1:$AD$1</c:f>
              <c:strCache>
                <c:ptCount val="9"/>
                <c:pt idx="0">
                  <c:v>2009/10</c:v>
                </c:pt>
                <c:pt idx="1">
                  <c:v>2010/11</c:v>
                </c:pt>
                <c:pt idx="2">
                  <c:v>2011/12</c:v>
                </c:pt>
                <c:pt idx="3">
                  <c:v>2012/13</c:v>
                </c:pt>
                <c:pt idx="4">
                  <c:v>2013/14</c:v>
                </c:pt>
                <c:pt idx="5">
                  <c:v>2014/15</c:v>
                </c:pt>
                <c:pt idx="6">
                  <c:v>2015/16</c:v>
                </c:pt>
                <c:pt idx="7">
                  <c:v>2016/17</c:v>
                </c:pt>
                <c:pt idx="8">
                  <c:v>2017/18</c:v>
                </c:pt>
              </c:strCache>
            </c:strRef>
          </c:cat>
          <c:val>
            <c:numRef>
              <c:f>'3-EastAfricaGrowth'!$V$7:$AD$7</c:f>
              <c:numCache>
                <c:formatCode>#,##0</c:formatCode>
                <c:ptCount val="9"/>
                <c:pt idx="0">
                  <c:v>258.94110000000001</c:v>
                </c:pt>
                <c:pt idx="1">
                  <c:v>322.91910000000001</c:v>
                </c:pt>
                <c:pt idx="2">
                  <c:v>251.071</c:v>
                </c:pt>
                <c:pt idx="3">
                  <c:v>258.5591</c:v>
                </c:pt>
                <c:pt idx="4">
                  <c:v>257.72820000000002</c:v>
                </c:pt>
                <c:pt idx="5">
                  <c:v>238.34379999999999</c:v>
                </c:pt>
                <c:pt idx="6">
                  <c:v>292.62920000000003</c:v>
                </c:pt>
                <c:pt idx="7">
                  <c:v>231.09049999999999</c:v>
                </c:pt>
                <c:pt idx="8">
                  <c:v>244.5804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4DD-9A44-AF74-46BF6C59D5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6118312"/>
        <c:axId val="-2106114696"/>
        <c:extLst>
          <c:ext xmlns:c15="http://schemas.microsoft.com/office/drawing/2012/chart" uri="{02D57815-91ED-43cb-92C2-25804820EDAC}">
            <c15:filteredBarSeries>
              <c15:ser>
                <c:idx val="6"/>
                <c:order val="6"/>
                <c:tx>
                  <c:strRef>
                    <c:extLst>
                      <c:ext uri="{02D57815-91ED-43cb-92C2-25804820EDAC}">
                        <c15:formulaRef>
                          <c15:sqref>'3-EastAfricaGrowth'!$A$2:$A$7</c15:sqref>
                        </c15:formulaRef>
                      </c:ext>
                    </c:extLst>
                    <c:strCache>
                      <c:ptCount val="1"/>
                      <c:pt idx="0">
                        <c:v>Ethiopia Uganda Tanzania Kenya Burundi Rwanda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'3-EastAfricaGrowth'!$V$1:$AD$1</c15:sqref>
                        </c15:formulaRef>
                      </c:ext>
                    </c:extLst>
                    <c:strCache>
                      <c:ptCount val="9"/>
                      <c:pt idx="0">
                        <c:v>2009/10</c:v>
                      </c:pt>
                      <c:pt idx="1">
                        <c:v>2010/11</c:v>
                      </c:pt>
                      <c:pt idx="2">
                        <c:v>2011/12</c:v>
                      </c:pt>
                      <c:pt idx="3">
                        <c:v>2012/13</c:v>
                      </c:pt>
                      <c:pt idx="4">
                        <c:v>2013/14</c:v>
                      </c:pt>
                      <c:pt idx="5">
                        <c:v>2014/15</c:v>
                      </c:pt>
                      <c:pt idx="6">
                        <c:v>2015/16</c:v>
                      </c:pt>
                      <c:pt idx="7">
                        <c:v>2016/17</c:v>
                      </c:pt>
                      <c:pt idx="8">
                        <c:v>2017/18</c:v>
                      </c:pt>
                    </c:strCache>
                  </c:strRef>
                </c:cat>
                <c:val>
                  <c:numLit>
                    <c:formatCode>General</c:formatCode>
                    <c:ptCount val="1"/>
                    <c:pt idx="0">
                      <c:v>1</c:v>
                    </c:pt>
                  </c:numLit>
                </c:val>
                <c:extLst>
                  <c:ext xmlns:c16="http://schemas.microsoft.com/office/drawing/2014/chart" uri="{C3380CC4-5D6E-409C-BE32-E72D297353CC}">
                    <c16:uniqueId val="{00000006-64DD-9A44-AF74-46BF6C59D558}"/>
                  </c:ext>
                </c:extLst>
              </c15:ser>
            </c15:filteredBarSeries>
          </c:ext>
        </c:extLst>
      </c:barChart>
      <c:catAx>
        <c:axId val="-2106118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-2106114696"/>
        <c:crosses val="autoZero"/>
        <c:auto val="1"/>
        <c:lblAlgn val="ctr"/>
        <c:lblOffset val="100"/>
        <c:noMultiLvlLbl val="0"/>
      </c:catAx>
      <c:valAx>
        <c:axId val="-2106114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b="1"/>
                  <a:t>Total Production (in thousand 60kg</a:t>
                </a:r>
                <a:r>
                  <a:rPr lang="en-US" b="1" baseline="0"/>
                  <a:t> bag</a:t>
                </a:r>
                <a:r>
                  <a:rPr lang="en-US" b="1"/>
                  <a:t>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-2106118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Garamond" panose="02020404030301010803" pitchFamily="18" charset="0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'PRICING A vs R'!$C$91</c:f>
              <c:strCache>
                <c:ptCount val="1"/>
                <c:pt idx="0">
                  <c:v>Robusta %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'PRICING A vs R'!$N$90:$AE$90</c:f>
              <c:strCache>
                <c:ptCount val="18"/>
                <c:pt idx="0">
                  <c:v>00/01</c:v>
                </c:pt>
                <c:pt idx="1">
                  <c:v>01/02</c:v>
                </c:pt>
                <c:pt idx="2">
                  <c:v>02/03</c:v>
                </c:pt>
                <c:pt idx="3">
                  <c:v>03/04</c:v>
                </c:pt>
                <c:pt idx="4">
                  <c:v>04/05</c:v>
                </c:pt>
                <c:pt idx="5">
                  <c:v>05/06</c:v>
                </c:pt>
                <c:pt idx="6">
                  <c:v>06707</c:v>
                </c:pt>
                <c:pt idx="7">
                  <c:v>07/08</c:v>
                </c:pt>
                <c:pt idx="8">
                  <c:v>08/09</c:v>
                </c:pt>
                <c:pt idx="9">
                  <c:v>09/10</c:v>
                </c:pt>
                <c:pt idx="10">
                  <c:v>10/11</c:v>
                </c:pt>
                <c:pt idx="11">
                  <c:v>11/12</c:v>
                </c:pt>
                <c:pt idx="12">
                  <c:v>12/13</c:v>
                </c:pt>
                <c:pt idx="13">
                  <c:v>13/14</c:v>
                </c:pt>
                <c:pt idx="14">
                  <c:v>14/15</c:v>
                </c:pt>
                <c:pt idx="15">
                  <c:v>15/16</c:v>
                </c:pt>
                <c:pt idx="16">
                  <c:v>16/17</c:v>
                </c:pt>
                <c:pt idx="17">
                  <c:v>17/18</c:v>
                </c:pt>
              </c:strCache>
            </c:strRef>
          </c:cat>
          <c:val>
            <c:numRef>
              <c:f>'PRICING A vs R'!$N$91:$AE$91</c:f>
              <c:numCache>
                <c:formatCode>0%</c:formatCode>
                <c:ptCount val="18"/>
                <c:pt idx="0">
                  <c:v>-0.44424653069414677</c:v>
                </c:pt>
                <c:pt idx="1">
                  <c:v>-0.34823362332426244</c:v>
                </c:pt>
                <c:pt idx="2">
                  <c:v>-7.2046809690085103E-2</c:v>
                </c:pt>
                <c:pt idx="3">
                  <c:v>-0.14622528669264565</c:v>
                </c:pt>
                <c:pt idx="4">
                  <c:v>0.11868229797402859</c:v>
                </c:pt>
                <c:pt idx="5">
                  <c:v>0.10286739832929828</c:v>
                </c:pt>
                <c:pt idx="6">
                  <c:v>5.8966234660798068E-3</c:v>
                </c:pt>
                <c:pt idx="7">
                  <c:v>1.6629846635635718E-2</c:v>
                </c:pt>
                <c:pt idx="8">
                  <c:v>-0.36463098261928439</c:v>
                </c:pt>
                <c:pt idx="9">
                  <c:v>-0.1535227685756495</c:v>
                </c:pt>
                <c:pt idx="10">
                  <c:v>0.13849868895460282</c:v>
                </c:pt>
                <c:pt idx="11">
                  <c:v>-0.18591043023523515</c:v>
                </c:pt>
                <c:pt idx="12">
                  <c:v>-0.16026241280591527</c:v>
                </c:pt>
                <c:pt idx="13">
                  <c:v>-0.16171059462064657</c:v>
                </c:pt>
                <c:pt idx="14">
                  <c:v>-0.20280054570369457</c:v>
                </c:pt>
                <c:pt idx="15">
                  <c:v>-0.21156881596129964</c:v>
                </c:pt>
                <c:pt idx="16">
                  <c:v>-4.5415307556079622E-2</c:v>
                </c:pt>
                <c:pt idx="17">
                  <c:v>-0.24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18F-194B-94A0-6BA464638182}"/>
            </c:ext>
          </c:extLst>
        </c:ser>
        <c:ser>
          <c:idx val="1"/>
          <c:order val="1"/>
          <c:tx>
            <c:strRef>
              <c:f>'PRICING A vs R'!$C$92</c:f>
              <c:strCache>
                <c:ptCount val="1"/>
                <c:pt idx="0">
                  <c:v>Arabica spread to other milds %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'PRICING A vs R'!$N$90:$AE$90</c:f>
              <c:strCache>
                <c:ptCount val="18"/>
                <c:pt idx="0">
                  <c:v>00/01</c:v>
                </c:pt>
                <c:pt idx="1">
                  <c:v>01/02</c:v>
                </c:pt>
                <c:pt idx="2">
                  <c:v>02/03</c:v>
                </c:pt>
                <c:pt idx="3">
                  <c:v>03/04</c:v>
                </c:pt>
                <c:pt idx="4">
                  <c:v>04/05</c:v>
                </c:pt>
                <c:pt idx="5">
                  <c:v>05/06</c:v>
                </c:pt>
                <c:pt idx="6">
                  <c:v>06707</c:v>
                </c:pt>
                <c:pt idx="7">
                  <c:v>07/08</c:v>
                </c:pt>
                <c:pt idx="8">
                  <c:v>08/09</c:v>
                </c:pt>
                <c:pt idx="9">
                  <c:v>09/10</c:v>
                </c:pt>
                <c:pt idx="10">
                  <c:v>10/11</c:v>
                </c:pt>
                <c:pt idx="11">
                  <c:v>11/12</c:v>
                </c:pt>
                <c:pt idx="12">
                  <c:v>12/13</c:v>
                </c:pt>
                <c:pt idx="13">
                  <c:v>13/14</c:v>
                </c:pt>
                <c:pt idx="14">
                  <c:v>14/15</c:v>
                </c:pt>
                <c:pt idx="15">
                  <c:v>15/16</c:v>
                </c:pt>
                <c:pt idx="16">
                  <c:v>16/17</c:v>
                </c:pt>
                <c:pt idx="17">
                  <c:v>17/18</c:v>
                </c:pt>
              </c:strCache>
            </c:strRef>
          </c:cat>
          <c:val>
            <c:numRef>
              <c:f>'PRICING A vs R'!$N$92:$AE$92</c:f>
              <c:numCache>
                <c:formatCode>0%</c:formatCode>
                <c:ptCount val="18"/>
                <c:pt idx="0">
                  <c:v>-0.52372672619488914</c:v>
                </c:pt>
                <c:pt idx="1">
                  <c:v>-0.45185900144102814</c:v>
                </c:pt>
                <c:pt idx="2">
                  <c:v>-0.36288940623757965</c:v>
                </c:pt>
                <c:pt idx="3">
                  <c:v>-0.28337090807284665</c:v>
                </c:pt>
                <c:pt idx="4">
                  <c:v>2.0231889639426594E-2</c:v>
                </c:pt>
                <c:pt idx="5">
                  <c:v>-0.26361431480712438</c:v>
                </c:pt>
                <c:pt idx="6">
                  <c:v>-0.24691076454682834</c:v>
                </c:pt>
                <c:pt idx="7">
                  <c:v>-0.10974477938044541</c:v>
                </c:pt>
                <c:pt idx="8">
                  <c:v>-0.3420419359151739</c:v>
                </c:pt>
                <c:pt idx="9">
                  <c:v>-0.23765407117134488</c:v>
                </c:pt>
                <c:pt idx="10">
                  <c:v>-0.10565300729245906</c:v>
                </c:pt>
                <c:pt idx="11">
                  <c:v>-0.42770454015582876</c:v>
                </c:pt>
                <c:pt idx="12">
                  <c:v>-0.41832125621086552</c:v>
                </c:pt>
                <c:pt idx="13">
                  <c:v>-0.23285393991136968</c:v>
                </c:pt>
                <c:pt idx="14">
                  <c:v>-0.37156302295845589</c:v>
                </c:pt>
                <c:pt idx="15">
                  <c:v>-0.44700361191200305</c:v>
                </c:pt>
                <c:pt idx="16">
                  <c:v>-0.34641197685449132</c:v>
                </c:pt>
                <c:pt idx="17">
                  <c:v>-0.37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18F-194B-94A0-6BA464638182}"/>
            </c:ext>
          </c:extLst>
        </c:ser>
        <c:ser>
          <c:idx val="2"/>
          <c:order val="2"/>
          <c:tx>
            <c:strRef>
              <c:f>'PRICING A vs R'!$C$93</c:f>
              <c:strCache>
                <c:ptCount val="1"/>
                <c:pt idx="0">
                  <c:v>Arabica spread to naturals %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'PRICING A vs R'!$N$90:$AE$90</c:f>
              <c:strCache>
                <c:ptCount val="18"/>
                <c:pt idx="0">
                  <c:v>00/01</c:v>
                </c:pt>
                <c:pt idx="1">
                  <c:v>01/02</c:v>
                </c:pt>
                <c:pt idx="2">
                  <c:v>02/03</c:v>
                </c:pt>
                <c:pt idx="3">
                  <c:v>03/04</c:v>
                </c:pt>
                <c:pt idx="4">
                  <c:v>04/05</c:v>
                </c:pt>
                <c:pt idx="5">
                  <c:v>05/06</c:v>
                </c:pt>
                <c:pt idx="6">
                  <c:v>06707</c:v>
                </c:pt>
                <c:pt idx="7">
                  <c:v>07/08</c:v>
                </c:pt>
                <c:pt idx="8">
                  <c:v>08/09</c:v>
                </c:pt>
                <c:pt idx="9">
                  <c:v>09/10</c:v>
                </c:pt>
                <c:pt idx="10">
                  <c:v>10/11</c:v>
                </c:pt>
                <c:pt idx="11">
                  <c:v>11/12</c:v>
                </c:pt>
                <c:pt idx="12">
                  <c:v>12/13</c:v>
                </c:pt>
                <c:pt idx="13">
                  <c:v>13/14</c:v>
                </c:pt>
                <c:pt idx="14">
                  <c:v>14/15</c:v>
                </c:pt>
                <c:pt idx="15">
                  <c:v>15/16</c:v>
                </c:pt>
                <c:pt idx="16">
                  <c:v>16/17</c:v>
                </c:pt>
                <c:pt idx="17">
                  <c:v>17/18</c:v>
                </c:pt>
              </c:strCache>
            </c:strRef>
          </c:cat>
          <c:val>
            <c:numRef>
              <c:f>'PRICING A vs R'!$N$93:$AE$93</c:f>
              <c:numCache>
                <c:formatCode>0%</c:formatCode>
                <c:ptCount val="18"/>
                <c:pt idx="0">
                  <c:v>-0.48072734848220633</c:v>
                </c:pt>
                <c:pt idx="1">
                  <c:v>-0.3266622999950145</c:v>
                </c:pt>
                <c:pt idx="2">
                  <c:v>-0.13342817315356831</c:v>
                </c:pt>
                <c:pt idx="3">
                  <c:v>-8.5518034153781675E-2</c:v>
                </c:pt>
                <c:pt idx="4">
                  <c:v>0.19034449991713293</c:v>
                </c:pt>
                <c:pt idx="5">
                  <c:v>-0.17312288785557056</c:v>
                </c:pt>
                <c:pt idx="6">
                  <c:v>-0.17096412109466089</c:v>
                </c:pt>
                <c:pt idx="7">
                  <c:v>-1.6092382972126659E-2</c:v>
                </c:pt>
                <c:pt idx="8">
                  <c:v>-0.27348622957755758</c:v>
                </c:pt>
                <c:pt idx="9">
                  <c:v>-4.9199354871119774E-2</c:v>
                </c:pt>
                <c:pt idx="10">
                  <c:v>0.14039716743212988</c:v>
                </c:pt>
                <c:pt idx="11">
                  <c:v>-0.37350726799144052</c:v>
                </c:pt>
                <c:pt idx="12">
                  <c:v>-0.38009009913493796</c:v>
                </c:pt>
                <c:pt idx="13">
                  <c:v>-0.12427481171425522</c:v>
                </c:pt>
                <c:pt idx="14">
                  <c:v>-0.26608493601401589</c:v>
                </c:pt>
                <c:pt idx="15">
                  <c:v>-0.33222920112650645</c:v>
                </c:pt>
                <c:pt idx="16">
                  <c:v>-0.22298070698770264</c:v>
                </c:pt>
                <c:pt idx="17">
                  <c:v>-0.28000000000000003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B18F-194B-94A0-6BA464638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112771816"/>
        <c:axId val="-2112775512"/>
      </c:lineChart>
      <c:catAx>
        <c:axId val="-2112771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-2112775512"/>
        <c:crosses val="autoZero"/>
        <c:auto val="1"/>
        <c:lblAlgn val="ctr"/>
        <c:lblOffset val="100"/>
        <c:noMultiLvlLbl val="0"/>
      </c:catAx>
      <c:valAx>
        <c:axId val="-2112775512"/>
        <c:scaling>
          <c:orientation val="minMax"/>
          <c:max val="0.2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-2112771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latin typeface="Garamond" panose="02020404030301010803" pitchFamily="18" charset="0"/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1759424360532"/>
          <c:y val="1.6402106072299194E-2"/>
          <c:w val="0.86571390431816397"/>
          <c:h val="0.799783597013462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'A vs R-Q'!$B$1</c:f>
              <c:strCache>
                <c:ptCount val="1"/>
                <c:pt idx="0">
                  <c:v>Arabica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cat>
            <c:strRef>
              <c:f>'A vs R-Q'!$A$2:$A$14</c:f>
              <c:strCache>
                <c:ptCount val="13"/>
                <c:pt idx="0">
                  <c:v>2006/07</c:v>
                </c:pt>
                <c:pt idx="1">
                  <c:v>2007/08</c:v>
                </c:pt>
                <c:pt idx="2">
                  <c:v>2008/09</c:v>
                </c:pt>
                <c:pt idx="3">
                  <c:v>2009/10</c:v>
                </c:pt>
                <c:pt idx="4">
                  <c:v>2010/11</c:v>
                </c:pt>
                <c:pt idx="5">
                  <c:v>2011/12</c:v>
                </c:pt>
                <c:pt idx="6">
                  <c:v>2012/13</c:v>
                </c:pt>
                <c:pt idx="7">
                  <c:v>2013/14</c:v>
                </c:pt>
                <c:pt idx="8">
                  <c:v>2014/15</c:v>
                </c:pt>
                <c:pt idx="9">
                  <c:v>2015/16</c:v>
                </c:pt>
                <c:pt idx="10">
                  <c:v>2016/17</c:v>
                </c:pt>
                <c:pt idx="11">
                  <c:v>2017/18</c:v>
                </c:pt>
                <c:pt idx="12">
                  <c:v>2018/19*</c:v>
                </c:pt>
              </c:strCache>
            </c:strRef>
          </c:cat>
          <c:val>
            <c:numRef>
              <c:f>'A vs R-Q'!$B$2:$B$14</c:f>
              <c:numCache>
                <c:formatCode>_(* #,##0.000_);_(* \(#,##0.000\);_(* "-"??_);_(@_)</c:formatCode>
                <c:ptCount val="13"/>
                <c:pt idx="0">
                  <c:v>0.55975399999999997</c:v>
                </c:pt>
                <c:pt idx="1">
                  <c:v>0.49710500000000002</c:v>
                </c:pt>
                <c:pt idx="2">
                  <c:v>0.64855099999999999</c:v>
                </c:pt>
                <c:pt idx="3">
                  <c:v>0.71157099999999995</c:v>
                </c:pt>
                <c:pt idx="4">
                  <c:v>0.66540999999999995</c:v>
                </c:pt>
                <c:pt idx="5">
                  <c:v>0.82207300000000005</c:v>
                </c:pt>
                <c:pt idx="6">
                  <c:v>0.80115099999999995</c:v>
                </c:pt>
                <c:pt idx="7">
                  <c:v>0.76480899999999996</c:v>
                </c:pt>
                <c:pt idx="8">
                  <c:v>0.73321599999999998</c:v>
                </c:pt>
                <c:pt idx="9">
                  <c:v>0.88040700000000005</c:v>
                </c:pt>
                <c:pt idx="10">
                  <c:v>0.98652700000000004</c:v>
                </c:pt>
                <c:pt idx="11">
                  <c:v>1.113815</c:v>
                </c:pt>
                <c:pt idx="12">
                  <c:v>0.84269799999999995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D2-9048-AB15-D55337F405C3}"/>
            </c:ext>
          </c:extLst>
        </c:ser>
        <c:ser>
          <c:idx val="1"/>
          <c:order val="1"/>
          <c:tx>
            <c:strRef>
              <c:f>'A vs R-Q'!$C$1</c:f>
              <c:strCache>
                <c:ptCount val="1"/>
                <c:pt idx="0">
                  <c:v>Robusta</c:v>
                </c:pt>
              </c:strCache>
            </c:strRef>
          </c:tx>
          <c:spPr>
            <a:solidFill>
              <a:srgbClr val="800000"/>
            </a:solidFill>
          </c:spPr>
          <c:invertIfNegative val="0"/>
          <c:cat>
            <c:strRef>
              <c:f>'A vs R-Q'!$A$2:$A$14</c:f>
              <c:strCache>
                <c:ptCount val="13"/>
                <c:pt idx="0">
                  <c:v>2006/07</c:v>
                </c:pt>
                <c:pt idx="1">
                  <c:v>2007/08</c:v>
                </c:pt>
                <c:pt idx="2">
                  <c:v>2008/09</c:v>
                </c:pt>
                <c:pt idx="3">
                  <c:v>2009/10</c:v>
                </c:pt>
                <c:pt idx="4">
                  <c:v>2010/11</c:v>
                </c:pt>
                <c:pt idx="5">
                  <c:v>2011/12</c:v>
                </c:pt>
                <c:pt idx="6">
                  <c:v>2012/13</c:v>
                </c:pt>
                <c:pt idx="7">
                  <c:v>2013/14</c:v>
                </c:pt>
                <c:pt idx="8">
                  <c:v>2014/15</c:v>
                </c:pt>
                <c:pt idx="9">
                  <c:v>2015/16</c:v>
                </c:pt>
                <c:pt idx="10">
                  <c:v>2016/17</c:v>
                </c:pt>
                <c:pt idx="11">
                  <c:v>2017/18</c:v>
                </c:pt>
                <c:pt idx="12">
                  <c:v>2018/19*</c:v>
                </c:pt>
              </c:strCache>
            </c:strRef>
          </c:cat>
          <c:val>
            <c:numRef>
              <c:f>'A vs R-Q'!$C$2:$C$14</c:f>
              <c:numCache>
                <c:formatCode>_(* #,##0.00_);_(* \(#,##0.00\);_(* "-"??_);_(@_)</c:formatCode>
                <c:ptCount val="13"/>
                <c:pt idx="0">
                  <c:v>2.144482</c:v>
                </c:pt>
                <c:pt idx="1">
                  <c:v>2.713498</c:v>
                </c:pt>
                <c:pt idx="2">
                  <c:v>2.4051369999999999</c:v>
                </c:pt>
                <c:pt idx="3">
                  <c:v>1.9574</c:v>
                </c:pt>
                <c:pt idx="4">
                  <c:v>2.484013</c:v>
                </c:pt>
                <c:pt idx="5">
                  <c:v>1.9041760000000001</c:v>
                </c:pt>
                <c:pt idx="6">
                  <c:v>2.7814779999999999</c:v>
                </c:pt>
                <c:pt idx="7">
                  <c:v>2.73502</c:v>
                </c:pt>
                <c:pt idx="8">
                  <c:v>2.7226360000000001</c:v>
                </c:pt>
                <c:pt idx="9">
                  <c:v>2.4351600000000002</c:v>
                </c:pt>
                <c:pt idx="10">
                  <c:v>3.6186310000000002</c:v>
                </c:pt>
                <c:pt idx="11">
                  <c:v>3.1903060000000001</c:v>
                </c:pt>
                <c:pt idx="12">
                  <c:v>2.7598630000000002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D2-9048-AB15-D55337F405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17783896"/>
        <c:axId val="-2117448120"/>
      </c:barChart>
      <c:catAx>
        <c:axId val="-2117783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Garamond"/>
                <a:cs typeface="Garamond"/>
              </a:defRPr>
            </a:pPr>
            <a:endParaRPr lang="en-US"/>
          </a:p>
        </c:txPr>
        <c:crossAx val="-2117448120"/>
        <c:crossesAt val="0"/>
        <c:auto val="1"/>
        <c:lblAlgn val="ctr"/>
        <c:lblOffset val="100"/>
        <c:noMultiLvlLbl val="0"/>
      </c:catAx>
      <c:valAx>
        <c:axId val="-2117448120"/>
        <c:scaling>
          <c:orientation val="minMax"/>
          <c:max val="5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>
                    <a:latin typeface="Garamond"/>
                    <a:cs typeface="Garamond"/>
                  </a:defRPr>
                </a:pPr>
                <a:r>
                  <a:rPr lang="en-US" sz="1400">
                    <a:latin typeface="Garamond"/>
                    <a:cs typeface="Garamond"/>
                  </a:rPr>
                  <a:t>Export Volume (millions</a:t>
                </a:r>
                <a:r>
                  <a:rPr lang="en-US" sz="1400" baseline="0">
                    <a:latin typeface="Garamond"/>
                    <a:cs typeface="Garamond"/>
                  </a:rPr>
                  <a:t> of </a:t>
                </a:r>
                <a:r>
                  <a:rPr lang="en-US" sz="1400">
                    <a:latin typeface="Garamond"/>
                    <a:cs typeface="Garamond"/>
                  </a:rPr>
                  <a:t>60 Kg bags)</a:t>
                </a:r>
              </a:p>
            </c:rich>
          </c:tx>
          <c:layout>
            <c:manualLayout>
              <c:xMode val="edge"/>
              <c:yMode val="edge"/>
              <c:x val="3.3057219505033511E-3"/>
              <c:y val="0.2849323847209454"/>
            </c:manualLayout>
          </c:layout>
          <c:overlay val="0"/>
          <c:spPr>
            <a:noFill/>
            <a:ln cap="sq">
              <a:noFill/>
            </a:ln>
          </c:spPr>
        </c:title>
        <c:numFmt formatCode="_(* #,##0.000_);_(* \(#,##0.0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Garamond"/>
                <a:cs typeface="Garamond"/>
              </a:defRPr>
            </a:pPr>
            <a:endParaRPr lang="en-US"/>
          </a:p>
        </c:txPr>
        <c:crossAx val="-2117783896"/>
        <c:crosses val="autoZero"/>
        <c:crossBetween val="between"/>
        <c:majorUnit val="0.5"/>
        <c:minorUnit val="0.1"/>
      </c:valAx>
    </c:plotArea>
    <c:legend>
      <c:legendPos val="b"/>
      <c:layout>
        <c:manualLayout>
          <c:xMode val="edge"/>
          <c:yMode val="edge"/>
          <c:x val="0.40532226658040488"/>
          <c:y val="0.94320330779219186"/>
          <c:w val="0.18935534060246478"/>
          <c:h val="4.7073296032241863E-2"/>
        </c:manualLayout>
      </c:layout>
      <c:overlay val="0"/>
      <c:txPr>
        <a:bodyPr anchor="b" anchorCtr="1"/>
        <a:lstStyle/>
        <a:p>
          <a:pPr>
            <a:defRPr sz="1200">
              <a:ln>
                <a:noFill/>
              </a:ln>
              <a:solidFill>
                <a:schemeClr val="tx1"/>
              </a:solidFill>
              <a:latin typeface="Garamond"/>
              <a:cs typeface="Garamond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t" anchorCtr="0" compatLnSpc="1">
            <a:prstTxWarp prst="textNoShape">
              <a:avLst/>
            </a:prstTxWarp>
          </a:bodyPr>
          <a:lstStyle>
            <a:lvl1pPr defTabSz="969963">
              <a:defRPr sz="1300">
                <a:ea typeface="LF_Kai" charset="0"/>
                <a:cs typeface="LF_Kai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t" anchorCtr="0" compatLnSpc="1">
            <a:prstTxWarp prst="textNoShape">
              <a:avLst/>
            </a:prstTxWarp>
          </a:bodyPr>
          <a:lstStyle>
            <a:lvl1pPr algn="r" defTabSz="969963">
              <a:defRPr sz="1300"/>
            </a:lvl1pPr>
          </a:lstStyle>
          <a:p>
            <a:fld id="{08009F06-EFDE-4260-865C-96DA2D67A5F8}" type="datetime1">
              <a:rPr lang="en-US"/>
              <a:pPr/>
              <a:t>8/21/2019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b" anchorCtr="0" compatLnSpc="1">
            <a:prstTxWarp prst="textNoShape">
              <a:avLst/>
            </a:prstTxWarp>
          </a:bodyPr>
          <a:lstStyle>
            <a:lvl1pPr defTabSz="969963">
              <a:defRPr sz="1300">
                <a:ea typeface="LF_Kai" charset="0"/>
                <a:cs typeface="LF_Kai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b" anchorCtr="0" compatLnSpc="1">
            <a:prstTxWarp prst="textNoShape">
              <a:avLst/>
            </a:prstTxWarp>
          </a:bodyPr>
          <a:lstStyle>
            <a:lvl1pPr algn="r" defTabSz="969963">
              <a:defRPr sz="1300"/>
            </a:lvl1pPr>
          </a:lstStyle>
          <a:p>
            <a:fld id="{7BA469D5-F6A1-49F1-ADCE-46320BC1543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6262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t" anchorCtr="0" compatLnSpc="1">
            <a:prstTxWarp prst="textNoShape">
              <a:avLst/>
            </a:prstTxWarp>
          </a:bodyPr>
          <a:lstStyle>
            <a:lvl1pPr defTabSz="969963">
              <a:defRPr sz="1300">
                <a:latin typeface="Calibri" pitchFamily="34" charset="0"/>
                <a:ea typeface="LF_Kai" charset="0"/>
                <a:cs typeface="LF_Kai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t" anchorCtr="0" compatLnSpc="1">
            <a:prstTxWarp prst="textNoShape">
              <a:avLst/>
            </a:prstTxWarp>
          </a:bodyPr>
          <a:lstStyle>
            <a:lvl1pPr algn="r" defTabSz="969963">
              <a:defRPr sz="1300">
                <a:latin typeface="Calibri" pitchFamily="34" charset="0"/>
              </a:defRPr>
            </a:lvl1pPr>
          </a:lstStyle>
          <a:p>
            <a:fld id="{F5308C53-8DFC-4045-A694-4BFF40EBA817}" type="datetime1">
              <a:rPr lang="en-US"/>
              <a:pPr/>
              <a:t>8/21/2019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b" anchorCtr="0" compatLnSpc="1">
            <a:prstTxWarp prst="textNoShape">
              <a:avLst/>
            </a:prstTxWarp>
          </a:bodyPr>
          <a:lstStyle>
            <a:lvl1pPr defTabSz="969963">
              <a:defRPr sz="1300">
                <a:latin typeface="Calibri" pitchFamily="34" charset="0"/>
                <a:ea typeface="LF_Kai" charset="0"/>
                <a:cs typeface="LF_Kai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045" tIns="48523" rIns="97045" bIns="48523" numCol="1" anchor="b" anchorCtr="0" compatLnSpc="1">
            <a:prstTxWarp prst="textNoShape">
              <a:avLst/>
            </a:prstTxWarp>
          </a:bodyPr>
          <a:lstStyle>
            <a:lvl1pPr algn="r" defTabSz="969963">
              <a:defRPr sz="1300">
                <a:latin typeface="Calibri" pitchFamily="34" charset="0"/>
              </a:defRPr>
            </a:lvl1pPr>
          </a:lstStyle>
          <a:p>
            <a:fld id="{5876717A-9617-42AA-A422-4BC353CC290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877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A3F87C-9D94-4417-8A43-F528DC1DE310}" type="slidenum">
              <a:rPr lang="en-US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10</a:t>
            </a:fld>
            <a:endParaRPr lang="en-US" dirty="0">
              <a:ea typeface="LF_Kai" charset="0"/>
              <a:cs typeface="LF_Kai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11</a:t>
            </a:fld>
            <a:endParaRPr lang="en-US" dirty="0">
              <a:ea typeface="LF_Kai" charset="0"/>
              <a:cs typeface="LF_Kai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717A-9617-42AA-A422-4BC353CC290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998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13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2821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Trebuchet MS" charset="0"/>
                <a:ea typeface="MS PGothic" charset="0"/>
                <a:cs typeface="MS PGothic" charset="0"/>
              </a:rPr>
              <a:t>TO UPDATE - IMPORTANT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14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141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15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659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16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9104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17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69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18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4081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PROJECT FACT #1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76717A-9617-42AA-A422-4BC353CC290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653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Trebuchet MS" charset="0"/>
                <a:ea typeface="MS PGothic" charset="0"/>
                <a:cs typeface="MS PGothic" charset="0"/>
              </a:rPr>
              <a:t>TO UPDATE - IMPORTANT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2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334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PROJECT FACT #1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76717A-9617-42AA-A422-4BC353CC290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92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Trebuchet MS" charset="0"/>
                <a:ea typeface="MS PGothic" charset="0"/>
                <a:cs typeface="MS PGothic" charset="0"/>
              </a:rPr>
              <a:t>TO UPDATE - IMPORTANT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21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2988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22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8305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  <a:ea typeface="MS PGothic" charset="0"/>
              <a:cs typeface="MS PGothic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1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LF_Kai" charset="0"/>
              </a:defRPr>
            </a:lvl1pPr>
            <a:lvl2pPr marL="37627133" indent="-37173604" defTabSz="962175"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5pPr>
            <a:lvl6pPr marL="45352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6pPr>
            <a:lvl7pPr marL="90705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7pPr>
            <a:lvl8pPr marL="136058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8pPr>
            <a:lvl9pPr marL="18141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LF_Kai" charset="0"/>
                <a:cs typeface="LF_Kai" charset="0"/>
              </a:defRPr>
            </a:lvl9pPr>
          </a:lstStyle>
          <a:p>
            <a:pPr eaLnBrk="1" hangingPunct="1"/>
            <a:fld id="{32356758-2001-3D41-A220-BFF68443FFEF}" type="slidenum">
              <a:rPr lang="en-US" sz="1200">
                <a:latin typeface="Calibri" charset="0"/>
              </a:rPr>
              <a:pPr eaLnBrk="1" hangingPunct="1"/>
              <a:t>23</a:t>
            </a:fld>
            <a:endParaRPr lang="en-US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2996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charset="0"/>
            </a:endParaRPr>
          </a:p>
        </p:txBody>
      </p:sp>
      <p:sp>
        <p:nvSpPr>
          <p:cNvPr id="64516" name="Slide Number Placeholder 3"/>
          <p:cNvSpPr txBox="1">
            <a:spLocks noGrp="1"/>
          </p:cNvSpPr>
          <p:nvPr/>
        </p:nvSpPr>
        <p:spPr bwMode="auto">
          <a:xfrm>
            <a:off x="4143375" y="912019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027" tIns="48515" rIns="97027" bIns="48515" anchor="b">
            <a:prstTxWarp prst="textNoShape">
              <a:avLst/>
            </a:prstTxWarp>
          </a:bodyPr>
          <a:lstStyle/>
          <a:p>
            <a:pPr algn="r" defTabSz="969787"/>
            <a:fld id="{6002F62C-8E72-394E-8A23-B181F3C06A61}" type="slidenum">
              <a:rPr lang="en-US" sz="1300">
                <a:latin typeface="Calibri" charset="0"/>
                <a:cs typeface="MS PGothic" pitchFamily="34" charset="-128"/>
              </a:rPr>
              <a:pPr algn="r" defTabSz="969787"/>
              <a:t>24</a:t>
            </a:fld>
            <a:endParaRPr lang="en-US" sz="1300" dirty="0">
              <a:latin typeface="Calibri" charset="0"/>
              <a:cs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3766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3</a:t>
            </a:fld>
            <a:endParaRPr lang="en-US" dirty="0">
              <a:ea typeface="LF_Kai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616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4</a:t>
            </a:fld>
            <a:endParaRPr lang="en-US" dirty="0">
              <a:ea typeface="LF_Kai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41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5</a:t>
            </a:fld>
            <a:endParaRPr lang="en-US" dirty="0">
              <a:ea typeface="LF_Kai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275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Trebuchet MS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6</a:t>
            </a:fld>
            <a:endParaRPr lang="en-US" dirty="0">
              <a:ea typeface="LF_Kai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362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Trebuchet MS" pitchFamily="34" charset="0"/>
              </a:rPr>
              <a:t>ELIMINATE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8E400D-E0FD-47ED-97A6-583D14059999}" type="slidenum">
              <a:rPr lang="en-US" smtClean="0">
                <a:ea typeface="LF_Kai" charset="0"/>
                <a:cs typeface="LF_Kai" charset="0"/>
              </a:rPr>
              <a:pPr/>
              <a:t>7</a:t>
            </a:fld>
            <a:endParaRPr lang="en-US" dirty="0">
              <a:ea typeface="LF_Kai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78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YULU HAS UPDATED!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717A-9617-42AA-A422-4BC353CC290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682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717A-9617-42AA-A422-4BC353CC290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29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Master" Target="../slideMasters/slideMaster1.xml"/><Relationship Id="rId18" Type="http://schemas.openxmlformats.org/officeDocument/2006/relationships/image" Target="../media/image5.png"/><Relationship Id="rId3" Type="http://schemas.openxmlformats.org/officeDocument/2006/relationships/tags" Target="../tags/tag4.xml"/><Relationship Id="rId21" Type="http://schemas.openxmlformats.org/officeDocument/2006/relationships/image" Target="../media/image8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4.png"/><Relationship Id="rId2" Type="http://schemas.openxmlformats.org/officeDocument/2006/relationships/tags" Target="../tags/tag3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wmf"/><Relationship Id="rId23" Type="http://schemas.openxmlformats.org/officeDocument/2006/relationships/image" Target="../media/image10.png"/><Relationship Id="rId10" Type="http://schemas.openxmlformats.org/officeDocument/2006/relationships/tags" Target="../tags/tag11.xml"/><Relationship Id="rId19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.wmf"/><Relationship Id="rId22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4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6" hidden="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blackGray">
          <a:xfrm>
            <a:off x="-2286000" y="3776663"/>
            <a:ext cx="20859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7" hidden="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blackGray">
          <a:xfrm>
            <a:off x="-1819275" y="4219575"/>
            <a:ext cx="16192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8" descr="Logo2004_JPM-Cazenove_C" hidden="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1263650" y="5648325"/>
            <a:ext cx="10636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9" descr="Logo2005_JPMPB_C_Blue300" hidden="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1341438" y="2690813"/>
            <a:ext cx="1141413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0" descr="Logo2005_Chase_C_Blue300" hidden="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1141413" y="5213350"/>
            <a:ext cx="941388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1" descr="Logo2005_JPM_C_Blue300" hidden="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-1627188" y="1655763"/>
            <a:ext cx="142716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2" descr="Logo2005_JPMAM_C_Blue300" hidden="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-1341438" y="2132013"/>
            <a:ext cx="1141413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3" descr="Logo2005_JPMC_C_Blue300" hidden="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-1889125" y="4779963"/>
            <a:ext cx="168910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4" descr="Logo2005_JPMP_C_Blue300" hidden="1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-1341438" y="3235325"/>
            <a:ext cx="11414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6" descr="Cazenove_logo_prescovr" hidden="1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-2008188" y="1277938"/>
            <a:ext cx="16700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0563" y="468313"/>
            <a:ext cx="66500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>
              <a:lnSpc>
                <a:spcPts val="2250"/>
              </a:lnSpc>
            </a:pPr>
            <a:endParaRPr lang="en-US" sz="19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5" name="Text Box 7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91325" y="6446838"/>
            <a:ext cx="1662113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b"/>
          <a:lstStyle/>
          <a:p>
            <a:pPr algn="r">
              <a:lnSpc>
                <a:spcPts val="813"/>
              </a:lnSpc>
            </a:pPr>
            <a:endParaRPr lang="en-US" sz="1800" dirty="0">
              <a:latin typeface="Trebuchet MS" pitchFamily="34" charset="0"/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ctrTitle"/>
          </p:nvPr>
        </p:nvSpPr>
        <p:spPr bwMode="gray">
          <a:xfrm>
            <a:off x="2350944" y="1612247"/>
            <a:ext cx="4645602" cy="201706"/>
          </a:xfrm>
          <a:solidFill>
            <a:schemeClr val="bg2"/>
          </a:solidFill>
        </p:spPr>
        <p:txBody>
          <a:bodyPr lIns="205122" rIns="1846095" anchor="ctr"/>
          <a:lstStyle>
            <a:lvl1pPr marL="8548" defTabSz="1018606">
              <a:lnSpc>
                <a:spcPts val="1346"/>
              </a:lnSpc>
              <a:defRPr sz="13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350944" y="1854574"/>
            <a:ext cx="4645602" cy="266140"/>
          </a:xfrm>
        </p:spPr>
        <p:txBody>
          <a:bodyPr lIns="205122" tIns="0" rIns="82048" bIns="0"/>
          <a:lstStyle>
            <a:lvl1pPr>
              <a:lnSpc>
                <a:spcPct val="115000"/>
              </a:lnSpc>
              <a:spcBef>
                <a:spcPct val="0"/>
              </a:spcBef>
              <a:buClrTx/>
              <a:buSzTx/>
              <a:buFontTx/>
              <a:buNone/>
              <a:defRPr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0D96B2A-31B3-4C13-AD82-B11828E4B9D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1637" y="466445"/>
            <a:ext cx="1939636" cy="51140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398" y="466445"/>
            <a:ext cx="5684693" cy="51140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4C347D6-28F5-41A1-8CA9-99223CCBFF2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.T. Kearney TitleOnly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44800" y="804672"/>
            <a:ext cx="8640000" cy="332399"/>
          </a:xfrm>
          <a:prstGeom prst="rect">
            <a:avLst/>
          </a:prstGeom>
          <a:noFill/>
          <a:ln>
            <a:noFill/>
          </a:ln>
        </p:spPr>
        <p:txBody>
          <a:bodyPr rtlCol="0"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252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.T. Kearney Divider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4800" y="2157984"/>
            <a:ext cx="8646351" cy="276999"/>
          </a:xfrm>
          <a:ln>
            <a:noFill/>
          </a:ln>
        </p:spPr>
        <p:txBody>
          <a:bodyPr/>
          <a:lstStyle>
            <a:lvl1pPr marL="164592" indent="-164592">
              <a:buFont typeface="Arial" pitchFamily="34" charset="0"/>
              <a:buChar char="•"/>
              <a:defRPr sz="2000" baseline="0"/>
            </a:lvl1pPr>
            <a:lvl2pPr marL="347472" indent="-182880">
              <a:spcBef>
                <a:spcPts val="600"/>
              </a:spcBef>
              <a:buFont typeface="Arial" pitchFamily="34" charset="0"/>
              <a:buChar char="–"/>
              <a:defRPr sz="2000"/>
            </a:lvl2pPr>
            <a:lvl3pPr marL="484632" indent="-137160">
              <a:spcBef>
                <a:spcPts val="200"/>
              </a:spcBef>
              <a:buFont typeface="Arial" pitchFamily="34" charset="0"/>
              <a:buChar char="-"/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800" y="1627632"/>
            <a:ext cx="8646287" cy="338328"/>
          </a:xfrm>
          <a:ln>
            <a:noFill/>
          </a:ln>
        </p:spPr>
        <p:txBody>
          <a:bodyPr/>
          <a:lstStyle>
            <a:lvl1pPr>
              <a:defRPr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564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663" y="6253163"/>
            <a:ext cx="1668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0712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.T. Kearney TitleOnly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44800" y="804672"/>
            <a:ext cx="8640000" cy="332399"/>
          </a:xfrm>
          <a:prstGeom prst="rect">
            <a:avLst/>
          </a:prstGeom>
          <a:noFill/>
          <a:ln>
            <a:noFill/>
          </a:ln>
        </p:spPr>
        <p:txBody>
          <a:bodyPr rtlCol="0"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819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.T. Kearney Divider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4800" y="2157984"/>
            <a:ext cx="8646351" cy="276999"/>
          </a:xfrm>
          <a:ln>
            <a:noFill/>
          </a:ln>
        </p:spPr>
        <p:txBody>
          <a:bodyPr/>
          <a:lstStyle>
            <a:lvl1pPr marL="164592" indent="-164592">
              <a:buFont typeface="Arial" pitchFamily="34" charset="0"/>
              <a:buChar char="•"/>
              <a:defRPr sz="2000" baseline="0"/>
            </a:lvl1pPr>
            <a:lvl2pPr marL="347472" indent="-182880">
              <a:spcBef>
                <a:spcPts val="600"/>
              </a:spcBef>
              <a:buFont typeface="Arial" pitchFamily="34" charset="0"/>
              <a:buChar char="–"/>
              <a:defRPr sz="2000"/>
            </a:lvl2pPr>
            <a:lvl3pPr marL="484632" indent="-137160">
              <a:spcBef>
                <a:spcPts val="200"/>
              </a:spcBef>
              <a:buFont typeface="Arial" pitchFamily="34" charset="0"/>
              <a:buChar char="-"/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800" y="1627632"/>
            <a:ext cx="8646287" cy="338328"/>
          </a:xfrm>
          <a:ln>
            <a:noFill/>
          </a:ln>
        </p:spPr>
        <p:txBody>
          <a:bodyPr/>
          <a:lstStyle>
            <a:lvl1pPr>
              <a:defRPr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92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663" y="6253163"/>
            <a:ext cx="1668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2611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Bracket 3"/>
          <p:cNvSpPr/>
          <p:nvPr/>
        </p:nvSpPr>
        <p:spPr bwMode="auto">
          <a:xfrm>
            <a:off x="609600" y="990600"/>
            <a:ext cx="8001000" cy="46038"/>
          </a:xfrm>
          <a:prstGeom prst="bracketPair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45720" rIns="45720" anchor="ctr"/>
          <a:lstStyle/>
          <a:p>
            <a:pPr algn="ctr" eaLnBrk="0" hangingPunct="0">
              <a:spcBef>
                <a:spcPct val="50000"/>
              </a:spcBef>
            </a:pPr>
            <a:endParaRPr lang="en-US" sz="1400" dirty="0">
              <a:latin typeface="Trebuchet MS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035" y="4406713"/>
            <a:ext cx="7771534" cy="136291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035" y="2906526"/>
            <a:ext cx="7771534" cy="1500187"/>
          </a:xfrm>
        </p:spPr>
        <p:txBody>
          <a:bodyPr anchor="b"/>
          <a:lstStyle>
            <a:lvl1pPr marL="0" indent="0">
              <a:buNone/>
              <a:defRPr sz="1800"/>
            </a:lvl1pPr>
            <a:lvl2pPr marL="410291" indent="0">
              <a:buNone/>
              <a:defRPr sz="1600"/>
            </a:lvl2pPr>
            <a:lvl3pPr marL="820583" indent="0">
              <a:buNone/>
              <a:defRPr sz="1400"/>
            </a:lvl3pPr>
            <a:lvl4pPr marL="1230874" indent="0">
              <a:buNone/>
              <a:defRPr sz="1300"/>
            </a:lvl4pPr>
            <a:lvl5pPr marL="1641165" indent="0">
              <a:buNone/>
              <a:defRPr sz="1300"/>
            </a:lvl5pPr>
            <a:lvl6pPr marL="2051456" indent="0">
              <a:buNone/>
              <a:defRPr sz="1300"/>
            </a:lvl6pPr>
            <a:lvl7pPr marL="2461748" indent="0">
              <a:buNone/>
              <a:defRPr sz="1300"/>
            </a:lvl7pPr>
            <a:lvl8pPr marL="2872039" indent="0">
              <a:buNone/>
              <a:defRPr sz="1300"/>
            </a:lvl8pPr>
            <a:lvl9pPr marL="3282330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AB66EAB-C175-49FB-AC95-40FC7AAE529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5308" y="1344706"/>
            <a:ext cx="3187988" cy="423582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1841" y="1344706"/>
            <a:ext cx="3189432" cy="423582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6DA8A16-7182-4197-8F59-0C23E51984F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89" y="274544"/>
            <a:ext cx="822902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89" y="1535206"/>
            <a:ext cx="4039465" cy="640136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0291" indent="0">
              <a:buNone/>
              <a:defRPr sz="1800" b="1"/>
            </a:lvl2pPr>
            <a:lvl3pPr marL="820583" indent="0">
              <a:buNone/>
              <a:defRPr sz="1600" b="1"/>
            </a:lvl3pPr>
            <a:lvl4pPr marL="1230874" indent="0">
              <a:buNone/>
              <a:defRPr sz="1400" b="1"/>
            </a:lvl4pPr>
            <a:lvl5pPr marL="1641165" indent="0">
              <a:buNone/>
              <a:defRPr sz="1400" b="1"/>
            </a:lvl5pPr>
            <a:lvl6pPr marL="2051456" indent="0">
              <a:buNone/>
              <a:defRPr sz="1400" b="1"/>
            </a:lvl6pPr>
            <a:lvl7pPr marL="2461748" indent="0">
              <a:buNone/>
              <a:defRPr sz="1400" b="1"/>
            </a:lvl7pPr>
            <a:lvl8pPr marL="2872039" indent="0">
              <a:buNone/>
              <a:defRPr sz="1400" b="1"/>
            </a:lvl8pPr>
            <a:lvl9pPr marL="3282330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89" y="2175343"/>
            <a:ext cx="4039465" cy="3951474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603" y="1535206"/>
            <a:ext cx="4040909" cy="640136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0291" indent="0">
              <a:buNone/>
              <a:defRPr sz="1800" b="1"/>
            </a:lvl2pPr>
            <a:lvl3pPr marL="820583" indent="0">
              <a:buNone/>
              <a:defRPr sz="1600" b="1"/>
            </a:lvl3pPr>
            <a:lvl4pPr marL="1230874" indent="0">
              <a:buNone/>
              <a:defRPr sz="1400" b="1"/>
            </a:lvl4pPr>
            <a:lvl5pPr marL="1641165" indent="0">
              <a:buNone/>
              <a:defRPr sz="1400" b="1"/>
            </a:lvl5pPr>
            <a:lvl6pPr marL="2051456" indent="0">
              <a:buNone/>
              <a:defRPr sz="1400" b="1"/>
            </a:lvl6pPr>
            <a:lvl7pPr marL="2461748" indent="0">
              <a:buNone/>
              <a:defRPr sz="1400" b="1"/>
            </a:lvl7pPr>
            <a:lvl8pPr marL="2872039" indent="0">
              <a:buNone/>
              <a:defRPr sz="1400" b="1"/>
            </a:lvl8pPr>
            <a:lvl9pPr marL="3282330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603" y="2175343"/>
            <a:ext cx="4040909" cy="3951474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8245C73-CF16-4181-A18D-58311E724EE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uble Bracket 2"/>
          <p:cNvSpPr/>
          <p:nvPr/>
        </p:nvSpPr>
        <p:spPr bwMode="auto">
          <a:xfrm>
            <a:off x="609600" y="990600"/>
            <a:ext cx="8001000" cy="46038"/>
          </a:xfrm>
          <a:prstGeom prst="bracketPair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45720" rIns="45720" anchor="ctr"/>
          <a:lstStyle/>
          <a:p>
            <a:pPr algn="ctr" eaLnBrk="0" hangingPunct="0">
              <a:spcBef>
                <a:spcPct val="50000"/>
              </a:spcBef>
            </a:pPr>
            <a:endParaRPr lang="en-US" sz="1400" dirty="0">
              <a:latin typeface="Trebuchet MS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4B3F3A-D860-435D-B9C0-BE496FACF54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uble Bracket 1"/>
          <p:cNvSpPr/>
          <p:nvPr/>
        </p:nvSpPr>
        <p:spPr bwMode="auto">
          <a:xfrm>
            <a:off x="609600" y="990600"/>
            <a:ext cx="8001000" cy="46038"/>
          </a:xfrm>
          <a:prstGeom prst="bracketPair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45720" rIns="45720" anchor="ctr"/>
          <a:lstStyle/>
          <a:p>
            <a:pPr algn="ctr" eaLnBrk="0" hangingPunct="0">
              <a:spcBef>
                <a:spcPct val="50000"/>
              </a:spcBef>
            </a:pPr>
            <a:endParaRPr lang="en-US" sz="1400" dirty="0">
              <a:latin typeface="Trebuchet MS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CB6D1A7-167D-4A8D-BCC2-FD859C09E53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89" y="273144"/>
            <a:ext cx="3007591" cy="1162610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762" y="273144"/>
            <a:ext cx="5111750" cy="585367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89" y="1435755"/>
            <a:ext cx="3007591" cy="4691062"/>
          </a:xfrm>
        </p:spPr>
        <p:txBody>
          <a:bodyPr/>
          <a:lstStyle>
            <a:lvl1pPr marL="0" indent="0">
              <a:buNone/>
              <a:defRPr sz="1300"/>
            </a:lvl1pPr>
            <a:lvl2pPr marL="410291" indent="0">
              <a:buNone/>
              <a:defRPr sz="1100"/>
            </a:lvl2pPr>
            <a:lvl3pPr marL="820583" indent="0">
              <a:buNone/>
              <a:defRPr sz="900"/>
            </a:lvl3pPr>
            <a:lvl4pPr marL="1230874" indent="0">
              <a:buNone/>
              <a:defRPr sz="800"/>
            </a:lvl4pPr>
            <a:lvl5pPr marL="1641165" indent="0">
              <a:buNone/>
              <a:defRPr sz="800"/>
            </a:lvl5pPr>
            <a:lvl6pPr marL="2051456" indent="0">
              <a:buNone/>
              <a:defRPr sz="800"/>
            </a:lvl6pPr>
            <a:lvl7pPr marL="2461748" indent="0">
              <a:buNone/>
              <a:defRPr sz="800"/>
            </a:lvl7pPr>
            <a:lvl8pPr marL="2872039" indent="0">
              <a:buNone/>
              <a:defRPr sz="800"/>
            </a:lvl8pPr>
            <a:lvl9pPr marL="328233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D7A1075-BA2D-4AEE-8FF5-4457B28A76F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32" y="4800321"/>
            <a:ext cx="5486977" cy="567297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32" y="612122"/>
            <a:ext cx="5486977" cy="4115360"/>
          </a:xfrm>
        </p:spPr>
        <p:txBody>
          <a:bodyPr/>
          <a:lstStyle>
            <a:lvl1pPr marL="0" indent="0">
              <a:buNone/>
              <a:defRPr sz="2900"/>
            </a:lvl1pPr>
            <a:lvl2pPr marL="410291" indent="0">
              <a:buNone/>
              <a:defRPr sz="2500"/>
            </a:lvl2pPr>
            <a:lvl3pPr marL="820583" indent="0">
              <a:buNone/>
              <a:defRPr sz="2200"/>
            </a:lvl3pPr>
            <a:lvl4pPr marL="1230874" indent="0">
              <a:buNone/>
              <a:defRPr sz="1800"/>
            </a:lvl4pPr>
            <a:lvl5pPr marL="1641165" indent="0">
              <a:buNone/>
              <a:defRPr sz="1800"/>
            </a:lvl5pPr>
            <a:lvl6pPr marL="2051456" indent="0">
              <a:buNone/>
              <a:defRPr sz="1800"/>
            </a:lvl6pPr>
            <a:lvl7pPr marL="2461748" indent="0">
              <a:buNone/>
              <a:defRPr sz="1800"/>
            </a:lvl7pPr>
            <a:lvl8pPr marL="2872039" indent="0">
              <a:buNone/>
              <a:defRPr sz="1800"/>
            </a:lvl8pPr>
            <a:lvl9pPr marL="3282330" indent="0">
              <a:buNone/>
              <a:defRPr sz="18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32" y="5367618"/>
            <a:ext cx="5486977" cy="804022"/>
          </a:xfrm>
        </p:spPr>
        <p:txBody>
          <a:bodyPr/>
          <a:lstStyle>
            <a:lvl1pPr marL="0" indent="0">
              <a:buNone/>
              <a:defRPr sz="1300"/>
            </a:lvl1pPr>
            <a:lvl2pPr marL="410291" indent="0">
              <a:buNone/>
              <a:defRPr sz="1100"/>
            </a:lvl2pPr>
            <a:lvl3pPr marL="820583" indent="0">
              <a:buNone/>
              <a:defRPr sz="900"/>
            </a:lvl3pPr>
            <a:lvl4pPr marL="1230874" indent="0">
              <a:buNone/>
              <a:defRPr sz="800"/>
            </a:lvl4pPr>
            <a:lvl5pPr marL="1641165" indent="0">
              <a:buNone/>
              <a:defRPr sz="800"/>
            </a:lvl5pPr>
            <a:lvl6pPr marL="2051456" indent="0">
              <a:buNone/>
              <a:defRPr sz="800"/>
            </a:lvl6pPr>
            <a:lvl7pPr marL="2461748" indent="0">
              <a:buNone/>
              <a:defRPr sz="800"/>
            </a:lvl7pPr>
            <a:lvl8pPr marL="2872039" indent="0">
              <a:buNone/>
              <a:defRPr sz="800"/>
            </a:lvl8pPr>
            <a:lvl9pPr marL="328233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451725" y="6248400"/>
            <a:ext cx="12874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FEB712B-60CC-4B99-A855-5EF4B9457A8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4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14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7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ags" Target="../tags/tag16.xml"/><Relationship Id="rId5" Type="http://schemas.openxmlformats.org/officeDocument/2006/relationships/vmlDrawing" Target="../drawings/vmlDrawing3.v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8975" y="466725"/>
            <a:ext cx="66484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gray">
          <a:xfrm>
            <a:off x="1935163" y="1344613"/>
            <a:ext cx="6516687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2048" tIns="32819" rIns="32819" bIns="328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555" name="Text Box 5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91325" y="6446838"/>
            <a:ext cx="1662113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b"/>
          <a:lstStyle/>
          <a:p>
            <a:pPr algn="r">
              <a:lnSpc>
                <a:spcPts val="813"/>
              </a:lnSpc>
            </a:pPr>
            <a:endParaRPr lang="en-US" sz="1800" dirty="0">
              <a:latin typeface="Trebuchet MS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193" r:id="rId3"/>
    <p:sldLayoutId id="2147484194" r:id="rId4"/>
    <p:sldLayoutId id="2147484195" r:id="rId5"/>
    <p:sldLayoutId id="2147484202" r:id="rId6"/>
    <p:sldLayoutId id="2147484203" r:id="rId7"/>
    <p:sldLayoutId id="2147484196" r:id="rId8"/>
    <p:sldLayoutId id="2147484197" r:id="rId9"/>
    <p:sldLayoutId id="2147484198" r:id="rId10"/>
    <p:sldLayoutId id="2147484199" r:id="rId11"/>
  </p:sldLayoutIdLst>
  <p:hf sldNum="0" hdr="0" ftr="0" dt="0"/>
  <p:txStyles>
    <p:titleStyle>
      <a:lvl1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2pPr>
      <a:lvl3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3pPr>
      <a:lvl4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4pPr>
      <a:lvl5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5pPr>
      <a:lvl6pPr marL="410291" algn="l" defTabSz="914608" rtl="0" eaLnBrk="0" fontAlgn="base" hangingPunct="0">
        <a:lnSpc>
          <a:spcPts val="2502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6pPr>
      <a:lvl7pPr marL="820583" algn="l" defTabSz="914608" rtl="0" eaLnBrk="0" fontAlgn="base" hangingPunct="0">
        <a:lnSpc>
          <a:spcPts val="2502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7pPr>
      <a:lvl8pPr marL="1230874" algn="l" defTabSz="914608" rtl="0" eaLnBrk="0" fontAlgn="base" hangingPunct="0">
        <a:lnSpc>
          <a:spcPts val="2502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8pPr>
      <a:lvl9pPr marL="1641165" algn="l" defTabSz="914608" rtl="0" eaLnBrk="0" fontAlgn="base" hangingPunct="0">
        <a:lnSpc>
          <a:spcPts val="2502"/>
        </a:lnSpc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Trebuchet MS" pitchFamily="-111" charset="0"/>
          <a:ea typeface="LF_Kai" charset="-122"/>
          <a:cs typeface="LF_Kai" charset="-122"/>
        </a:defRPr>
      </a:lvl9pPr>
    </p:titleStyle>
    <p:bodyStyle>
      <a:lvl1pPr marL="306388" indent="-306388" algn="l" rtl="0" eaLnBrk="0" fontAlgn="base" hangingPunct="0">
        <a:lnSpc>
          <a:spcPct val="110000"/>
        </a:lnSpc>
        <a:spcBef>
          <a:spcPct val="70000"/>
        </a:spcBef>
        <a:spcAft>
          <a:spcPct val="0"/>
        </a:spcAft>
        <a:buClr>
          <a:srgbClr val="C0C0C0"/>
        </a:buClr>
        <a:buSzPct val="92000"/>
        <a:buFont typeface="Wingdings" pitchFamily="2" charset="2"/>
        <a:buChar char="•"/>
        <a:defRPr sz="1300">
          <a:solidFill>
            <a:schemeClr val="tx1"/>
          </a:solidFill>
          <a:latin typeface="+mn-lt"/>
          <a:ea typeface="+mn-ea"/>
          <a:cs typeface="+mn-cs"/>
        </a:defRPr>
      </a:lvl1pPr>
      <a:lvl2pPr marL="185738" indent="-184150" algn="l" rtl="0" eaLnBrk="0" fontAlgn="base" hangingPunct="0">
        <a:lnSpc>
          <a:spcPct val="110000"/>
        </a:lnSpc>
        <a:spcBef>
          <a:spcPct val="70000"/>
        </a:spcBef>
        <a:spcAft>
          <a:spcPct val="0"/>
        </a:spcAft>
        <a:buClr>
          <a:schemeClr val="folHlink"/>
        </a:buClr>
        <a:buSzPct val="92000"/>
        <a:buFont typeface="Wingdings" pitchFamily="2" charset="2"/>
        <a:buChar char="n"/>
        <a:defRPr sz="13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2pPr>
      <a:lvl3pPr marL="379413" indent="-1905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C0C0C0"/>
        </a:buClr>
        <a:buSzPct val="92000"/>
        <a:buFont typeface="Wingdings" pitchFamily="2" charset="2"/>
        <a:buChar char="n"/>
        <a:defRPr sz="13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3pPr>
      <a:lvl4pPr marL="584200" indent="-201613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C0C0C0"/>
        </a:buClr>
        <a:buChar char="—"/>
        <a:defRPr sz="13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4pPr>
      <a:lvl5pPr marL="788988" indent="-201613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C0C0C0"/>
        </a:buClr>
        <a:buChar char="—"/>
        <a:defRPr sz="13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5pPr>
      <a:lvl6pPr marL="1199532" indent="-202296" algn="l" defTabSz="914608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C0C0C0"/>
        </a:buClr>
        <a:buChar char="—"/>
        <a:defRPr sz="1300">
          <a:solidFill>
            <a:schemeClr val="tx1"/>
          </a:solidFill>
          <a:latin typeface="+mn-lt"/>
          <a:ea typeface="+mn-ea"/>
          <a:cs typeface="+mn-cs"/>
        </a:defRPr>
      </a:lvl6pPr>
      <a:lvl7pPr marL="1609823" indent="-202296" algn="l" defTabSz="914608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C0C0C0"/>
        </a:buClr>
        <a:buChar char="—"/>
        <a:defRPr sz="1300">
          <a:solidFill>
            <a:schemeClr val="tx1"/>
          </a:solidFill>
          <a:latin typeface="+mn-lt"/>
          <a:ea typeface="+mn-ea"/>
          <a:cs typeface="+mn-cs"/>
        </a:defRPr>
      </a:lvl7pPr>
      <a:lvl8pPr marL="2020115" indent="-202296" algn="l" defTabSz="914608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C0C0C0"/>
        </a:buClr>
        <a:buChar char="—"/>
        <a:defRPr sz="1300">
          <a:solidFill>
            <a:schemeClr val="tx1"/>
          </a:solidFill>
          <a:latin typeface="+mn-lt"/>
          <a:ea typeface="+mn-ea"/>
          <a:cs typeface="+mn-cs"/>
        </a:defRPr>
      </a:lvl8pPr>
      <a:lvl9pPr marL="2430406" indent="-202296" algn="l" defTabSz="914608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C0C0C0"/>
        </a:buClr>
        <a:buChar char="—"/>
        <a:defRPr sz="13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291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583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874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1165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1456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748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2039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2330" algn="l" defTabSz="41029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7" name="think-cell Slide" r:id="rId7" imgW="360" imgH="360" progId="TCLayout.ActiveDocument.1">
                  <p:embed/>
                </p:oleObj>
              </mc:Choice>
              <mc:Fallback>
                <p:oleObj name="think-cell Slide" r:id="rId7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44475" y="804863"/>
            <a:ext cx="86407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Headline of maximum two lines here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44475" y="2057400"/>
            <a:ext cx="8640763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Text on first level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5848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06" r:id="rId2"/>
    <p:sldLayoutId id="2147484207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179388" indent="-179388" algn="l" rtl="0" eaLnBrk="0" fontAlgn="base" hangingPunct="0">
        <a:lnSpc>
          <a:spcPct val="90000"/>
        </a:lnSpc>
        <a:spcBef>
          <a:spcPts val="1400"/>
        </a:spcBef>
        <a:spcAft>
          <a:spcPct val="0"/>
        </a:spcAft>
        <a:buClr>
          <a:schemeClr val="bg2"/>
        </a:buClr>
        <a:buSzPct val="100000"/>
        <a:buFont typeface="Arial" charset="0"/>
        <a:buChar char="■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309563" indent="-127000" algn="l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bg2"/>
        </a:buClr>
        <a:buFont typeface="Arial" charset="0"/>
        <a:buChar char="•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2pPr>
      <a:lvl3pPr marL="488950" indent="-179388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Clr>
          <a:schemeClr val="bg2"/>
        </a:buClr>
        <a:buFont typeface="Arial" charset="0"/>
        <a:buChar char="–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3pPr>
      <a:lvl4pPr marL="633413" indent="-136525" algn="l" rtl="0" eaLnBrk="0" fontAlgn="base" hangingPunct="0">
        <a:lnSpc>
          <a:spcPct val="90000"/>
        </a:lnSpc>
        <a:spcBef>
          <a:spcPts val="200"/>
        </a:spcBef>
        <a:spcAft>
          <a:spcPct val="0"/>
        </a:spcAft>
        <a:buClr>
          <a:schemeClr val="bg2"/>
        </a:buClr>
        <a:buFont typeface="Arial" charset="0"/>
        <a:buChar char="-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4pPr>
      <a:lvl5pPr marL="769938" indent="-136525" algn="l" rtl="0" eaLnBrk="0" fontAlgn="base" hangingPunct="0">
        <a:lnSpc>
          <a:spcPct val="90000"/>
        </a:lnSpc>
        <a:spcBef>
          <a:spcPts val="100"/>
        </a:spcBef>
        <a:spcAft>
          <a:spcPct val="0"/>
        </a:spcAft>
        <a:buClr>
          <a:schemeClr val="bg2"/>
        </a:buClr>
        <a:buFont typeface="Arial" charset="0"/>
        <a:buChar char="-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3" name="think-cell Slide" r:id="rId7" imgW="360" imgH="360" progId="TCLayout.ActiveDocument.1">
                  <p:embed/>
                </p:oleObj>
              </mc:Choice>
              <mc:Fallback>
                <p:oleObj name="think-cell Slide" r:id="rId7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44475" y="804863"/>
            <a:ext cx="86407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Headline of maximum two lines here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44475" y="2057400"/>
            <a:ext cx="8640763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Text on first level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65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179388" indent="-179388" algn="l" rtl="0" eaLnBrk="0" fontAlgn="base" hangingPunct="0">
        <a:lnSpc>
          <a:spcPct val="90000"/>
        </a:lnSpc>
        <a:spcBef>
          <a:spcPts val="1400"/>
        </a:spcBef>
        <a:spcAft>
          <a:spcPct val="0"/>
        </a:spcAft>
        <a:buClr>
          <a:schemeClr val="bg2"/>
        </a:buClr>
        <a:buSzPct val="100000"/>
        <a:buFont typeface="Arial" charset="0"/>
        <a:buChar char="■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309563" indent="-127000" algn="l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bg2"/>
        </a:buClr>
        <a:buFont typeface="Arial" charset="0"/>
        <a:buChar char="•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2pPr>
      <a:lvl3pPr marL="488950" indent="-179388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Clr>
          <a:schemeClr val="bg2"/>
        </a:buClr>
        <a:buFont typeface="Arial" charset="0"/>
        <a:buChar char="–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3pPr>
      <a:lvl4pPr marL="633413" indent="-136525" algn="l" rtl="0" eaLnBrk="0" fontAlgn="base" hangingPunct="0">
        <a:lnSpc>
          <a:spcPct val="90000"/>
        </a:lnSpc>
        <a:spcBef>
          <a:spcPts val="200"/>
        </a:spcBef>
        <a:spcAft>
          <a:spcPct val="0"/>
        </a:spcAft>
        <a:buClr>
          <a:schemeClr val="bg2"/>
        </a:buClr>
        <a:buFont typeface="Arial" charset="0"/>
        <a:buChar char="-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4pPr>
      <a:lvl5pPr marL="769938" indent="-136525" algn="l" rtl="0" eaLnBrk="0" fontAlgn="base" hangingPunct="0">
        <a:lnSpc>
          <a:spcPct val="90000"/>
        </a:lnSpc>
        <a:spcBef>
          <a:spcPts val="100"/>
        </a:spcBef>
        <a:spcAft>
          <a:spcPct val="0"/>
        </a:spcAft>
        <a:buClr>
          <a:schemeClr val="bg2"/>
        </a:buClr>
        <a:buFont typeface="Arial" charset="0"/>
        <a:buChar char="-"/>
        <a:defRPr sz="16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4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openxmlformats.org/officeDocument/2006/relationships/image" Target="../media/image2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14"/>
          <p:cNvSpPr>
            <a:spLocks noChangeArrowheads="1"/>
          </p:cNvSpPr>
          <p:nvPr/>
        </p:nvSpPr>
        <p:spPr bwMode="auto">
          <a:xfrm>
            <a:off x="2279650" y="5494338"/>
            <a:ext cx="825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1025" tIns="41025" rIns="41025" bIns="41025" anchor="ctr">
            <a:spAutoFit/>
          </a:bodyPr>
          <a:lstStyle/>
          <a:p>
            <a:endParaRPr lang="en-US" sz="1800" dirty="0">
              <a:latin typeface="Trebuchet MS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0563" y="494713"/>
            <a:ext cx="7638098" cy="489363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/>
            <a:endParaRPr lang="en-US" sz="2200" b="1" dirty="0">
              <a:solidFill>
                <a:srgbClr val="003300"/>
              </a:solidFill>
              <a:latin typeface="Garamond" pitchFamily="18" charset="0"/>
            </a:endParaRPr>
          </a:p>
          <a:p>
            <a:pPr algn="ctr"/>
            <a:r>
              <a:rPr lang="en-US" sz="2200" b="1" dirty="0">
                <a:solidFill>
                  <a:srgbClr val="003300"/>
                </a:solidFill>
                <a:latin typeface="Garamond" pitchFamily="18" charset="0"/>
              </a:rPr>
              <a:t>Economic Growth Forum, Republic of Uganda</a:t>
            </a:r>
          </a:p>
          <a:p>
            <a:pPr algn="ctr"/>
            <a:r>
              <a:rPr lang="en-US" sz="2200" b="1" i="1" dirty="0">
                <a:solidFill>
                  <a:srgbClr val="003300"/>
                </a:solidFill>
                <a:latin typeface="Garamond" pitchFamily="18" charset="0"/>
              </a:rPr>
              <a:t>Accelerating Economic Growth For Shared Prosperity</a:t>
            </a:r>
          </a:p>
          <a:p>
            <a:endParaRPr lang="en-US" b="1" dirty="0">
              <a:latin typeface="Garamond" pitchFamily="18" charset="0"/>
            </a:endParaRPr>
          </a:p>
          <a:p>
            <a:endParaRPr lang="en-US" b="1" dirty="0">
              <a:latin typeface="Garamond" pitchFamily="18" charset="0"/>
            </a:endParaRPr>
          </a:p>
          <a:p>
            <a:pPr algn="ctr"/>
            <a:r>
              <a:rPr lang="en-US" b="1" dirty="0">
                <a:latin typeface="Garamond" pitchFamily="18" charset="0"/>
              </a:rPr>
              <a:t>Ameet Morjaria</a:t>
            </a:r>
          </a:p>
          <a:p>
            <a:pPr algn="ctr"/>
            <a:r>
              <a:rPr lang="en-US" sz="1800" dirty="0">
                <a:latin typeface="Garamond" pitchFamily="18" charset="0"/>
              </a:rPr>
              <a:t>Associate Professor of Managerial Economics &amp; Decision Sciences</a:t>
            </a:r>
          </a:p>
          <a:p>
            <a:pPr algn="ctr"/>
            <a:r>
              <a:rPr lang="en-US" sz="1800" dirty="0">
                <a:latin typeface="Garamond" pitchFamily="18" charset="0"/>
              </a:rPr>
              <a:t>Kellogg School of Management, Northwestern University</a:t>
            </a:r>
          </a:p>
          <a:p>
            <a:pPr algn="ctr"/>
            <a:r>
              <a:rPr lang="en-US" sz="1800" dirty="0">
                <a:latin typeface="Garamond" pitchFamily="18" charset="0"/>
              </a:rPr>
              <a:t>International Growth Center</a:t>
            </a:r>
            <a:endParaRPr lang="en-US" sz="2000" dirty="0">
              <a:latin typeface="Garamond" pitchFamily="18" charset="0"/>
            </a:endParaRPr>
          </a:p>
          <a:p>
            <a:pPr algn="ctr"/>
            <a:endParaRPr lang="en-US" sz="2000" dirty="0">
              <a:latin typeface="Garamond" pitchFamily="18" charset="0"/>
            </a:endParaRPr>
          </a:p>
          <a:p>
            <a:pPr algn="ctr"/>
            <a:endParaRPr lang="en-US" sz="2000" dirty="0">
              <a:latin typeface="Garamond" pitchFamily="18" charset="0"/>
            </a:endParaRPr>
          </a:p>
          <a:p>
            <a:pPr algn="ctr"/>
            <a:r>
              <a:rPr lang="en-US" sz="2000" dirty="0">
                <a:latin typeface="Garamond" pitchFamily="18" charset="0"/>
              </a:rPr>
              <a:t>Imperial Royale Hotel, Kampala, Uganda</a:t>
            </a:r>
          </a:p>
          <a:p>
            <a:pPr algn="ctr"/>
            <a:r>
              <a:rPr lang="en-US" sz="2000" dirty="0">
                <a:latin typeface="Garamond" pitchFamily="18" charset="0"/>
              </a:rPr>
              <a:t>22</a:t>
            </a:r>
            <a:r>
              <a:rPr lang="en-US" sz="2000" baseline="30000" dirty="0">
                <a:latin typeface="Garamond" pitchFamily="18" charset="0"/>
              </a:rPr>
              <a:t>nd</a:t>
            </a:r>
            <a:r>
              <a:rPr lang="en-US" sz="2000" dirty="0">
                <a:latin typeface="Garamond" pitchFamily="18" charset="0"/>
              </a:rPr>
              <a:t> August 2019</a:t>
            </a:r>
            <a:endParaRPr lang="en-US" sz="2000" b="1" dirty="0">
              <a:latin typeface="Garamond" pitchFamily="18" charset="0"/>
            </a:endParaRPr>
          </a:p>
          <a:p>
            <a:pPr algn="ctr"/>
            <a:endParaRPr lang="en-US" sz="2000" dirty="0">
              <a:latin typeface="Garamond" pitchFamily="18" charset="0"/>
            </a:endParaRPr>
          </a:p>
          <a:p>
            <a:pPr algn="ctr"/>
            <a:r>
              <a:rPr lang="en-US" sz="2000" b="1" dirty="0">
                <a:latin typeface="Garamond" pitchFamily="18" charset="0"/>
              </a:rPr>
              <a:t>Session 1: </a:t>
            </a:r>
            <a:r>
              <a:rPr lang="en-US" sz="2000" dirty="0">
                <a:latin typeface="Garamond" pitchFamily="18" charset="0"/>
              </a:rPr>
              <a:t>Agriculture and </a:t>
            </a:r>
            <a:r>
              <a:rPr lang="en-US" sz="2000" dirty="0" err="1">
                <a:latin typeface="Garamond" pitchFamily="18" charset="0"/>
              </a:rPr>
              <a:t>Agro</a:t>
            </a:r>
            <a:r>
              <a:rPr lang="en-US" sz="2000" dirty="0">
                <a:latin typeface="Garamond" pitchFamily="18" charset="0"/>
              </a:rPr>
              <a:t>-Industrialization </a:t>
            </a:r>
          </a:p>
        </p:txBody>
      </p:sp>
      <p:pic>
        <p:nvPicPr>
          <p:cNvPr id="16" name="Picture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384" y="5921076"/>
            <a:ext cx="1158874" cy="66833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5921076"/>
            <a:ext cx="1063626" cy="52417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63600" y="6425848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Morjaria &amp; Sprott, Project field notes, August 2017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Major drivers of Value in Arabica 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Multiple actors and their incentives</a:t>
            </a:r>
            <a:endParaRPr lang="is-IS" i="1" dirty="0">
              <a:latin typeface="Garamond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75" y="1307994"/>
            <a:ext cx="7694183" cy="48291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289865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Uganda Arabica 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Broadly a Tale of Two Regions</a:t>
            </a:r>
            <a:endParaRPr lang="is-IS" i="1" dirty="0">
              <a:latin typeface="Garamond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FE1C19-D50D-2C47-BE3D-D50F65F8B2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3" y="1103588"/>
            <a:ext cx="5588876" cy="55888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3EBF8D-BE73-7447-B25A-AB785C71A487}"/>
              </a:ext>
            </a:extLst>
          </p:cNvPr>
          <p:cNvSpPr/>
          <p:nvPr/>
        </p:nvSpPr>
        <p:spPr bwMode="auto">
          <a:xfrm>
            <a:off x="6716106" y="3200400"/>
            <a:ext cx="859221" cy="156078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DDBC96-156B-C347-8D68-1BDBF6091F27}"/>
              </a:ext>
            </a:extLst>
          </p:cNvPr>
          <p:cNvSpPr/>
          <p:nvPr/>
        </p:nvSpPr>
        <p:spPr bwMode="auto">
          <a:xfrm>
            <a:off x="2454158" y="3898026"/>
            <a:ext cx="1019503" cy="2794438"/>
          </a:xfrm>
          <a:prstGeom prst="rect">
            <a:avLst/>
          </a:prstGeom>
          <a:noFill/>
          <a:ln w="2540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EB4B43-6D75-3B43-ADE5-4C29B9E7A2C9}"/>
              </a:ext>
            </a:extLst>
          </p:cNvPr>
          <p:cNvSpPr/>
          <p:nvPr/>
        </p:nvSpPr>
        <p:spPr bwMode="auto">
          <a:xfrm>
            <a:off x="3473661" y="1600200"/>
            <a:ext cx="859221" cy="1560786"/>
          </a:xfrm>
          <a:prstGeom prst="rect">
            <a:avLst/>
          </a:prstGeom>
          <a:noFill/>
          <a:ln w="2540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96925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Uganda’s Price Curves: Upgrade and Yield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Arabica and Robusta varieties 2017/18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C15A51-B439-5948-B817-D4D13DB77882}"/>
              </a:ext>
            </a:extLst>
          </p:cNvPr>
          <p:cNvSpPr txBox="1"/>
          <p:nvPr/>
        </p:nvSpPr>
        <p:spPr>
          <a:xfrm>
            <a:off x="688975" y="6537460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author’s calculation on UCDA Monthly Reports 2017/18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0B1125-8F64-B149-876D-8722A2E6E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8" y="1366247"/>
            <a:ext cx="6700261" cy="4872917"/>
          </a:xfrm>
          <a:prstGeom prst="rect">
            <a:avLst/>
          </a:prstGeom>
        </p:spPr>
      </p:pic>
      <p:sp>
        <p:nvSpPr>
          <p:cNvPr id="2" name="Right Arrow 1">
            <a:extLst>
              <a:ext uri="{FF2B5EF4-FFF2-40B4-BE49-F238E27FC236}">
                <a16:creationId xmlns:a16="http://schemas.microsoft.com/office/drawing/2014/main" id="{3D23A188-6B55-8D4B-9815-A436B2433767}"/>
              </a:ext>
            </a:extLst>
          </p:cNvPr>
          <p:cNvSpPr/>
          <p:nvPr/>
        </p:nvSpPr>
        <p:spPr bwMode="auto">
          <a:xfrm rot="16200000">
            <a:off x="2857500" y="3594100"/>
            <a:ext cx="901700" cy="292100"/>
          </a:xfrm>
          <a:prstGeom prst="rightArrow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CC9854CB-A614-CC4F-B1DB-2D92A03930DC}"/>
              </a:ext>
            </a:extLst>
          </p:cNvPr>
          <p:cNvSpPr/>
          <p:nvPr/>
        </p:nvSpPr>
        <p:spPr bwMode="auto">
          <a:xfrm rot="16200000">
            <a:off x="1895474" y="3267074"/>
            <a:ext cx="1073151" cy="292100"/>
          </a:xfrm>
          <a:prstGeom prst="rightArrow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02A60F6B-2333-514B-A678-4C96FAB5A141}"/>
              </a:ext>
            </a:extLst>
          </p:cNvPr>
          <p:cNvSpPr/>
          <p:nvPr/>
        </p:nvSpPr>
        <p:spPr bwMode="auto">
          <a:xfrm>
            <a:off x="6781800" y="4699000"/>
            <a:ext cx="939800" cy="241300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9E40A9A9-7E4B-EC45-83A1-50B06A45A9D6}"/>
              </a:ext>
            </a:extLst>
          </p:cNvPr>
          <p:cNvSpPr/>
          <p:nvPr/>
        </p:nvSpPr>
        <p:spPr bwMode="auto">
          <a:xfrm rot="16200000">
            <a:off x="5753100" y="4279900"/>
            <a:ext cx="190500" cy="266700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4788C10B-64BF-2F47-8656-05F697924525}"/>
              </a:ext>
            </a:extLst>
          </p:cNvPr>
          <p:cNvSpPr/>
          <p:nvPr/>
        </p:nvSpPr>
        <p:spPr bwMode="auto">
          <a:xfrm rot="16200000">
            <a:off x="4313383" y="4013199"/>
            <a:ext cx="368300" cy="241302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C1455095-223B-A840-A7E8-99AF8590514A}"/>
              </a:ext>
            </a:extLst>
          </p:cNvPr>
          <p:cNvSpPr/>
          <p:nvPr/>
        </p:nvSpPr>
        <p:spPr bwMode="auto">
          <a:xfrm>
            <a:off x="3639611" y="4577773"/>
            <a:ext cx="901700" cy="292100"/>
          </a:xfrm>
          <a:prstGeom prst="rightArrow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846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pPr marL="103188" lvl="1" indent="0">
              <a:buClr>
                <a:srgbClr val="2A4A2D"/>
              </a:buClr>
              <a:buNone/>
            </a:pPr>
            <a:endParaRPr lang="en-US" sz="2400" dirty="0">
              <a:latin typeface="Garamond"/>
              <a:cs typeface="Garamond"/>
            </a:endParaRP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2400" dirty="0">
                <a:latin typeface="Garamond"/>
                <a:cs typeface="Garamond"/>
              </a:rPr>
              <a:t>Diagnosis of supply chain reveals challenges at first point of interaction with market: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2400" dirty="0">
                <a:latin typeface="Garamond"/>
                <a:cs typeface="Garamond"/>
              </a:rPr>
              <a:t>Farm gate</a:t>
            </a:r>
          </a:p>
          <a:p>
            <a:pPr marL="103188" lvl="1" indent="0">
              <a:buClr>
                <a:srgbClr val="2A4A2D"/>
              </a:buClr>
              <a:buNone/>
            </a:pPr>
            <a:endParaRPr lang="en-US" sz="2400" i="1" dirty="0">
              <a:latin typeface="Garamond"/>
              <a:cs typeface="Garamond"/>
            </a:endParaRPr>
          </a:p>
          <a:p>
            <a:pPr marL="1163638" lvl="4" indent="-457200">
              <a:buClr>
                <a:srgbClr val="2A4A2D"/>
              </a:buClr>
            </a:pPr>
            <a:r>
              <a:rPr lang="en-US" sz="2400" i="1" u="sng" dirty="0">
                <a:solidFill>
                  <a:srgbClr val="C00000"/>
                </a:solidFill>
                <a:latin typeface="Garamond"/>
                <a:cs typeface="Garamond"/>
              </a:rPr>
              <a:t>Incentives to produce high quality is limited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046B952-ADD1-D044-A96A-CABF4EAB4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What are the constraints to exporting high quality coffee out of Uganda?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Field notes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8975" y="434975"/>
            <a:ext cx="6648450" cy="539750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latin typeface="Garamond" charset="0"/>
                <a:cs typeface="LF_Kai" charset="0"/>
              </a:rPr>
              <a:t>Agenda</a:t>
            </a:r>
            <a:br>
              <a:rPr lang="en-US" sz="2400" dirty="0">
                <a:solidFill>
                  <a:srgbClr val="000000"/>
                </a:solidFill>
                <a:latin typeface="Garamond" charset="0"/>
                <a:cs typeface="LF_Kai" charset="0"/>
              </a:rPr>
            </a:br>
            <a:endParaRPr lang="en-US" sz="2000" dirty="0">
              <a:latin typeface="Garamond" charset="0"/>
              <a:cs typeface="LF_Kai" charset="0"/>
            </a:endParaRP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MS PGothic" charset="0"/>
              </a:rPr>
              <a:t>Uganda’s Coffee Sector: </a:t>
            </a: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MS PGothic" charset="0"/>
              </a:rPr>
              <a:t>selected facts</a:t>
            </a: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Description of newly funded IGC/PEDL/ATAI project: </a:t>
            </a:r>
            <a:endParaRPr lang="en-US" sz="2000" i="1" dirty="0">
              <a:solidFill>
                <a:srgbClr val="000000"/>
              </a:solidFill>
              <a:latin typeface="Garamond" charset="0"/>
              <a:ea typeface="MS PGothic" charset="0"/>
              <a:cs typeface="Garamond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i="1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	Quality Upgrading and Pass-Through in Uganda’s Coffee Sector</a:t>
            </a: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	joint with </a:t>
            </a:r>
            <a:r>
              <a:rPr lang="en-US" sz="2000" dirty="0" err="1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Jie</a:t>
            </a:r>
            <a:r>
              <a:rPr lang="en-US" sz="200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 Bai (HKS) &amp; Lauren Bergquist (Michigan)</a:t>
            </a:r>
          </a:p>
          <a:p>
            <a:pPr marL="811213" lvl="2" indent="-514350">
              <a:buClr>
                <a:srgbClr val="2A4A2D"/>
              </a:buClr>
              <a:buFont typeface="+mj-lt"/>
              <a:buAutoNum type="romanLcPeriod"/>
            </a:pPr>
            <a:endParaRPr lang="en-US" sz="2000" dirty="0">
              <a:solidFill>
                <a:srgbClr val="000000"/>
              </a:solidFill>
              <a:latin typeface="Garamond" charset="0"/>
              <a:ea typeface="MS PGothic" charset="0"/>
              <a:cs typeface="Garamond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	this relates to my assigned focus question:</a:t>
            </a:r>
          </a:p>
          <a:p>
            <a:pPr marL="296863" lvl="2" indent="0">
              <a:buClr>
                <a:srgbClr val="2A4A2D"/>
              </a:buClr>
              <a:buNone/>
            </a:pPr>
            <a:endParaRPr lang="en-US" sz="2000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i="1" dirty="0">
                <a:solidFill>
                  <a:srgbClr val="FF0000"/>
                </a:solidFill>
                <a:latin typeface="Garamond" charset="0"/>
                <a:ea typeface="MS PGothic" charset="0"/>
                <a:cs typeface="MS PGothic" charset="0"/>
              </a:rPr>
              <a:t>How to enhance productivity and quality in agriculture to boost exports and growth?</a:t>
            </a:r>
          </a:p>
          <a:p>
            <a:pPr marL="296863" lvl="2" indent="0">
              <a:buClr>
                <a:srgbClr val="2A4A2D"/>
              </a:buClr>
              <a:buNone/>
            </a:pPr>
            <a:endParaRPr lang="en-US" sz="2000" dirty="0">
              <a:latin typeface="Garamond"/>
              <a:ea typeface="MS PGothic" charset="0"/>
              <a:cs typeface="Garamond"/>
            </a:endParaRP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National Policy - Regulation and Enforcement </a:t>
            </a:r>
            <a:r>
              <a:rPr lang="en-US" sz="2400" i="1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(some remarks)</a:t>
            </a: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endParaRPr lang="en-US" sz="2400" dirty="0">
              <a:latin typeface="Garamond"/>
              <a:ea typeface="MS PGothic" charset="0"/>
              <a:cs typeface="Garamond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581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r>
              <a:rPr lang="en-US" sz="900" dirty="0"/>
              <a:t> </a:t>
            </a:r>
            <a:endParaRPr lang="en-US" sz="180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None/>
            </a:pPr>
            <a:r>
              <a:rPr lang="en-US" sz="1800" b="1" dirty="0">
                <a:solidFill>
                  <a:srgbClr val="FF0000"/>
                </a:solidFill>
                <a:latin typeface="Garamond" panose="02020404030301010803" pitchFamily="18" charset="0"/>
              </a:rPr>
              <a:t>Farmers are not rewarded to produce high-quality coffee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</a:rPr>
              <a:t>Prima facie puzzling as </a:t>
            </a:r>
            <a:r>
              <a:rPr lang="en-US" sz="1800" dirty="0">
                <a:latin typeface="Garamond" panose="02020404030301010803" pitchFamily="18" charset="0"/>
                <a:ea typeface="MS PGothic" charset="0"/>
                <a:cs typeface="Garamond"/>
              </a:rPr>
              <a:t>“premium” over low quality should incentivize high-quality production.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MS PGothic" charset="0"/>
                <a:cs typeface="Garamond"/>
              </a:rPr>
              <a:t>However discussions with farmers suggest that they are not receiving a sufficient price premium.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i="1" dirty="0">
                <a:latin typeface="Garamond" panose="02020404030301010803" pitchFamily="18" charset="0"/>
                <a:ea typeface="MS PGothic" charset="0"/>
                <a:cs typeface="Garamond"/>
              </a:rPr>
              <a:t>“Why should I invest in producing high quality when there is always someone there to buy low quality?” 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MS PGothic" charset="0"/>
                <a:cs typeface="Garamond"/>
              </a:rPr>
              <a:t>The answer should be one can receive a higher price for producing higher quality,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MS PGothic" charset="0"/>
                <a:cs typeface="Garamond"/>
              </a:rPr>
              <a:t>but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MS PGothic" charset="0"/>
                <a:cs typeface="Garamond"/>
              </a:rPr>
              <a:t>it seems the price differences that farmers experience is not large enough to encourage them to exert effort to produce high-quality cherries, possibly due to intermediaries not passing the premium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046B952-ADD1-D044-A96A-CABF4EAB4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What are the constraints to exporting high quality coffee out of Uganda?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Issue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615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r>
              <a:rPr lang="en-US" sz="900" dirty="0"/>
              <a:t> </a:t>
            </a:r>
            <a:endParaRPr lang="en-US" sz="180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None/>
            </a:pPr>
            <a:r>
              <a:rPr lang="en-US" sz="1800" b="1" dirty="0">
                <a:solidFill>
                  <a:srgbClr val="FF0000"/>
                </a:solidFill>
                <a:latin typeface="Garamond" panose="02020404030301010803" pitchFamily="18" charset="0"/>
              </a:rPr>
              <a:t>Farmers are not rewarded to produce high-quality coffee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If farmers receive a smaller portion of the world price for high-quality coffee than they do for low-quality, this will depress the price-quality gradient they face (as compared to that prevailing on the world market).  </a:t>
            </a:r>
          </a:p>
          <a:p>
            <a:pPr marL="103188" lvl="1" indent="0">
              <a:buClr>
                <a:srgbClr val="2A4A2D"/>
              </a:buClr>
              <a:buNone/>
            </a:pPr>
            <a:endParaRPr lang="en-US" sz="1800" dirty="0"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And in turn, a dampened quality premium will discourage production of high quality, relative to incentives under an undistorted quality premium</a:t>
            </a:r>
          </a:p>
          <a:p>
            <a:pPr marL="103188" lvl="1" indent="0">
              <a:buClr>
                <a:srgbClr val="2A4A2D"/>
              </a:buClr>
              <a:buNone/>
            </a:pPr>
            <a:endParaRPr lang="en-US" sz="1800" dirty="0">
              <a:latin typeface="Garamond" panose="02020404030301010803" pitchFamily="18" charset="0"/>
              <a:ea typeface="MS PGothic" charset="0"/>
              <a:cs typeface="Garamond"/>
            </a:endParaRP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MS PGothic" charset="0"/>
                <a:cs typeface="Garamond"/>
              </a:rPr>
              <a:t>We want to investigate this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046B952-ADD1-D044-A96A-CABF4EAB4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What are the constraints to exporting high quality coffee out of Uganda?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Hypothesis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004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r>
              <a:rPr lang="en-US" sz="900" dirty="0"/>
              <a:t> </a:t>
            </a:r>
            <a:endParaRPr lang="en-US" sz="180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None/>
            </a:pPr>
            <a:r>
              <a:rPr lang="en-US" sz="1800" b="1" dirty="0">
                <a:solidFill>
                  <a:srgbClr val="FF0000"/>
                </a:solidFill>
                <a:latin typeface="Garamond" panose="02020404030301010803" pitchFamily="18" charset="0"/>
              </a:rPr>
              <a:t>Farmers are not rewarded to produce high-quality beans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	(a) first map out the supply chain to understand prices traders pay to farmers on different qualities of coffee and than what prices traders onward sell those products – sense of the quality premium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	(b) a pilot study under way to measure pass-through of a </a:t>
            </a:r>
            <a:r>
              <a:rPr lang="en-US" sz="1800" i="1" dirty="0">
                <a:latin typeface="Garamond" panose="02020404030301010803" pitchFamily="18" charset="0"/>
                <a:ea typeface="Times New Roman" panose="02020603050405020304" pitchFamily="18" charset="0"/>
              </a:rPr>
              <a:t>randomized</a:t>
            </a: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 incentive for high quality DRUGAR production to traders provided by one of Uganda’s largest coffee exporter  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	(c) investigate how trader responds, procures more high-quality and provides consistency?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dirty="0">
                <a:latin typeface="Garamond" panose="02020404030301010803" pitchFamily="18" charset="0"/>
                <a:ea typeface="Times New Roman" panose="02020603050405020304" pitchFamily="18" charset="0"/>
              </a:rPr>
              <a:t>	(d) first order issue – is this premium passed to farmers? If so, how much of it? This will start allowing us to get a sense, is it “enough” to reward the effort of producing high-quality?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046B952-ADD1-D044-A96A-CABF4EAB4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kern="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Quality Upgrading and Pass-Through in Uganda’s Coffee Sector 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Goals of the project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6828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r>
              <a:rPr lang="en-US" sz="900" dirty="0"/>
              <a:t> </a:t>
            </a:r>
            <a:endParaRPr lang="en-US" sz="180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None/>
            </a:pPr>
            <a:r>
              <a:rPr lang="en-US" sz="1800" b="1" dirty="0">
                <a:solidFill>
                  <a:srgbClr val="FF0000"/>
                </a:solidFill>
                <a:latin typeface="Garamond" panose="02020404030301010803" pitchFamily="18" charset="0"/>
              </a:rPr>
              <a:t>#1: Traders pay different prices within product category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046B952-ADD1-D044-A96A-CABF4EAB4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kern="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Quality Upgrading and Pass-Through in Uganda’s Coffee Sector 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Pilot Results from Trader Survey, N=360, Kasese District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E8A7B3-2DCD-B84F-9D6B-B4137D882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653" y="1925247"/>
            <a:ext cx="8129665" cy="457131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579D811-9A2F-E04C-A978-7FE5C1FE5A71}"/>
              </a:ext>
            </a:extLst>
          </p:cNvPr>
          <p:cNvSpPr/>
          <p:nvPr/>
        </p:nvSpPr>
        <p:spPr bwMode="auto">
          <a:xfrm>
            <a:off x="2965622" y="3534033"/>
            <a:ext cx="247135" cy="1225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F91787-3759-CE48-981E-4737869E3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116" y="5836508"/>
            <a:ext cx="76200" cy="152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6629BA-A288-5748-BBF0-4F0A53BD2C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9422" y="5847214"/>
            <a:ext cx="76200" cy="152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519FD3-E6D6-064E-8D54-424D2D30A6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2623633" y="5877695"/>
            <a:ext cx="45719" cy="91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2052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">
            <a:extLst>
              <a:ext uri="{FF2B5EF4-FFF2-40B4-BE49-F238E27FC236}">
                <a16:creationId xmlns:a16="http://schemas.microsoft.com/office/drawing/2014/main" id="{ED1A7B60-F203-EE4B-B3C4-DD89E8DB7FF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8975" y="1066800"/>
            <a:ext cx="8050213" cy="510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82048" tIns="32819" rIns="32819" bIns="32819" numCol="1" anchor="t" anchorCtr="0" compatLnSpc="1">
            <a:prstTxWarp prst="textNoShape">
              <a:avLst/>
            </a:prstTxWarp>
          </a:bodyPr>
          <a:lstStyle>
            <a:lvl1pPr marL="306388" indent="-306388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•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84150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chemeClr val="folHlink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2pPr>
            <a:lvl3pPr marL="379413" indent="-1905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3pPr>
            <a:lvl4pPr marL="584200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4pPr>
            <a:lvl5pPr marL="788988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5pPr>
            <a:lvl6pPr marL="1199532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9823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0115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0406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kern="0" dirty="0"/>
              <a:t> </a:t>
            </a:r>
            <a:endParaRPr lang="en-US" sz="1800" kern="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r>
              <a:rPr lang="en-US" sz="1800" b="1" kern="0" dirty="0">
                <a:solidFill>
                  <a:srgbClr val="FF0000"/>
                </a:solidFill>
                <a:latin typeface="Garamond" panose="02020404030301010803" pitchFamily="18" charset="0"/>
              </a:rPr>
              <a:t>#2: Supply Chain is complex with multiple-intermediaries</a:t>
            </a: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>
                <a:latin typeface="Garamond" panose="02020404030301010803" pitchFamily="18" charset="0"/>
              </a:rPr>
              <a:t>Cherries: primarily from farmers, lowest price difference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 err="1">
                <a:latin typeface="Garamond" panose="02020404030301010803" pitchFamily="18" charset="0"/>
              </a:rPr>
              <a:t>Kiboko</a:t>
            </a:r>
            <a:r>
              <a:rPr lang="en-US" sz="1400" kern="0" dirty="0">
                <a:latin typeface="Garamond" panose="02020404030301010803" pitchFamily="18" charset="0"/>
              </a:rPr>
              <a:t>: 70% from farmers, rest from other traders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>
                <a:latin typeface="Garamond" panose="02020404030301010803" pitchFamily="18" charset="0"/>
              </a:rPr>
              <a:t>Parchment: 80% from farmers, rest from other traders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 err="1">
                <a:latin typeface="Garamond" panose="02020404030301010803" pitchFamily="18" charset="0"/>
              </a:rPr>
              <a:t>Drugar</a:t>
            </a:r>
            <a:r>
              <a:rPr lang="en-US" sz="1400" kern="0" dirty="0">
                <a:latin typeface="Garamond" panose="02020404030301010803" pitchFamily="18" charset="0"/>
              </a:rPr>
              <a:t>: 60% from farmers, highest price difference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EC3C0B6-2BF5-CA4D-8E0C-E1454EC69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173" y="1870225"/>
            <a:ext cx="6092041" cy="3378670"/>
          </a:xfrm>
          <a:prstGeom prst="rect">
            <a:avLst/>
          </a:prstGeom>
        </p:spPr>
      </p:pic>
      <p:sp>
        <p:nvSpPr>
          <p:cNvPr id="33" name="Rectangle 2">
            <a:extLst>
              <a:ext uri="{FF2B5EF4-FFF2-40B4-BE49-F238E27FC236}">
                <a16:creationId xmlns:a16="http://schemas.microsoft.com/office/drawing/2014/main" id="{D9D22437-C58B-104D-8F03-55A941D8A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kern="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Quality Upgrading and Pass-Through in Uganda’s Coffee Sector 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Pilot Results from Trader Survey, N=360, Kasese District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31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8975" y="434975"/>
            <a:ext cx="6648450" cy="539750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latin typeface="Garamond" charset="0"/>
                <a:cs typeface="LF_Kai" charset="0"/>
              </a:rPr>
              <a:t>Agenda</a:t>
            </a:r>
            <a:br>
              <a:rPr lang="en-US" sz="2400" dirty="0">
                <a:solidFill>
                  <a:srgbClr val="000000"/>
                </a:solidFill>
                <a:latin typeface="Garamond" charset="0"/>
                <a:cs typeface="LF_Kai" charset="0"/>
              </a:rPr>
            </a:br>
            <a:endParaRPr lang="en-US" sz="2000" dirty="0">
              <a:latin typeface="Garamond" charset="0"/>
              <a:cs typeface="LF_Kai" charset="0"/>
            </a:endParaRP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b="1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Uganda’s Coffee Sector: </a:t>
            </a:r>
            <a:r>
              <a:rPr lang="en-US" sz="2400" i="1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selected facts</a:t>
            </a: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Description of newly funded IGC/PEDL/ATAI project: </a:t>
            </a:r>
            <a:endParaRPr lang="en-US" sz="2000" i="1" dirty="0">
              <a:solidFill>
                <a:srgbClr val="000000"/>
              </a:solidFill>
              <a:latin typeface="Garamond" charset="0"/>
              <a:ea typeface="MS PGothic" charset="0"/>
              <a:cs typeface="Garamond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i="1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	Quality Upgrading and Pass-Through in Uganda’s Coffee Sector</a:t>
            </a: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	joint with </a:t>
            </a:r>
            <a:r>
              <a:rPr lang="en-US" sz="2000" dirty="0" err="1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Jie</a:t>
            </a:r>
            <a:r>
              <a:rPr lang="en-US" sz="200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 Bai (HKS) &amp; Lauren Bergquist (Michigan)</a:t>
            </a:r>
          </a:p>
          <a:p>
            <a:pPr marL="811213" lvl="2" indent="-514350">
              <a:buClr>
                <a:srgbClr val="2A4A2D"/>
              </a:buClr>
              <a:buFont typeface="+mj-lt"/>
              <a:buAutoNum type="romanLcPeriod"/>
            </a:pPr>
            <a:endParaRPr lang="en-US" sz="2000" dirty="0">
              <a:solidFill>
                <a:srgbClr val="000000"/>
              </a:solidFill>
              <a:latin typeface="Garamond" charset="0"/>
              <a:ea typeface="MS PGothic" charset="0"/>
              <a:cs typeface="Garamond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	this relates to the assigned focus question (and others): </a:t>
            </a:r>
          </a:p>
          <a:p>
            <a:pPr marL="296863" lvl="2" indent="0">
              <a:buClr>
                <a:srgbClr val="2A4A2D"/>
              </a:buClr>
              <a:buNone/>
            </a:pPr>
            <a:endParaRPr lang="en-US" sz="2000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i="1" dirty="0">
                <a:solidFill>
                  <a:srgbClr val="FF0000"/>
                </a:solidFill>
                <a:latin typeface="Garamond" charset="0"/>
                <a:ea typeface="MS PGothic" charset="0"/>
                <a:cs typeface="MS PGothic" charset="0"/>
              </a:rPr>
              <a:t>How to enhance productivity and quality in agriculture to boost exports and growth?</a:t>
            </a:r>
          </a:p>
          <a:p>
            <a:pPr marL="296863" lvl="2" indent="0">
              <a:buClr>
                <a:srgbClr val="2A4A2D"/>
              </a:buClr>
              <a:buNone/>
            </a:pPr>
            <a:endParaRPr lang="en-US" sz="2000" dirty="0">
              <a:latin typeface="Garamond"/>
              <a:ea typeface="MS PGothic" charset="0"/>
              <a:cs typeface="Garamond"/>
            </a:endParaRP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National Policy: regulation and enforcement on quality </a:t>
            </a:r>
            <a:r>
              <a:rPr lang="en-US" sz="2400" i="1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(some remarks)</a:t>
            </a: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endParaRPr lang="en-US" sz="2400" dirty="0">
              <a:latin typeface="Garamond"/>
              <a:ea typeface="MS PGothic" charset="0"/>
              <a:cs typeface="Garamond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810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">
            <a:extLst>
              <a:ext uri="{FF2B5EF4-FFF2-40B4-BE49-F238E27FC236}">
                <a16:creationId xmlns:a16="http://schemas.microsoft.com/office/drawing/2014/main" id="{ED1A7B60-F203-EE4B-B3C4-DD89E8DB7FF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8975" y="1066800"/>
            <a:ext cx="8050213" cy="510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82048" tIns="32819" rIns="32819" bIns="32819" numCol="1" anchor="t" anchorCtr="0" compatLnSpc="1">
            <a:prstTxWarp prst="textNoShape">
              <a:avLst/>
            </a:prstTxWarp>
          </a:bodyPr>
          <a:lstStyle>
            <a:lvl1pPr marL="306388" indent="-306388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•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84150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chemeClr val="folHlink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2pPr>
            <a:lvl3pPr marL="379413" indent="-1905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3pPr>
            <a:lvl4pPr marL="584200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4pPr>
            <a:lvl5pPr marL="788988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5pPr>
            <a:lvl6pPr marL="1199532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9823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0115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0406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kern="0" dirty="0"/>
              <a:t> </a:t>
            </a:r>
            <a:endParaRPr lang="en-US" sz="1800" kern="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r>
              <a:rPr lang="en-US" sz="1800" b="1" kern="0" dirty="0">
                <a:solidFill>
                  <a:srgbClr val="FF0000"/>
                </a:solidFill>
                <a:latin typeface="Garamond" panose="02020404030301010803" pitchFamily="18" charset="0"/>
              </a:rPr>
              <a:t>#3: Barriers to Quality Upgrading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600" kern="0" dirty="0">
                <a:latin typeface="Garamond" panose="02020404030301010803" pitchFamily="18" charset="0"/>
              </a:rPr>
              <a:t>Biggest barriers to improving quality?</a:t>
            </a:r>
          </a:p>
          <a:p>
            <a:pPr marL="582613" lvl="2" indent="-285750" algn="just">
              <a:buClr>
                <a:srgbClr val="2A4A2D"/>
              </a:buClr>
              <a:buFont typeface="Courier New" panose="02070309020205020404" pitchFamily="49" charset="0"/>
              <a:buChar char="o"/>
            </a:pPr>
            <a:r>
              <a:rPr lang="en-US" sz="1400" kern="0" dirty="0">
                <a:latin typeface="Garamond" panose="02020404030301010803" pitchFamily="18" charset="0"/>
              </a:rPr>
              <a:t>Harvesting unripe cherries (47%), poor drying (20%), storage and handling (12%)…</a:t>
            </a:r>
            <a:endParaRPr lang="en-US" sz="1600" kern="0" dirty="0">
              <a:latin typeface="Garamond" panose="02020404030301010803" pitchFamily="18" charset="0"/>
            </a:endParaRPr>
          </a:p>
          <a:p>
            <a:pPr marL="388938" lvl="1" indent="-285750" algn="just">
              <a:buClr>
                <a:srgbClr val="2A4A2D"/>
              </a:buClr>
            </a:pPr>
            <a:r>
              <a:rPr lang="en-US" sz="1600" i="1" kern="0" dirty="0">
                <a:latin typeface="Garamond" panose="02020404030301010803" pitchFamily="18" charset="0"/>
              </a:rPr>
              <a:t>All</a:t>
            </a:r>
            <a:r>
              <a:rPr lang="en-US" sz="1600" kern="0" dirty="0">
                <a:latin typeface="Garamond" panose="02020404030301010803" pitchFamily="18" charset="0"/>
              </a:rPr>
              <a:t> traders think it is worth spending time with farmers because can led to quality improvements!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600" kern="0" dirty="0">
                <a:latin typeface="Garamond" panose="02020404030301010803" pitchFamily="18" charset="0"/>
              </a:rPr>
              <a:t>85% of traders think competition is very high or high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600" kern="0" dirty="0">
                <a:latin typeface="Garamond" panose="02020404030301010803" pitchFamily="18" charset="0"/>
              </a:rPr>
              <a:t>86% think competition impacts quality – but there is a market for all types of coffee</a:t>
            </a:r>
          </a:p>
          <a:p>
            <a:pPr marL="388938" lvl="1" indent="-285750" algn="just">
              <a:buClr>
                <a:srgbClr val="2A4A2D"/>
              </a:buClr>
            </a:pPr>
            <a:endParaRPr lang="en-US" sz="1600" kern="0" dirty="0">
              <a:latin typeface="Garamond" panose="02020404030301010803" pitchFamily="18" charset="0"/>
            </a:endParaRPr>
          </a:p>
          <a:p>
            <a:pPr marL="582613" lvl="2" indent="-285750" algn="just">
              <a:buClr>
                <a:srgbClr val="2A4A2D"/>
              </a:buClr>
              <a:buFont typeface="Wingdings" pitchFamily="2" charset="2"/>
              <a:buChar char="§"/>
            </a:pPr>
            <a:endParaRPr lang="en-US" sz="1600" kern="0" dirty="0"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103188" lvl="1" indent="0" algn="ctr">
              <a:buClr>
                <a:srgbClr val="2A4A2D"/>
              </a:buClr>
              <a:buFont typeface="Wingdings" pitchFamily="2" charset="2"/>
              <a:buNone/>
            </a:pPr>
            <a:endParaRPr lang="en-US" sz="1800" b="1" kern="0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>
                <a:latin typeface="Garamond" panose="02020404030301010803" pitchFamily="18" charset="0"/>
              </a:rPr>
              <a:t>Cherries: primarily from farmers, lowest price difference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 err="1">
                <a:latin typeface="Garamond" panose="02020404030301010803" pitchFamily="18" charset="0"/>
              </a:rPr>
              <a:t>Kiboko</a:t>
            </a:r>
            <a:r>
              <a:rPr lang="en-US" sz="1400" kern="0" dirty="0">
                <a:latin typeface="Garamond" panose="02020404030301010803" pitchFamily="18" charset="0"/>
              </a:rPr>
              <a:t>: 70% from farmers, rest from other traders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>
                <a:latin typeface="Garamond" panose="02020404030301010803" pitchFamily="18" charset="0"/>
              </a:rPr>
              <a:t>Parchment: 80% from farmers, rest from other traders</a:t>
            </a:r>
          </a:p>
          <a:p>
            <a:pPr marL="388938" lvl="1" indent="-285750" algn="just">
              <a:buClr>
                <a:srgbClr val="2A4A2D"/>
              </a:buClr>
            </a:pPr>
            <a:r>
              <a:rPr lang="en-US" sz="1400" kern="0" dirty="0" err="1">
                <a:latin typeface="Garamond" panose="02020404030301010803" pitchFamily="18" charset="0"/>
              </a:rPr>
              <a:t>Drugar</a:t>
            </a:r>
            <a:r>
              <a:rPr lang="en-US" sz="1400" kern="0" dirty="0">
                <a:latin typeface="Garamond" panose="02020404030301010803" pitchFamily="18" charset="0"/>
              </a:rPr>
              <a:t>: 60% from farmers, highest price difference </a:t>
            </a: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D9D22437-C58B-104D-8F03-55A941D8A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000" i="1" kern="0" dirty="0">
                <a:solidFill>
                  <a:srgbClr val="000000"/>
                </a:solidFill>
                <a:latin typeface="Garamond" charset="0"/>
                <a:ea typeface="MS PGothic" charset="0"/>
                <a:cs typeface="Garamond"/>
              </a:rPr>
              <a:t>Quality Upgrading and Pass-Through in Uganda’s Coffee Sector </a:t>
            </a:r>
          </a:p>
          <a:p>
            <a:r>
              <a:rPr lang="en-US" sz="20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Pilot Results from Trader Survey, N=360, Kasese District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14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8975" y="434975"/>
            <a:ext cx="6648450" cy="539750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latin typeface="Garamond" charset="0"/>
                <a:cs typeface="LF_Kai" charset="0"/>
              </a:rPr>
              <a:t>Agenda</a:t>
            </a:r>
            <a:br>
              <a:rPr lang="en-US" sz="2400" dirty="0">
                <a:solidFill>
                  <a:srgbClr val="000000"/>
                </a:solidFill>
                <a:latin typeface="Garamond" charset="0"/>
                <a:cs typeface="LF_Kai" charset="0"/>
              </a:rPr>
            </a:br>
            <a:endParaRPr lang="en-US" sz="2000" dirty="0">
              <a:latin typeface="Garamond" charset="0"/>
              <a:cs typeface="LF_Kai" charset="0"/>
            </a:endParaRP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MS PGothic" charset="0"/>
              </a:rPr>
              <a:t>Uganda’s Coffee Sector: </a:t>
            </a: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MS PGothic" charset="0"/>
              </a:rPr>
              <a:t>selected facts</a:t>
            </a: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Garamond"/>
              </a:rPr>
              <a:t>Description of newly funded IGC/PEDL/ATAI project: </a:t>
            </a:r>
            <a:endParaRPr lang="en-US" sz="2000" i="1" dirty="0">
              <a:solidFill>
                <a:schemeClr val="bg1">
                  <a:lumMod val="75000"/>
                </a:schemeClr>
              </a:solidFill>
              <a:latin typeface="Garamond" charset="0"/>
              <a:ea typeface="MS PGothic" charset="0"/>
              <a:cs typeface="Garamond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i="1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Garamond"/>
              </a:rPr>
              <a:t>	Quality Upgrading and Pass-Through in Uganda’s Coffee Sector</a:t>
            </a: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Garamond"/>
              </a:rPr>
              <a:t>	joint with </a:t>
            </a:r>
            <a:r>
              <a:rPr lang="en-US" sz="2000" dirty="0" err="1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Garamond"/>
              </a:rPr>
              <a:t>Jie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Garamond"/>
              </a:rPr>
              <a:t> Bai (HKS) &amp; Lauren Bergquist (Michigan)</a:t>
            </a:r>
          </a:p>
          <a:p>
            <a:pPr marL="811213" lvl="2" indent="-514350">
              <a:buClr>
                <a:srgbClr val="2A4A2D"/>
              </a:buClr>
              <a:buFont typeface="+mj-lt"/>
              <a:buAutoNum type="romanLcPeriod"/>
            </a:pPr>
            <a:endParaRPr lang="en-US" sz="2000" dirty="0">
              <a:solidFill>
                <a:schemeClr val="bg1">
                  <a:lumMod val="75000"/>
                </a:schemeClr>
              </a:solidFill>
              <a:latin typeface="Garamond" charset="0"/>
              <a:ea typeface="MS PGothic" charset="0"/>
              <a:cs typeface="Garamond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MS PGothic" charset="0"/>
              </a:rPr>
              <a:t>	this relates to my assigned focus question:</a:t>
            </a:r>
          </a:p>
          <a:p>
            <a:pPr marL="296863" lvl="2" indent="0">
              <a:buClr>
                <a:srgbClr val="2A4A2D"/>
              </a:buClr>
              <a:buNone/>
            </a:pPr>
            <a:endParaRPr lang="en-US" sz="2000" dirty="0">
              <a:solidFill>
                <a:schemeClr val="bg1">
                  <a:lumMod val="75000"/>
                </a:schemeClr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296863" lvl="2" indent="0">
              <a:buClr>
                <a:srgbClr val="2A4A2D"/>
              </a:buClr>
              <a:buNone/>
            </a:pPr>
            <a:r>
              <a:rPr lang="en-US" sz="2000" i="1" dirty="0">
                <a:solidFill>
                  <a:schemeClr val="bg1">
                    <a:lumMod val="75000"/>
                  </a:schemeClr>
                </a:solidFill>
                <a:latin typeface="Garamond" charset="0"/>
                <a:ea typeface="MS PGothic" charset="0"/>
                <a:cs typeface="MS PGothic" charset="0"/>
              </a:rPr>
              <a:t>How to enhance productivity and quality in agriculture to boost exports and growth?</a:t>
            </a:r>
          </a:p>
          <a:p>
            <a:pPr marL="296863" lvl="2" indent="0">
              <a:buClr>
                <a:srgbClr val="2A4A2D"/>
              </a:buClr>
              <a:buNone/>
            </a:pPr>
            <a:endParaRPr lang="en-US" sz="2000" dirty="0">
              <a:latin typeface="Garamond"/>
              <a:ea typeface="MS PGothic" charset="0"/>
              <a:cs typeface="Garamond"/>
            </a:endParaRP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National Policy - Regulation and Enforcement </a:t>
            </a:r>
            <a:r>
              <a:rPr lang="en-US" sz="2400" i="1" dirty="0">
                <a:solidFill>
                  <a:srgbClr val="000000"/>
                </a:solidFill>
                <a:latin typeface="Garamond" charset="0"/>
                <a:ea typeface="MS PGothic" charset="0"/>
                <a:cs typeface="MS PGothic" charset="0"/>
              </a:rPr>
              <a:t>(some remarks)</a:t>
            </a:r>
          </a:p>
          <a:p>
            <a:pPr marL="560388" lvl="1" indent="-457200">
              <a:buClr>
                <a:srgbClr val="2A4A2D"/>
              </a:buClr>
              <a:buFont typeface="+mj-lt"/>
              <a:buAutoNum type="arabicPeriod"/>
            </a:pPr>
            <a:endParaRPr lang="en-US" sz="2400" dirty="0">
              <a:latin typeface="Garamond"/>
              <a:ea typeface="MS PGothic" charset="0"/>
              <a:cs typeface="Garamond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72093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pPr marL="103188" lvl="1" indent="0">
              <a:buClr>
                <a:srgbClr val="2A4A2D"/>
              </a:buClr>
              <a:buNone/>
            </a:pPr>
            <a:r>
              <a:rPr lang="en-US" sz="2400" dirty="0">
                <a:latin typeface="Garamond"/>
                <a:cs typeface="Garamond"/>
              </a:rPr>
              <a:t>1. Export gate, “facts”:</a:t>
            </a:r>
            <a:endParaRPr lang="en-US" sz="1800" dirty="0">
              <a:latin typeface="Garamond" panose="02020404030301010803" pitchFamily="18" charset="0"/>
            </a:endParaRPr>
          </a:p>
          <a:p>
            <a:pPr marL="103188" lvl="1" indent="0">
              <a:buClr>
                <a:srgbClr val="2A4A2D"/>
              </a:buClr>
              <a:buNone/>
            </a:pPr>
            <a:endParaRPr lang="en-US" sz="2400" dirty="0">
              <a:latin typeface="Garamond"/>
              <a:ea typeface="MS PGothic" charset="0"/>
              <a:cs typeface="Garamond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F526CA-3812-C047-AC4F-E81A6567FEE4}"/>
              </a:ext>
            </a:extLst>
          </p:cNvPr>
          <p:cNvSpPr/>
          <p:nvPr/>
        </p:nvSpPr>
        <p:spPr bwMode="auto">
          <a:xfrm>
            <a:off x="6540500" y="1663700"/>
            <a:ext cx="1022510" cy="3517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-111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E57DEFB-1448-D843-83E6-641D14ADF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74" y="1990724"/>
            <a:ext cx="7290979" cy="3495675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CC3B17A9-C4DB-504E-BA88-65DAE753D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400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Regulation and Enforcement Issues </a:t>
            </a:r>
            <a:br>
              <a:rPr lang="en-US" sz="2400" kern="0" dirty="0">
                <a:solidFill>
                  <a:srgbClr val="000000"/>
                </a:solidFill>
                <a:latin typeface="Garamond" charset="0"/>
                <a:cs typeface="LF_Kai" charset="0"/>
              </a:rPr>
            </a:br>
            <a:r>
              <a:rPr lang="en-US" sz="24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Downstream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F96C73-3E65-7C41-897C-A3E234216559}"/>
              </a:ext>
            </a:extLst>
          </p:cNvPr>
          <p:cNvSpPr txBox="1"/>
          <p:nvPr/>
        </p:nvSpPr>
        <p:spPr>
          <a:xfrm>
            <a:off x="688975" y="6537460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Coffee Regulation (1994) for parchment and interviews with exporters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8168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8975" y="1066800"/>
            <a:ext cx="8050213" cy="5105400"/>
          </a:xfrm>
          <a:solidFill>
            <a:schemeClr val="bg1"/>
          </a:solidFill>
        </p:spPr>
        <p:txBody>
          <a:bodyPr/>
          <a:lstStyle/>
          <a:p>
            <a:pPr marL="103188" lvl="1" indent="0">
              <a:buClr>
                <a:srgbClr val="2A4A2D"/>
              </a:buClr>
              <a:buNone/>
            </a:pPr>
            <a:r>
              <a:rPr lang="en-US" sz="1800" b="1" u="sng" dirty="0">
                <a:latin typeface="Garamond"/>
                <a:cs typeface="Garamond"/>
              </a:rPr>
              <a:t>Farmer level:</a:t>
            </a:r>
            <a:r>
              <a:rPr lang="en-US" sz="1800" b="1" dirty="0">
                <a:latin typeface="Garamond"/>
                <a:cs typeface="Garamond"/>
              </a:rPr>
              <a:t> </a:t>
            </a:r>
            <a:r>
              <a:rPr lang="en-US" sz="1800" dirty="0">
                <a:latin typeface="Garamond"/>
                <a:cs typeface="Garamond"/>
              </a:rPr>
              <a:t>monitoring defects would be involving – counting defects and flotation tests; </a:t>
            </a:r>
            <a:r>
              <a:rPr lang="en-US" sz="1800" b="1" u="sng" dirty="0">
                <a:solidFill>
                  <a:srgbClr val="FF0000"/>
                </a:solidFill>
                <a:latin typeface="Garamond"/>
                <a:cs typeface="Garamond"/>
              </a:rPr>
              <a:t>challenging</a:t>
            </a:r>
            <a:r>
              <a:rPr lang="en-US" sz="1800" dirty="0">
                <a:latin typeface="Garamond"/>
                <a:cs typeface="Garamond"/>
              </a:rPr>
              <a:t>[aims of the </a:t>
            </a:r>
            <a:r>
              <a:rPr lang="en-US" sz="1800" i="1" dirty="0">
                <a:latin typeface="Garamond"/>
                <a:cs typeface="Garamond"/>
              </a:rPr>
              <a:t>National Coffee Bill, 2018</a:t>
            </a:r>
            <a:r>
              <a:rPr lang="en-US" sz="1800" dirty="0">
                <a:latin typeface="Garamond"/>
                <a:cs typeface="Garamond"/>
              </a:rPr>
              <a:t>]</a:t>
            </a: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b="1" u="sng" dirty="0">
                <a:latin typeface="Garamond"/>
                <a:cs typeface="Garamond"/>
              </a:rPr>
              <a:t>Trader/Hulling level:</a:t>
            </a:r>
            <a:r>
              <a:rPr lang="en-US" sz="1800" b="1" dirty="0">
                <a:latin typeface="Garamond"/>
                <a:cs typeface="Garamond"/>
              </a:rPr>
              <a:t> </a:t>
            </a:r>
            <a:r>
              <a:rPr lang="en-US" sz="1800" dirty="0">
                <a:latin typeface="Garamond"/>
                <a:cs typeface="Garamond"/>
              </a:rPr>
              <a:t>traders arriving with </a:t>
            </a:r>
            <a:r>
              <a:rPr lang="en-US" sz="1800" i="1" dirty="0" err="1">
                <a:latin typeface="Garamond"/>
                <a:cs typeface="Garamond"/>
              </a:rPr>
              <a:t>kiboko</a:t>
            </a:r>
            <a:r>
              <a:rPr lang="en-US" sz="1800" dirty="0">
                <a:latin typeface="Garamond"/>
                <a:cs typeface="Garamond"/>
              </a:rPr>
              <a:t> and selling </a:t>
            </a:r>
            <a:r>
              <a:rPr lang="en-US" sz="1800" i="1" dirty="0">
                <a:latin typeface="Garamond"/>
                <a:cs typeface="Garamond"/>
              </a:rPr>
              <a:t>FAQ</a:t>
            </a:r>
            <a:r>
              <a:rPr lang="en-US" sz="1800" dirty="0">
                <a:latin typeface="Garamond"/>
                <a:cs typeface="Garamond"/>
              </a:rPr>
              <a:t>, don’t have moisture meters, so push low prices to farmers – monitoring and enforcement at this level is </a:t>
            </a:r>
            <a:r>
              <a:rPr lang="en-US" sz="1800" b="1" u="sng" dirty="0">
                <a:solidFill>
                  <a:srgbClr val="FF0000"/>
                </a:solidFill>
                <a:latin typeface="Garamond"/>
                <a:cs typeface="Garamond"/>
              </a:rPr>
              <a:t>challenging to fix</a:t>
            </a:r>
            <a:r>
              <a:rPr lang="en-US" sz="1800" dirty="0">
                <a:latin typeface="Garamond"/>
                <a:cs typeface="Garamond"/>
              </a:rPr>
              <a:t>, many micro-hullers and traders – </a:t>
            </a:r>
            <a:r>
              <a:rPr lang="en-US" sz="1800" dirty="0">
                <a:solidFill>
                  <a:srgbClr val="00B050"/>
                </a:solidFill>
                <a:latin typeface="Garamond"/>
                <a:cs typeface="Garamond"/>
              </a:rPr>
              <a:t>unless license + certify the traders and hullers, training on quality standards should be part of the process </a:t>
            </a:r>
            <a:endParaRPr lang="en-US" sz="1800" dirty="0">
              <a:latin typeface="Garamond"/>
              <a:cs typeface="Garamond"/>
            </a:endParaRPr>
          </a:p>
          <a:p>
            <a:pPr marL="103188" lvl="1" indent="0">
              <a:buClr>
                <a:srgbClr val="2A4A2D"/>
              </a:buClr>
              <a:buNone/>
            </a:pPr>
            <a:r>
              <a:rPr lang="en-US" sz="1800" b="1" u="sng" dirty="0">
                <a:latin typeface="Garamond"/>
                <a:cs typeface="Garamond"/>
              </a:rPr>
              <a:t>Exporter/UCDA level:</a:t>
            </a:r>
            <a:r>
              <a:rPr lang="en-US" sz="1800" dirty="0">
                <a:latin typeface="Garamond"/>
                <a:cs typeface="Garamond"/>
              </a:rPr>
              <a:t> </a:t>
            </a:r>
          </a:p>
          <a:p>
            <a:pPr marL="787400" lvl="3" indent="-285750">
              <a:buClr>
                <a:srgbClr val="2A4A2D"/>
              </a:buClr>
            </a:pPr>
            <a:r>
              <a:rPr lang="en-US" sz="1800" dirty="0">
                <a:latin typeface="Garamond"/>
                <a:cs typeface="Garamond"/>
              </a:rPr>
              <a:t> when exporters purchase from traders a </a:t>
            </a:r>
            <a:r>
              <a:rPr lang="en-US" sz="1800" i="1" dirty="0">
                <a:latin typeface="Garamond"/>
                <a:cs typeface="Garamond"/>
              </a:rPr>
              <a:t>Form-5</a:t>
            </a:r>
            <a:r>
              <a:rPr lang="en-US" sz="1800" b="1" i="1" dirty="0">
                <a:latin typeface="Garamond"/>
                <a:cs typeface="Garamond"/>
              </a:rPr>
              <a:t> </a:t>
            </a:r>
            <a:r>
              <a:rPr lang="en-US" sz="1800" dirty="0">
                <a:latin typeface="Garamond"/>
                <a:cs typeface="Garamond"/>
              </a:rPr>
              <a:t>is issued by UCDA officer, </a:t>
            </a:r>
            <a:r>
              <a:rPr lang="en-US" sz="1800" b="1" u="sng" dirty="0">
                <a:solidFill>
                  <a:srgbClr val="FF0000"/>
                </a:solidFill>
                <a:latin typeface="Garamond"/>
                <a:cs typeface="Garamond"/>
              </a:rPr>
              <a:t>enforceability of standards is weak</a:t>
            </a:r>
          </a:p>
          <a:p>
            <a:pPr marL="787400" lvl="3" indent="-285750">
              <a:buClr>
                <a:srgbClr val="2A4A2D"/>
              </a:buClr>
            </a:pPr>
            <a:r>
              <a:rPr lang="en-US" sz="1800" dirty="0">
                <a:latin typeface="Garamond"/>
                <a:cs typeface="Garamond"/>
              </a:rPr>
              <a:t>when exporters export a export certificate needs to be issued that the coffee is export standard, </a:t>
            </a:r>
            <a:r>
              <a:rPr lang="en-US" sz="1800" b="1" u="sng" dirty="0">
                <a:solidFill>
                  <a:srgbClr val="FF0000"/>
                </a:solidFill>
                <a:latin typeface="Garamond"/>
                <a:cs typeface="Garamond"/>
              </a:rPr>
              <a:t>enforceability of standards is weak </a:t>
            </a:r>
            <a:r>
              <a:rPr lang="en-US" sz="1800" dirty="0">
                <a:latin typeface="Garamond"/>
                <a:cs typeface="Garamond"/>
              </a:rPr>
              <a:t>due to limited incentives to reject export coffee (need volumes!) and </a:t>
            </a:r>
            <a:r>
              <a:rPr lang="en-US" sz="1800" b="1" u="sng" dirty="0">
                <a:solidFill>
                  <a:srgbClr val="FF0000"/>
                </a:solidFill>
                <a:latin typeface="Garamond"/>
                <a:cs typeface="Garamond"/>
              </a:rPr>
              <a:t>GOVERNANCE</a:t>
            </a:r>
          </a:p>
          <a:p>
            <a:pPr marL="787400" lvl="3" indent="-285750">
              <a:buClr>
                <a:srgbClr val="2A4A2D"/>
              </a:buClr>
            </a:pPr>
            <a:r>
              <a:rPr lang="en-US" sz="1800" b="1" dirty="0">
                <a:solidFill>
                  <a:srgbClr val="00B050"/>
                </a:solidFill>
                <a:latin typeface="Garamond"/>
                <a:cs typeface="Garamond"/>
              </a:rPr>
              <a:t>Here an opportunity: exporters are small in numbers, </a:t>
            </a:r>
            <a:r>
              <a:rPr lang="en-US" sz="1800" b="1" u="sng" dirty="0">
                <a:solidFill>
                  <a:srgbClr val="00B050"/>
                </a:solidFill>
                <a:latin typeface="Garamond"/>
                <a:cs typeface="Garamond"/>
              </a:rPr>
              <a:t>consistent</a:t>
            </a:r>
            <a:r>
              <a:rPr lang="en-US" sz="1800" b="1" dirty="0">
                <a:solidFill>
                  <a:srgbClr val="00B050"/>
                </a:solidFill>
                <a:latin typeface="Garamond"/>
                <a:cs typeface="Garamond"/>
              </a:rPr>
              <a:t> and </a:t>
            </a:r>
            <a:r>
              <a:rPr lang="en-US" sz="1800" b="1" u="sng" dirty="0">
                <a:solidFill>
                  <a:srgbClr val="00B050"/>
                </a:solidFill>
                <a:latin typeface="Garamond"/>
                <a:cs typeface="Garamond"/>
              </a:rPr>
              <a:t>uniform</a:t>
            </a:r>
            <a:r>
              <a:rPr lang="en-US" sz="1800" b="1" dirty="0">
                <a:solidFill>
                  <a:srgbClr val="00B050"/>
                </a:solidFill>
                <a:latin typeface="Garamond"/>
                <a:cs typeface="Garamond"/>
              </a:rPr>
              <a:t> adherence to export standards by UCDA will ripple through the supply chain and intermediaries will react but need </a:t>
            </a:r>
            <a:r>
              <a:rPr lang="en-US" sz="1800" b="1" u="sng" dirty="0">
                <a:solidFill>
                  <a:srgbClr val="00B050"/>
                </a:solidFill>
                <a:latin typeface="Garamond"/>
                <a:cs typeface="Garamond"/>
              </a:rPr>
              <a:t>capacity</a:t>
            </a:r>
            <a:r>
              <a:rPr lang="en-US" sz="1800" b="1" dirty="0">
                <a:solidFill>
                  <a:srgbClr val="00B050"/>
                </a:solidFill>
                <a:latin typeface="Garamond"/>
                <a:cs typeface="Garamond"/>
              </a:rPr>
              <a:t> at UCDA </a:t>
            </a:r>
          </a:p>
          <a:p>
            <a:pPr marL="103188" lvl="1" indent="0">
              <a:buClr>
                <a:srgbClr val="2A4A2D"/>
              </a:buClr>
              <a:buNone/>
            </a:pPr>
            <a:endParaRPr lang="en-US" sz="2000" i="1" dirty="0">
              <a:latin typeface="Garamond"/>
              <a:cs typeface="Garamond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844B5C1-E0DE-3D4B-945B-4317A6A9A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34975"/>
            <a:ext cx="7947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r>
              <a:rPr lang="en-US" sz="2400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Regulation and Enforcement Issues Downstream</a:t>
            </a:r>
            <a:br>
              <a:rPr lang="en-US" sz="2400" kern="0" dirty="0">
                <a:solidFill>
                  <a:srgbClr val="000000"/>
                </a:solidFill>
                <a:latin typeface="Garamond" charset="0"/>
                <a:cs typeface="LF_Kai" charset="0"/>
              </a:rPr>
            </a:br>
            <a:r>
              <a:rPr lang="en-US" sz="2400" b="0" i="1" kern="0" dirty="0">
                <a:solidFill>
                  <a:srgbClr val="000000"/>
                </a:solidFill>
                <a:latin typeface="Garamond" charset="0"/>
                <a:cs typeface="LF_Kai" charset="0"/>
              </a:rPr>
              <a:t>Field notes</a:t>
            </a:r>
            <a:endParaRPr lang="en-US" sz="2000" b="0" i="1" kern="0" dirty="0">
              <a:latin typeface="Garamond" charset="0"/>
              <a:cs typeface="LF_Kai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8752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76854"/>
            <a:ext cx="7924800" cy="651401"/>
          </a:xfrm>
        </p:spPr>
        <p:txBody>
          <a:bodyPr/>
          <a:lstStyle/>
          <a:p>
            <a:pPr algn="ctr"/>
            <a:r>
              <a:rPr lang="en-US" sz="2800" dirty="0">
                <a:latin typeface="Garamond" charset="0"/>
              </a:rPr>
              <a:t>Thank You</a:t>
            </a:r>
            <a:br>
              <a:rPr lang="en-US" sz="2800" dirty="0">
                <a:latin typeface="Garamond" charset="0"/>
              </a:rPr>
            </a:br>
            <a:r>
              <a:rPr lang="en-US" sz="2800" dirty="0">
                <a:latin typeface="Garamond" charset="0"/>
              </a:rPr>
              <a:t>Feedback Welcome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8B7051-C1DC-2640-A059-F4A4B7EDE6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4100" y="1784350"/>
            <a:ext cx="1955800" cy="32893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5865F6FD-B645-174B-B137-EA703BF96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769140"/>
            <a:ext cx="7924800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2pPr>
            <a:lvl3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3pPr>
            <a:lvl4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4pPr>
            <a:lvl5pPr algn="l" rtl="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5pPr>
            <a:lvl6pPr marL="410291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6pPr>
            <a:lvl7pPr marL="820583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7pPr>
            <a:lvl8pPr marL="1230874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8pPr>
            <a:lvl9pPr marL="1641165" algn="l" defTabSz="914608" rtl="0" eaLnBrk="0" fontAlgn="base" hangingPunct="0">
              <a:lnSpc>
                <a:spcPts val="2502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rebuchet MS" pitchFamily="-111" charset="0"/>
                <a:ea typeface="LF_Kai" charset="-122"/>
                <a:cs typeface="LF_Kai" charset="-122"/>
              </a:defRPr>
            </a:lvl9pPr>
          </a:lstStyle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kern="0" dirty="0">
              <a:latin typeface="Garamond" charset="0"/>
            </a:endParaRPr>
          </a:p>
          <a:p>
            <a:pPr algn="ctr"/>
            <a:endParaRPr lang="en-US" sz="3500" b="0" i="1" kern="0" dirty="0">
              <a:latin typeface="Garamond" charset="0"/>
            </a:endParaRPr>
          </a:p>
          <a:p>
            <a:pPr algn="ctr"/>
            <a:r>
              <a:rPr lang="en-US" sz="3500" b="0" i="1" kern="0" dirty="0">
                <a:latin typeface="Garamond" charset="0"/>
              </a:rPr>
              <a:t>a.morjaria@kellogg.northwestern.edu</a:t>
            </a:r>
            <a:r>
              <a:rPr lang="en-US" sz="3500" kern="0" dirty="0">
                <a:latin typeface="Garamond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4064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Global Coffee: Production 2018/19 </a:t>
            </a:r>
            <a:r>
              <a:rPr lang="en-US" sz="2000" b="1" dirty="0">
                <a:latin typeface="Garamond" pitchFamily="18" charset="0"/>
              </a:rPr>
              <a:t>(‘000 </a:t>
            </a:r>
            <a:r>
              <a:rPr lang="en-US" sz="2000" b="1" i="1" dirty="0">
                <a:latin typeface="Garamond" pitchFamily="18" charset="0"/>
              </a:rPr>
              <a:t>60 kg </a:t>
            </a:r>
            <a:r>
              <a:rPr lang="en-US" sz="2000" b="1" dirty="0">
                <a:latin typeface="Garamond" pitchFamily="18" charset="0"/>
              </a:rPr>
              <a:t>bags)</a:t>
            </a:r>
            <a:endParaRPr lang="en-US" b="1" dirty="0">
              <a:latin typeface="Garamond" pitchFamily="18" charset="0"/>
            </a:endParaRP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Uganda is an important player in both coffee varieties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5A55CD-9649-6E46-BB7E-510690495A8B}"/>
              </a:ext>
            </a:extLst>
          </p:cNvPr>
          <p:cNvSpPr txBox="1"/>
          <p:nvPr/>
        </p:nvSpPr>
        <p:spPr>
          <a:xfrm>
            <a:off x="610596" y="6335508"/>
            <a:ext cx="8455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>
              <a:latin typeface="Garamond"/>
              <a:cs typeface="Garamond"/>
            </a:endParaRPr>
          </a:p>
          <a:p>
            <a:r>
              <a:rPr lang="en-US" sz="1100" dirty="0">
                <a:latin typeface="Garamond"/>
                <a:cs typeface="Garamond"/>
              </a:rPr>
              <a:t>Source: United States Department of Agriculture Foreign Agricultural Service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AC5C0E8-6CDB-3F4C-8432-B980583B77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861314"/>
              </p:ext>
            </p:extLst>
          </p:nvPr>
        </p:nvGraphicFramePr>
        <p:xfrm>
          <a:off x="205540" y="1233055"/>
          <a:ext cx="4528171" cy="3925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C45271B-410D-2144-B5A0-426D200678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540467"/>
              </p:ext>
            </p:extLst>
          </p:nvPr>
        </p:nvGraphicFramePr>
        <p:xfrm>
          <a:off x="4456620" y="1196569"/>
          <a:ext cx="4973919" cy="4550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658931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Uganda’s Macroeconomics: 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Coffee is a stable contributor to FX earnings (last 10 years, 14%)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8975" y="6575448"/>
            <a:ext cx="79232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Export Statistics, Bank of Uganda</a:t>
            </a:r>
          </a:p>
          <a:p>
            <a:endParaRPr lang="en-US" sz="1100" dirty="0">
              <a:latin typeface="Garamond"/>
              <a:cs typeface="Garamond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67970"/>
              </p:ext>
            </p:extLst>
          </p:nvPr>
        </p:nvGraphicFramePr>
        <p:xfrm>
          <a:off x="688975" y="1303583"/>
          <a:ext cx="7923212" cy="4953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8911003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Uganda Arabica 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Most dynamic and liberal market in </a:t>
            </a:r>
            <a:r>
              <a:rPr lang="en-US" i="1" dirty="0" err="1">
                <a:latin typeface="Garamond" pitchFamily="18" charset="0"/>
              </a:rPr>
              <a:t>E.Africa</a:t>
            </a:r>
            <a:r>
              <a:rPr lang="en-US" i="1" dirty="0">
                <a:latin typeface="Garamond" pitchFamily="18" charset="0"/>
              </a:rPr>
              <a:t> with highest growth potential</a:t>
            </a:r>
            <a:endParaRPr lang="is-IS" i="1" dirty="0">
              <a:latin typeface="Garamond" pitchFamily="18" charset="0"/>
            </a:endParaRPr>
          </a:p>
        </p:txBody>
      </p:sp>
      <p:sp>
        <p:nvSpPr>
          <p:cNvPr id="57" name="TextBox 16">
            <a:extLst>
              <a:ext uri="{FF2B5EF4-FFF2-40B4-BE49-F238E27FC236}">
                <a16:creationId xmlns:a16="http://schemas.microsoft.com/office/drawing/2014/main" id="{9CE4930A-52BC-43ED-BFBB-EE5C8D9E4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313" y="5908352"/>
            <a:ext cx="6400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ADABA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marL="136525" indent="-136525">
              <a:lnSpc>
                <a:spcPct val="90000"/>
              </a:lnSpc>
              <a:spcBef>
                <a:spcPts val="14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■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buClr>
                <a:schemeClr val="bg2"/>
              </a:buClr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"/>
              </a:spcBef>
              <a:buClr>
                <a:schemeClr val="bg2"/>
              </a:buClr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endParaRPr lang="en-US" altLang="en-US" sz="1200" dirty="0">
              <a:latin typeface="Garamond"/>
              <a:cs typeface="Garamond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sz="1200" dirty="0">
                <a:latin typeface="Garamond"/>
                <a:cs typeface="Garamond"/>
              </a:rPr>
              <a:t>Source: ICO and UCDA Monthly Reports; y-axis is ‘000 of 60 kg bags</a:t>
            </a:r>
            <a:endParaRPr lang="en-GB" altLang="en-US" sz="1200" dirty="0">
              <a:latin typeface="Garamond"/>
              <a:cs typeface="Garamond"/>
            </a:endParaRP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974F4C28-BE05-3943-8655-9F01DD6EC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1010" y="4103922"/>
            <a:ext cx="304571" cy="1678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dirty="0">
                <a:solidFill>
                  <a:srgbClr val="2A4A2D"/>
                </a:solidFill>
                <a:latin typeface="Garamond" charset="0"/>
                <a:cs typeface="Arial" charset="0"/>
              </a:rPr>
              <a:t>3.5%</a:t>
            </a:r>
          </a:p>
        </p:txBody>
      </p:sp>
      <p:sp>
        <p:nvSpPr>
          <p:cNvPr id="37" name="TextBox 8">
            <a:extLst>
              <a:ext uri="{FF2B5EF4-FFF2-40B4-BE49-F238E27FC236}">
                <a16:creationId xmlns:a16="http://schemas.microsoft.com/office/drawing/2014/main" id="{CB6D1BF7-F0F5-9B42-8879-164B79822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1010" y="2629868"/>
            <a:ext cx="312586" cy="16927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4.3%</a:t>
            </a:r>
          </a:p>
        </p:txBody>
      </p:sp>
      <p:sp>
        <p:nvSpPr>
          <p:cNvPr id="38" name="TextBox 8">
            <a:extLst>
              <a:ext uri="{FF2B5EF4-FFF2-40B4-BE49-F238E27FC236}">
                <a16:creationId xmlns:a16="http://schemas.microsoft.com/office/drawing/2014/main" id="{043C3EED-485E-274F-89B9-266AF28D5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001" y="2367771"/>
            <a:ext cx="352661" cy="16786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-6.0%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40" name="TextBox 8">
            <a:extLst>
              <a:ext uri="{FF2B5EF4-FFF2-40B4-BE49-F238E27FC236}">
                <a16:creationId xmlns:a16="http://schemas.microsoft.com/office/drawing/2014/main" id="{A9FD789D-A556-A047-A5DB-2AEA0F68B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532" y="2122063"/>
            <a:ext cx="352661" cy="16786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-</a:t>
            </a: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2.2%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41" name="TextBox 11">
            <a:extLst>
              <a:ext uri="{FF2B5EF4-FFF2-40B4-BE49-F238E27FC236}">
                <a16:creationId xmlns:a16="http://schemas.microsoft.com/office/drawing/2014/main" id="{12F25BC3-7BFB-554A-840E-65A031A0E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2681" y="1717341"/>
            <a:ext cx="3524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dirty="0">
                <a:solidFill>
                  <a:srgbClr val="FF0000"/>
                </a:solidFill>
                <a:latin typeface="Garamond" charset="0"/>
                <a:cs typeface="Arial" charset="0"/>
              </a:rPr>
              <a:t>-2.2%</a:t>
            </a:r>
          </a:p>
        </p:txBody>
      </p:sp>
      <p:sp>
        <p:nvSpPr>
          <p:cNvPr id="59" name="TextBox 11">
            <a:extLst>
              <a:ext uri="{FF2B5EF4-FFF2-40B4-BE49-F238E27FC236}">
                <a16:creationId xmlns:a16="http://schemas.microsoft.com/office/drawing/2014/main" id="{0A06FADE-A4C7-F240-8801-BA0F257C8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1205" y="1924537"/>
            <a:ext cx="352661" cy="16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dirty="0">
                <a:solidFill>
                  <a:srgbClr val="FF0000"/>
                </a:solidFill>
                <a:latin typeface="Garamond" charset="0"/>
                <a:cs typeface="Arial" charset="0"/>
              </a:rPr>
              <a:t>-9.3%</a:t>
            </a:r>
          </a:p>
        </p:txBody>
      </p:sp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5874938" y="1230757"/>
            <a:ext cx="1069234" cy="334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b="1" dirty="0">
                <a:latin typeface="Garamond" charset="0"/>
                <a:cs typeface="Arial" charset="0"/>
              </a:rPr>
              <a:t>5-YEAR CAGR 2016/17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163463"/>
              </p:ext>
            </p:extLst>
          </p:nvPr>
        </p:nvGraphicFramePr>
        <p:xfrm>
          <a:off x="241314" y="1255433"/>
          <a:ext cx="7572650" cy="4652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Oval 34">
            <a:extLst>
              <a:ext uri="{FF2B5EF4-FFF2-40B4-BE49-F238E27FC236}">
                <a16:creationId xmlns:a16="http://schemas.microsoft.com/office/drawing/2014/main" id="{D40AA60C-E2B3-4B47-A39E-922A326DA560}"/>
              </a:ext>
            </a:extLst>
          </p:cNvPr>
          <p:cNvSpPr/>
          <p:nvPr/>
        </p:nvSpPr>
        <p:spPr>
          <a:xfrm>
            <a:off x="7633521" y="1839194"/>
            <a:ext cx="1222375" cy="550862"/>
          </a:xfrm>
          <a:prstGeom prst="ellipse">
            <a:avLst/>
          </a:prstGeom>
          <a:solidFill>
            <a:srgbClr val="778242">
              <a:lumMod val="40000"/>
              <a:lumOff val="6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Garamond"/>
              </a:rPr>
              <a:t>Kenya down by 25% since 2000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71B07CA-284C-6A41-9FAE-6A59CEA95788}"/>
              </a:ext>
            </a:extLst>
          </p:cNvPr>
          <p:cNvSpPr/>
          <p:nvPr/>
        </p:nvSpPr>
        <p:spPr>
          <a:xfrm>
            <a:off x="7597392" y="2498606"/>
            <a:ext cx="1331912" cy="431800"/>
          </a:xfrm>
          <a:prstGeom prst="ellipse">
            <a:avLst/>
          </a:prstGeom>
          <a:solidFill>
            <a:srgbClr val="FCA248">
              <a:lumMod val="7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/>
                <a:ea typeface="+mn-ea"/>
                <a:cs typeface="Garamond"/>
              </a:rPr>
              <a:t>Uganda = highest growth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D1F8833-5FCA-E74F-BD6C-3E25C5922C58}"/>
              </a:ext>
            </a:extLst>
          </p:cNvPr>
          <p:cNvSpPr/>
          <p:nvPr/>
        </p:nvSpPr>
        <p:spPr>
          <a:xfrm>
            <a:off x="7670800" y="3829841"/>
            <a:ext cx="1185096" cy="7159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Garamond"/>
              </a:rPr>
              <a:t>Ethiopia = zero growth since 2010</a:t>
            </a: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E3233CDF-94D2-C54B-9644-D154B58A7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413" y="1505566"/>
            <a:ext cx="2815517" cy="1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b="1" dirty="0">
                <a:solidFill>
                  <a:srgbClr val="2A4A2D"/>
                </a:solidFill>
                <a:latin typeface="Garamond" charset="0"/>
                <a:cs typeface="Arial" charset="0"/>
              </a:rPr>
              <a:t>5-year </a:t>
            </a:r>
            <a:r>
              <a:rPr lang="en-GB" sz="1200" i="1" dirty="0">
                <a:solidFill>
                  <a:srgbClr val="2A4A2D"/>
                </a:solidFill>
                <a:latin typeface="Garamond" charset="0"/>
                <a:cs typeface="Arial" charset="0"/>
              </a:rPr>
              <a:t>CAGR</a:t>
            </a:r>
            <a:endParaRPr lang="en-GB" sz="1200" b="1" dirty="0">
              <a:solidFill>
                <a:srgbClr val="2A4A2D"/>
              </a:solidFill>
              <a:latin typeface="Garamond" charset="0"/>
              <a:cs typeface="Arial" charset="0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CD9E11F6-686C-5E48-A679-2C099E636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5395" y="4256322"/>
            <a:ext cx="312586" cy="1678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b="1" dirty="0">
                <a:solidFill>
                  <a:schemeClr val="accent6"/>
                </a:solidFill>
                <a:latin typeface="Garamond" charset="0"/>
                <a:cs typeface="Arial" charset="0"/>
              </a:rPr>
              <a:t>3.5%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2DED4116-48DD-ED4D-B17C-C357382EF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3410" y="2782268"/>
            <a:ext cx="312586" cy="16786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lang="en-GB" sz="1200" b="1" kern="0" dirty="0">
                <a:solidFill>
                  <a:schemeClr val="accent6"/>
                </a:solidFill>
                <a:latin typeface="Garamond" charset="0"/>
                <a:cs typeface="Arial" charset="0"/>
              </a:rPr>
              <a:t>5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.2%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11F745FB-78C1-2542-8B4C-8027F4CFB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6401" y="2520171"/>
            <a:ext cx="352661" cy="16786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-1.6%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659EB56B-7D76-4345-A7C0-4BC8E6F27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932" y="2274463"/>
            <a:ext cx="352661" cy="167866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B1717"/>
              </a:buClr>
              <a:buSzTx/>
              <a:buFontTx/>
              <a:buNone/>
              <a:tabLst/>
              <a:defRPr/>
            </a:pP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-</a:t>
            </a: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t>1.2%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C562669D-C382-5E4B-A06B-DEC667F92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4845" y="1869741"/>
            <a:ext cx="352661" cy="1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dirty="0">
                <a:solidFill>
                  <a:srgbClr val="FF0000"/>
                </a:solidFill>
                <a:latin typeface="Garamond" charset="0"/>
                <a:cs typeface="Arial" charset="0"/>
              </a:rPr>
              <a:t>-1.0%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id="{3EF0234C-0DB5-0649-802F-662CC2101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1695" y="2076937"/>
            <a:ext cx="304571" cy="1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GB" sz="1200" b="1" dirty="0">
                <a:solidFill>
                  <a:schemeClr val="accent6"/>
                </a:solidFill>
                <a:latin typeface="Garamond" charset="0"/>
                <a:cs typeface="Arial" charset="0"/>
              </a:rPr>
              <a:t>1.5%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0113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C93E9F02-B833-FF4B-AFE4-2F51CF1A1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Awareness of Ugandan Coffee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Google Search Activity</a:t>
            </a:r>
            <a:endParaRPr lang="is-IS" i="1" dirty="0">
              <a:latin typeface="Garamond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FD8280-ECC1-CA4A-9548-6881C614ACFF}"/>
              </a:ext>
            </a:extLst>
          </p:cNvPr>
          <p:cNvSpPr txBox="1"/>
          <p:nvPr/>
        </p:nvSpPr>
        <p:spPr>
          <a:xfrm>
            <a:off x="688975" y="6562860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author’s calculation on Google Trends, accessed August 19, 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54EB56-4C93-F244-BE7D-1D8AB7E50B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339" y="1217447"/>
            <a:ext cx="8205849" cy="49672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488133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63600" y="6137188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authors calculation on ICO data, 2000/01 </a:t>
            </a:r>
            <a:r>
              <a:rPr lang="mr-IN" sz="1100" dirty="0">
                <a:latin typeface="Garamond"/>
                <a:cs typeface="Garamond"/>
              </a:rPr>
              <a:t>–</a:t>
            </a:r>
            <a:r>
              <a:rPr lang="en-US" sz="1100" dirty="0">
                <a:latin typeface="Garamond"/>
                <a:cs typeface="Garamond"/>
              </a:rPr>
              <a:t> 2016/17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Ugandan Coffee Spreads compared to the ICO Price Index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Reflects some of the lack of the awareness and maybe quality of UG coffee</a:t>
            </a:r>
            <a:endParaRPr lang="is-IS" i="1" dirty="0">
              <a:latin typeface="Garamond" pitchFamily="18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2951655"/>
              </p:ext>
            </p:extLst>
          </p:nvPr>
        </p:nvGraphicFramePr>
        <p:xfrm>
          <a:off x="863600" y="1293953"/>
          <a:ext cx="7704673" cy="4982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9334316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gray">
          <a:xfrm>
            <a:off x="688975" y="1066800"/>
            <a:ext cx="7921625" cy="510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82048" tIns="32819" rIns="32819" bIns="32819" numCol="1" anchor="t" anchorCtr="0" compatLnSpc="1">
            <a:prstTxWarp prst="textNoShape">
              <a:avLst/>
            </a:prstTxWarp>
          </a:bodyPr>
          <a:lstStyle>
            <a:lvl1pPr marL="306388" indent="-306388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•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84150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chemeClr val="folHlink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2pPr>
            <a:lvl3pPr marL="379413" indent="-1905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3pPr>
            <a:lvl4pPr marL="584200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4pPr>
            <a:lvl5pPr marL="788988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5pPr>
            <a:lvl6pPr marL="1199532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9823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0115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0406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3188" lvl="1" indent="0">
              <a:buClr>
                <a:srgbClr val="2A4A2D"/>
              </a:buClr>
              <a:buNone/>
            </a:pPr>
            <a:endParaRPr lang="en-US" sz="2400" b="1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  <a:p>
            <a:pPr marL="103188" lvl="1" indent="0">
              <a:buClr>
                <a:srgbClr val="2A4A2D"/>
              </a:buClr>
              <a:buNone/>
            </a:pPr>
            <a:endParaRPr lang="en-US" sz="1600" dirty="0">
              <a:solidFill>
                <a:srgbClr val="000000"/>
              </a:solidFill>
              <a:latin typeface="Garamond" charset="0"/>
              <a:ea typeface="MS PGothic" charset="0"/>
              <a:cs typeface="MS PGothic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Ugandan Varieties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Over 23% of exports Arabica, and latent potential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BDC57F-AFCB-B548-AA85-255F0169B221}"/>
              </a:ext>
            </a:extLst>
          </p:cNvPr>
          <p:cNvSpPr txBox="1"/>
          <p:nvPr/>
        </p:nvSpPr>
        <p:spPr>
          <a:xfrm>
            <a:off x="688975" y="6562860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author’s calculation on UCDA Monthly Reports 2006/07 – 2018/19*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8AE430C-0DC5-AA48-9C07-6BE57E0A9D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7767246"/>
              </p:ext>
            </p:extLst>
          </p:nvPr>
        </p:nvGraphicFramePr>
        <p:xfrm>
          <a:off x="688974" y="1338348"/>
          <a:ext cx="7921625" cy="522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5D4A05F9-B4CA-F746-8458-DA5DC2B9D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664" y="1375812"/>
            <a:ext cx="7043984" cy="24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12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8975" y="696227"/>
            <a:ext cx="79232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ts val="2500"/>
              </a:lnSpc>
            </a:pPr>
            <a:r>
              <a:rPr lang="en-US" b="1" dirty="0">
                <a:latin typeface="Garamond" pitchFamily="18" charset="0"/>
              </a:rPr>
              <a:t>Coffee Exporters</a:t>
            </a:r>
          </a:p>
          <a:p>
            <a:pPr eaLnBrk="0" hangingPunct="0">
              <a:lnSpc>
                <a:spcPts val="2500"/>
              </a:lnSpc>
            </a:pPr>
            <a:r>
              <a:rPr lang="en-US" i="1" dirty="0">
                <a:latin typeface="Garamond" pitchFamily="18" charset="0"/>
              </a:rPr>
              <a:t>Dominated by a few players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192B2-7CDE-0C4C-B27A-A380F2AB5A3C}"/>
              </a:ext>
            </a:extLst>
          </p:cNvPr>
          <p:cNvSpPr txBox="1"/>
          <p:nvPr/>
        </p:nvSpPr>
        <p:spPr>
          <a:xfrm>
            <a:off x="688975" y="6562860"/>
            <a:ext cx="7704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Garamond"/>
                <a:cs typeface="Garamond"/>
              </a:rPr>
              <a:t>Source: author’s interviews and calculation on UCDA Annual Reports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0A0BA03A-3383-C146-A512-E46B6BEAC2D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5474" y="4472808"/>
            <a:ext cx="8050213" cy="7357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82048" tIns="32819" rIns="32819" bIns="32819" numCol="1" anchor="t" anchorCtr="0" compatLnSpc="1">
            <a:prstTxWarp prst="textNoShape">
              <a:avLst/>
            </a:prstTxWarp>
          </a:bodyPr>
          <a:lstStyle>
            <a:lvl1pPr marL="306388" indent="-306388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•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84150" algn="l" rtl="0" eaLnBrk="0" fontAlgn="base" hangingPunct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Clr>
                <a:schemeClr val="folHlink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2pPr>
            <a:lvl3pPr marL="379413" indent="-1905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92000"/>
              <a:buFont typeface="Wingdings" pitchFamily="2" charset="2"/>
              <a:buChar char="n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3pPr>
            <a:lvl4pPr marL="584200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4pPr>
            <a:lvl5pPr marL="788988" indent="-201613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MS PGothic" pitchFamily="34" charset="-128"/>
                <a:cs typeface="MS PGothic" pitchFamily="34" charset="-128"/>
              </a:defRPr>
            </a:lvl5pPr>
            <a:lvl6pPr marL="1199532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9823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0115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0406" indent="-202296" algn="l" defTabSz="914608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C0C0C0"/>
              </a:buClr>
              <a:buChar char="—"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088" lvl="1" indent="-342900">
              <a:buClr>
                <a:srgbClr val="2A4A2D"/>
              </a:buClr>
              <a:buFont typeface="Wingdings" pitchFamily="2" charset="2"/>
              <a:buChar char="§"/>
            </a:pPr>
            <a:r>
              <a:rPr lang="en-US" sz="2000" kern="0" dirty="0">
                <a:latin typeface="Garamond" charset="0"/>
                <a:ea typeface="MS PGothic" charset="0"/>
                <a:cs typeface="MS PGothic" charset="0"/>
              </a:rPr>
              <a:t>Concentration patterns similar across EA </a:t>
            </a:r>
          </a:p>
          <a:p>
            <a:pPr marL="446088" lvl="1" indent="-342900">
              <a:buClr>
                <a:srgbClr val="2A4A2D"/>
              </a:buClr>
              <a:buFont typeface="Wingdings" pitchFamily="2" charset="2"/>
              <a:buChar char="§"/>
            </a:pPr>
            <a:r>
              <a:rPr lang="en-US" sz="2000" kern="0" dirty="0">
                <a:latin typeface="Garamond" charset="0"/>
                <a:ea typeface="MS PGothic" charset="0"/>
                <a:cs typeface="MS PGothic" charset="0"/>
              </a:rPr>
              <a:t>Mix of domestic and MNCs (liberalized market)</a:t>
            </a:r>
          </a:p>
          <a:p>
            <a:pPr marL="446088" lvl="1" indent="-342900">
              <a:buClr>
                <a:srgbClr val="2A4A2D"/>
              </a:buClr>
              <a:buFont typeface="Wingdings" pitchFamily="2" charset="2"/>
              <a:buChar char="§"/>
            </a:pPr>
            <a:r>
              <a:rPr lang="en-US" sz="2000" kern="0" dirty="0">
                <a:latin typeface="Garamond" charset="0"/>
                <a:ea typeface="MS PGothic" charset="0"/>
                <a:cs typeface="MS PGothic" charset="0"/>
              </a:rPr>
              <a:t>Market structure is important for interventions and regulation</a:t>
            </a:r>
          </a:p>
          <a:p>
            <a:pPr marL="296863" lvl="2" indent="0">
              <a:buClr>
                <a:srgbClr val="2A4A2D"/>
              </a:buClr>
              <a:buFont typeface="Wingdings" pitchFamily="2" charset="2"/>
              <a:buNone/>
            </a:pPr>
            <a:r>
              <a:rPr lang="en-US" sz="2000" kern="0" dirty="0">
                <a:latin typeface="Garamond"/>
                <a:ea typeface="MS PGothic" charset="0"/>
                <a:cs typeface="Garamond"/>
              </a:rPr>
              <a:t>							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0D8417-C00E-8B4F-B51E-7CBB0BFF4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11" y="1471680"/>
            <a:ext cx="82804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21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ClientNam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PMorgan Partner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Cazenov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AgendaPage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ClientNam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Cover"/>
  <p:tag name="POINTS" val="0"/>
  <p:tag name="TIME" val="15"/>
  <p:tag name="QUESTION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F Asset Management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F Fund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SLIDE_ROLE" val="jpmPage"/>
  <p:tag name="POINTS" val="0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PMorgan Cazenov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PMorgan Private Ban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Cha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PMorga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OBJECT_NAME" val="jpmBrandCover"/>
  <p:tag name="JPM_BRAND" val="JPMorgan Flemi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M_BRAND" val="JPMorgan Chase"/>
  <p:tag name="JPM_OBJECT_NAME" val="jpmBrandCover"/>
</p:tagLst>
</file>

<file path=ppt/theme/theme1.xml><?xml version="1.0" encoding="utf-8"?>
<a:theme xmlns:a="http://schemas.openxmlformats.org/drawingml/2006/main" name="Pitchbook-US">
  <a:themeElements>
    <a:clrScheme name="Pitchbook-US 1">
      <a:dk1>
        <a:srgbClr val="000000"/>
      </a:dk1>
      <a:lt1>
        <a:srgbClr val="FFFFFF"/>
      </a:lt1>
      <a:dk2>
        <a:srgbClr val="EAEAEA"/>
      </a:dk2>
      <a:lt2>
        <a:srgbClr val="264E84"/>
      </a:lt2>
      <a:accent1>
        <a:srgbClr val="6490CB"/>
      </a:accent1>
      <a:accent2>
        <a:srgbClr val="5FA364"/>
      </a:accent2>
      <a:accent3>
        <a:srgbClr val="FFFFFF"/>
      </a:accent3>
      <a:accent4>
        <a:srgbClr val="000000"/>
      </a:accent4>
      <a:accent5>
        <a:srgbClr val="B8C6E2"/>
      </a:accent5>
      <a:accent6>
        <a:srgbClr val="55935A"/>
      </a:accent6>
      <a:hlink>
        <a:srgbClr val="D6BC38"/>
      </a:hlink>
      <a:folHlink>
        <a:srgbClr val="264E84"/>
      </a:folHlink>
    </a:clrScheme>
    <a:fontScheme name="Pitchbook-US">
      <a:majorFont>
        <a:latin typeface="Trebuchet MS"/>
        <a:ea typeface="LF_Kai"/>
        <a:cs typeface="LF_Kai"/>
      </a:majorFont>
      <a:minorFont>
        <a:latin typeface="Trebuchet MS"/>
        <a:ea typeface="LF_Kai"/>
        <a:cs typeface="LF_Ka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rebuchet MS" pitchFamily="-111" charset="0"/>
          </a:defRPr>
        </a:defPPr>
      </a:lstStyle>
    </a:spDef>
    <a:lnDef>
      <a:spPr bwMode="auto">
        <a:ln w="38100">
          <a:headEnd type="none" w="med" len="med"/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>
    <a:extraClrScheme>
      <a:clrScheme name="Pitchbook-US 1">
        <a:dk1>
          <a:srgbClr val="000000"/>
        </a:dk1>
        <a:lt1>
          <a:srgbClr val="FFFFFF"/>
        </a:lt1>
        <a:dk2>
          <a:srgbClr val="EAEAEA"/>
        </a:dk2>
        <a:lt2>
          <a:srgbClr val="264E84"/>
        </a:lt2>
        <a:accent1>
          <a:srgbClr val="6490CB"/>
        </a:accent1>
        <a:accent2>
          <a:srgbClr val="5FA364"/>
        </a:accent2>
        <a:accent3>
          <a:srgbClr val="FFFFFF"/>
        </a:accent3>
        <a:accent4>
          <a:srgbClr val="000000"/>
        </a:accent4>
        <a:accent5>
          <a:srgbClr val="B8C6E2"/>
        </a:accent5>
        <a:accent6>
          <a:srgbClr val="55935A"/>
        </a:accent6>
        <a:hlink>
          <a:srgbClr val="D6BC38"/>
        </a:hlink>
        <a:folHlink>
          <a:srgbClr val="264E8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A.T. Kearney GENERAL">
      <a:dk1>
        <a:srgbClr val="000000"/>
      </a:dk1>
      <a:lt1>
        <a:srgbClr val="FFFFFF"/>
      </a:lt1>
      <a:dk2>
        <a:srgbClr val="778242"/>
      </a:dk2>
      <a:lt2>
        <a:srgbClr val="9B1717"/>
      </a:lt2>
      <a:accent1>
        <a:srgbClr val="364086"/>
      </a:accent1>
      <a:accent2>
        <a:srgbClr val="EFEEEC"/>
      </a:accent2>
      <a:accent3>
        <a:srgbClr val="ADABA1"/>
      </a:accent3>
      <a:accent4>
        <a:srgbClr val="858274"/>
      </a:accent4>
      <a:accent5>
        <a:srgbClr val="FCA248"/>
      </a:accent5>
      <a:accent6>
        <a:srgbClr val="CDD773"/>
      </a:accent6>
      <a:hlink>
        <a:srgbClr val="364086"/>
      </a:hlink>
      <a:folHlink>
        <a:srgbClr val="A3AADA"/>
      </a:folHlink>
    </a:clrScheme>
    <a:fontScheme name="A.T. Kearney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 w="6350" cap="flat">
          <a:noFill/>
          <a:miter lim="800000"/>
        </a:ln>
      </a:spPr>
      <a:bodyPr rot="0" spcFirstLastPara="0" vertOverflow="overflow" horzOverflow="overflow" vert="horz" wrap="square" lIns="73152" tIns="73152" rIns="73152" bIns="73152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spcBef>
            <a:spcPts val="900"/>
          </a:spcBef>
          <a:defRPr sz="1400" dirty="0" err="1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accent3"/>
          </a:solidFill>
          <a:miter lim="800000"/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 cap="flat">
          <a:noFill/>
          <a:miter lim="800000"/>
        </a:ln>
      </a:spPr>
      <a:bodyPr wrap="none" lIns="0" tIns="0" rIns="0" bIns="0" rtlCol="0" anchor="t" anchorCtr="0">
        <a:spAutoFit/>
      </a:bodyPr>
      <a:lstStyle>
        <a:defPPr>
          <a:lnSpc>
            <a:spcPct val="90000"/>
          </a:lnSpc>
          <a:spcBef>
            <a:spcPts val="600"/>
          </a:spcBef>
          <a:buClr>
            <a:schemeClr val="bg2"/>
          </a:buClr>
          <a:defRPr sz="1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custClrLst>
    <a:custClr name="Custom Color 1">
      <a:srgbClr val="9B1717"/>
    </a:custClr>
    <a:custClr name="Custom Color 2">
      <a:srgbClr val="DCDC00"/>
    </a:custClr>
    <a:custClr name="Custom Color 3">
      <a:srgbClr val="289055"/>
    </a:custClr>
  </a:custClrLst>
  <a:extLst>
    <a:ext uri="{05A4C25C-085E-4340-85A3-A5531E510DB2}">
      <thm15:themeFamily xmlns:thm15="http://schemas.microsoft.com/office/thememl/2012/main" name="Blank.potx" id="{1584AFEF-813F-4CCC-ADDA-A8D46F3C36B5}" vid="{C37F3330-E2D8-470B-875D-BDEA75C0975B}"/>
    </a:ext>
  </a:extLst>
</a:theme>
</file>

<file path=ppt/theme/theme3.xml><?xml version="1.0" encoding="utf-8"?>
<a:theme xmlns:a="http://schemas.openxmlformats.org/drawingml/2006/main" name="1_Blank">
  <a:themeElements>
    <a:clrScheme name="A.T. Kearney GENERAL">
      <a:dk1>
        <a:srgbClr val="000000"/>
      </a:dk1>
      <a:lt1>
        <a:srgbClr val="FFFFFF"/>
      </a:lt1>
      <a:dk2>
        <a:srgbClr val="778242"/>
      </a:dk2>
      <a:lt2>
        <a:srgbClr val="9B1717"/>
      </a:lt2>
      <a:accent1>
        <a:srgbClr val="364086"/>
      </a:accent1>
      <a:accent2>
        <a:srgbClr val="EFEEEC"/>
      </a:accent2>
      <a:accent3>
        <a:srgbClr val="ADABA1"/>
      </a:accent3>
      <a:accent4>
        <a:srgbClr val="858274"/>
      </a:accent4>
      <a:accent5>
        <a:srgbClr val="FCA248"/>
      </a:accent5>
      <a:accent6>
        <a:srgbClr val="CDD773"/>
      </a:accent6>
      <a:hlink>
        <a:srgbClr val="364086"/>
      </a:hlink>
      <a:folHlink>
        <a:srgbClr val="A3AADA"/>
      </a:folHlink>
    </a:clrScheme>
    <a:fontScheme name="A.T. Kearney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 w="6350" cap="flat">
          <a:noFill/>
          <a:miter lim="800000"/>
        </a:ln>
      </a:spPr>
      <a:bodyPr rot="0" spcFirstLastPara="0" vertOverflow="overflow" horzOverflow="overflow" vert="horz" wrap="square" lIns="73152" tIns="73152" rIns="73152" bIns="73152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spcBef>
            <a:spcPts val="900"/>
          </a:spcBef>
          <a:defRPr sz="1400" dirty="0" err="1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accent3"/>
          </a:solidFill>
          <a:miter lim="800000"/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 cap="flat">
          <a:noFill/>
          <a:miter lim="800000"/>
        </a:ln>
      </a:spPr>
      <a:bodyPr wrap="none" lIns="0" tIns="0" rIns="0" bIns="0" rtlCol="0" anchor="t" anchorCtr="0">
        <a:spAutoFit/>
      </a:bodyPr>
      <a:lstStyle>
        <a:defPPr>
          <a:lnSpc>
            <a:spcPct val="90000"/>
          </a:lnSpc>
          <a:spcBef>
            <a:spcPts val="600"/>
          </a:spcBef>
          <a:buClr>
            <a:schemeClr val="bg2"/>
          </a:buClr>
          <a:defRPr sz="1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custClrLst>
    <a:custClr name="Custom Color 1">
      <a:srgbClr val="9B1717"/>
    </a:custClr>
    <a:custClr name="Custom Color 2">
      <a:srgbClr val="DCDC00"/>
    </a:custClr>
    <a:custClr name="Custom Color 3">
      <a:srgbClr val="289055"/>
    </a:custClr>
  </a:custClrLst>
  <a:extLst>
    <a:ext uri="{05A4C25C-085E-4340-85A3-A5531E510DB2}">
      <thm15:themeFamily xmlns:thm15="http://schemas.microsoft.com/office/thememl/2012/main" name="Blank.potx" id="{1584AFEF-813F-4CCC-ADDA-A8D46F3C36B5}" vid="{C37F3330-E2D8-470B-875D-BDEA75C0975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60277</TotalTime>
  <Words>822</Words>
  <Application>Microsoft Office PowerPoint</Application>
  <PresentationFormat>On-screen Show (4:3)</PresentationFormat>
  <Paragraphs>252</Paragraphs>
  <Slides>24</Slides>
  <Notes>24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ＭＳ Ｐゴシック</vt:lpstr>
      <vt:lpstr>ＭＳ Ｐゴシック</vt:lpstr>
      <vt:lpstr>Arial</vt:lpstr>
      <vt:lpstr>Calibri</vt:lpstr>
      <vt:lpstr>Courier New</vt:lpstr>
      <vt:lpstr>Garamond</vt:lpstr>
      <vt:lpstr>LF_Kai</vt:lpstr>
      <vt:lpstr>Times New Roman</vt:lpstr>
      <vt:lpstr>Trebuchet MS</vt:lpstr>
      <vt:lpstr>Wingdings</vt:lpstr>
      <vt:lpstr>Pitchbook-US</vt:lpstr>
      <vt:lpstr>Blank</vt:lpstr>
      <vt:lpstr>1_Blank</vt:lpstr>
      <vt:lpstr>think-cell Slide</vt:lpstr>
      <vt:lpstr>PowerPoint Presentation</vt:lpstr>
      <vt:lpstr>Agenda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 </vt:lpstr>
      <vt:lpstr>PowerPoint Presentation</vt:lpstr>
      <vt:lpstr>PowerPoint Presentation</vt:lpstr>
      <vt:lpstr>Thank You Feedback Welcome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Herbert</dc:creator>
  <cp:lastModifiedBy>Caroline Namukwaya</cp:lastModifiedBy>
  <cp:revision>1740</cp:revision>
  <cp:lastPrinted>2010-02-01T17:50:41Z</cp:lastPrinted>
  <dcterms:created xsi:type="dcterms:W3CDTF">2011-07-17T10:48:48Z</dcterms:created>
  <dcterms:modified xsi:type="dcterms:W3CDTF">2019-08-21T15:32:44Z</dcterms:modified>
</cp:coreProperties>
</file>