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64" r:id="rId4"/>
    <p:sldId id="266" r:id="rId5"/>
    <p:sldId id="261" r:id="rId6"/>
    <p:sldId id="268" r:id="rId7"/>
    <p:sldId id="262" r:id="rId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7FC"/>
    <a:srgbClr val="FCFDFE"/>
    <a:srgbClr val="E2E9F6"/>
    <a:srgbClr val="CFD5EA"/>
    <a:srgbClr val="000000"/>
    <a:srgbClr val="592F79"/>
    <a:srgbClr val="E0C6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424"/>
    <p:restoredTop sz="78998"/>
  </p:normalViewPr>
  <p:slideViewPr>
    <p:cSldViewPr snapToGrid="0" snapToObjects="1">
      <p:cViewPr varScale="1">
        <p:scale>
          <a:sx n="58" d="100"/>
          <a:sy n="58" d="100"/>
        </p:scale>
        <p:origin x="5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4214A06-89D9-4A7B-9093-2F299865A52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EEDDBDD-B8D6-43B8-B371-4038D9A9E0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908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5F7FAC1-4D34-5348-90BC-0DAE0A36EF8B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A05AB41-2AE2-8348-8ED4-39EF0835DB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2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865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86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77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129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62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770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1D5C4-1386-0F49-8B41-0D1A97AB29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D350EA-310C-AA4A-A3C4-A29E6421F2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F2808F-E22D-8E43-897F-244E75DF3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4AB06-FE00-2944-AEA9-68D80820B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F1DD65-F4EA-B246-9990-F6022E094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83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F44DA-0938-D849-BB0F-884261C54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E7E105-7978-E14A-87AD-1BAF93A59B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1D512D-8798-B74B-83F4-6993245B2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A4706-C587-DD41-9B56-E50D9730D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AB62C-65D2-CD4F-B156-85A2611DC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14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038B4E-FFEB-5940-ACC8-64BD577948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661033-A614-8145-98C9-E1514879B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CB9CE3-B09E-5146-B843-25230DB30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68F4AF-A506-5B49-9A53-8721021E2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D917D-A7CF-5F42-BC5A-2619613B8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838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992B4-5271-0D4B-B461-066280D4F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A90B3-A5FE-8946-88A2-B3EEC7BBB1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6031E-5B0A-E44B-AB5B-B47F10901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D86B8-33CB-C443-9B37-9D9F18899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0AF6E-94B1-6E40-8F2F-A4D8A4938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44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45FEF-CD9F-CE4C-B6CB-AF042C72A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79F45A-3557-7B45-9D45-D60B97EC8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2C4D5-D7B1-2C44-B6C1-CDCA6DC3B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299B1-BA1D-0D46-94BE-F1B27FC3B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E8B43-D054-2248-A86C-E7C028283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26F0E-FAD0-D14C-BC2C-77ACD210F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C3B9A-27C6-7540-8F97-F22E307027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0F3358-64F6-0945-914D-9481C1F98A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4849B9-42DE-2D48-9C0E-B449FE056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B4C92-C79D-8C49-9D62-B71F96D77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6A579-7B2C-1D45-BA08-B20604B87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04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10EB4-FFE0-6C40-AB60-4ABFD08CF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DBF71-21BF-3148-BD9F-3DE26873A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42A46F-42E1-3B4A-B98F-74B55F4908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5A7E5F-A4CE-2A40-B87A-548F713CED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8D8817-76B3-224A-9532-02E51A2376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BA1F36-07F4-B343-8CF6-D7387C4FB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A7D3AA-2515-F846-AC26-BDDCEF4B3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586FD1-5A28-6044-AD65-B3D6D75D0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84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3541-9A0C-0645-9295-5C05EBE5C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DF85AA-5C78-1C4C-8820-BB101C61B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B27650-308A-D742-BDEB-C386CCB4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F8144E-0E3E-C243-82AE-2CA5CDC5F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452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8259DA-AD97-FA4A-8D78-871CF0E6E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444D3A-BB1F-3A43-80FA-762DE928E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25C1D9-1135-894D-86A9-61EE47D3E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678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4116D-1874-CE49-8718-1DDB2743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01A76-40B2-264F-A9F4-94C4A43185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2DE511-77D9-0D4C-9C08-FD95CCE34B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ABC253-0F7B-2C4E-8B8E-58C484BA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1A4D38-FAFA-C248-BA62-27B200940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6FEAE0-35FA-5348-8AEC-F906211C0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9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89785-EE10-BA44-BCC5-D4EF412EF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23C667-96C2-FC4D-902A-84EAA79C12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E6F86B-F9A3-ED47-A6D2-5B72CCE75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1DEE39-099E-B640-9C2A-E481E12EB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D7FF-2FD4-394F-932D-1B6386F9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BDC40C-E160-2948-96E4-DE48EA9DE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70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ACEF97-29EF-4942-857F-632FB2751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394E24-3FFD-BA47-BC36-9D1F1D34D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529DE-DFE5-A048-8CB4-15B8B6A39E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BAFF1-8D48-984C-AB67-5849CDA87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11BF6A-3FD9-5E4E-BB90-CF9B501CD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2F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43">
            <a:extLst>
              <a:ext uri="{FF2B5EF4-FFF2-40B4-BE49-F238E27FC236}">
                <a16:creationId xmlns:a16="http://schemas.microsoft.com/office/drawing/2014/main" id="{683FAF97-B753-3548-82D9-867128D08657}"/>
              </a:ext>
            </a:extLst>
          </p:cNvPr>
          <p:cNvSpPr txBox="1">
            <a:spLocks/>
          </p:cNvSpPr>
          <p:nvPr/>
        </p:nvSpPr>
        <p:spPr>
          <a:xfrm>
            <a:off x="1739153" y="932329"/>
            <a:ext cx="8498365" cy="2609553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buSzPct val="25000"/>
            </a:pPr>
            <a:r>
              <a:rPr lang="en-GB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Investment Management 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GB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erformance 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</a:t>
            </a:r>
            <a:r>
              <a:rPr lang="en-GB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olicy 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mplementation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F2E5A2-8593-E744-A1A1-D8DC580A650F}"/>
              </a:ext>
            </a:extLst>
          </p:cNvPr>
          <p:cNvSpPr txBox="1">
            <a:spLocks/>
          </p:cNvSpPr>
          <p:nvPr/>
        </p:nvSpPr>
        <p:spPr>
          <a:xfrm>
            <a:off x="2465118" y="4319781"/>
            <a:ext cx="7772400" cy="1362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Kenneth Mugambe- Director Budget, MoFPED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Growth Forum III</a:t>
            </a:r>
          </a:p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sz="28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August 2019</a:t>
            </a:r>
          </a:p>
        </p:txBody>
      </p:sp>
    </p:spTree>
    <p:extLst>
      <p:ext uri="{BB962C8B-B14F-4D97-AF65-F5344CB8AC3E}">
        <p14:creationId xmlns:p14="http://schemas.microsoft.com/office/powerpoint/2010/main" val="149552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71" y="0"/>
            <a:ext cx="10515600" cy="1032922"/>
          </a:xfrm>
        </p:spPr>
        <p:txBody>
          <a:bodyPr>
            <a:normAutofit/>
          </a:bodyPr>
          <a:lstStyle/>
          <a:p>
            <a:r>
              <a:rPr lang="en-GB" sz="3400" b="1" dirty="0">
                <a:solidFill>
                  <a:srgbClr val="592F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 of Uganda Public Investment</a:t>
            </a:r>
            <a:endParaRPr lang="en-US" sz="3400" b="1" dirty="0">
              <a:solidFill>
                <a:srgbClr val="592F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282" y="1056673"/>
            <a:ext cx="11379533" cy="5700155"/>
          </a:xfrm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Uganda is estimated to lose up to $300M annually due to inefficiencies in spending which must be addressed for increased rate of capital accumulation and envisaged significant positive social-economic transformation (World Bank 2017</a:t>
            </a:r>
            <a:r>
              <a:rPr lang="en-GB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457200" indent="-457200">
              <a:buFont typeface="+mj-lt"/>
              <a:buAutoNum type="arabicPeriod"/>
            </a:pPr>
            <a:endParaRPr lang="en-GB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NDP I midterm review concluded that projects performance   was unsatisfactory.</a:t>
            </a:r>
            <a:br>
              <a:rPr lang="en-GB" sz="3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However, last two years  absorption capacity has  improved to 89.3% for externally financed projects and 95% for GoU projects.</a:t>
            </a:r>
            <a:br>
              <a:rPr lang="en-GB" sz="3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Various reforms are underway to improve returns from Public Investment.</a:t>
            </a:r>
          </a:p>
          <a:p>
            <a:pPr marL="514350" indent="-514350" algn="just">
              <a:buAutoNum type="arabicParenR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25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227"/>
            <a:ext cx="10515600" cy="1325563"/>
          </a:xfrm>
        </p:spPr>
        <p:txBody>
          <a:bodyPr>
            <a:normAutofit/>
          </a:bodyPr>
          <a:lstStyle/>
          <a:p>
            <a:r>
              <a:rPr lang="en-US" sz="3500" dirty="0" smtClean="0">
                <a:solidFill>
                  <a:srgbClr val="592F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challenges identified in EGF I</a:t>
            </a:r>
            <a:endParaRPr lang="en-US" sz="3500" dirty="0">
              <a:solidFill>
                <a:srgbClr val="592F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588" y="1306286"/>
            <a:ext cx="10995212" cy="5201392"/>
          </a:xfrm>
        </p:spPr>
        <p:txBody>
          <a:bodyPr>
            <a:normAutofit lnSpcReduction="1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Varying sources of project information leading to unreliable data for decision making; requires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an Integrated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Bank of Projects </a:t>
            </a:r>
          </a:p>
          <a:p>
            <a:pPr marL="0" indent="0">
              <a:buNone/>
            </a:pPr>
            <a:endParaRPr lang="en-US" sz="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Weak legal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framework: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Policy and Regulation surrounding PIMS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Insufficient counter part funding and budgetary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allocations: Requiring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rigorous compliance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multiyear commitments project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provision in the PFM Act,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2015 VS available MTEF</a:t>
            </a:r>
            <a:b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Inadequate Project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Implementation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capacity: 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equiring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all MDAs to prioritize specialized training for public investment management </a:t>
            </a:r>
          </a:p>
          <a:p>
            <a:pPr marL="0" indent="0">
              <a:buNone/>
            </a:pPr>
            <a:endParaRPr lang="en-US" sz="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74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227"/>
            <a:ext cx="10515600" cy="1325563"/>
          </a:xfrm>
        </p:spPr>
        <p:txBody>
          <a:bodyPr>
            <a:normAutofit/>
          </a:bodyPr>
          <a:lstStyle/>
          <a:p>
            <a:r>
              <a:rPr lang="en-US" sz="3500" dirty="0" smtClean="0">
                <a:solidFill>
                  <a:srgbClr val="592F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challenges identified in EGF I</a:t>
            </a:r>
            <a:endParaRPr lang="en-US" sz="3500" dirty="0">
              <a:solidFill>
                <a:srgbClr val="592F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375" y="1306286"/>
            <a:ext cx="11510683" cy="5201392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Poor Coordination among implementing Agencies,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requiring alignment of processing such as joint </a:t>
            </a:r>
            <a:r>
              <a:rPr lang="en-GB" b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planning,stregtheing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SWGS operation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related projects, joint 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monitoring, etc. </a:t>
            </a:r>
          </a:p>
          <a:p>
            <a:endParaRPr lang="en-US" sz="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Supply driven projects &amp; distortionary off-budget support;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requires harmonization with Development 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Partners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Limited options for Infrastructure Investment financing,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requires exploring all sources of infrastructure financing including PPPs, blending, bonds, etc.,</a:t>
            </a:r>
          </a:p>
          <a:p>
            <a:pPr marL="0" indent="0">
              <a:buNone/>
            </a:pPr>
            <a:endParaRPr lang="en-US" sz="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4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592F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Recommended policy actions from EGF I (2017)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283"/>
            <a:ext cx="10515600" cy="5201392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Streamline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selection, preparation and appraisal before projects are approved for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financing- 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 </a:t>
            </a:r>
          </a:p>
          <a:p>
            <a:endParaRPr lang="en-US" sz="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Strengthen MDAs absorption capacity to implement projects through specialized training for Public Investment Management (PIM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)- 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Underway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Amendment of PPDA 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Act-Underway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Fast-track creation of the integrated Bank of projects to align project information and create a reliable source data for decision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making- 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one complete commencing on phase two</a:t>
            </a:r>
            <a:endParaRPr lang="en-US" sz="2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59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592F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Recommended policy actions from EGF I (2017)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283"/>
            <a:ext cx="10515600" cy="5201392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Establishing the existing Government commitments through undertaking an annual stock flow and activating the asset management module  on the IFMIS. Leading to maintaining of acquired assets- 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Annually</a:t>
            </a:r>
          </a:p>
          <a:p>
            <a:endParaRPr lang="en-GB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Streamlining PIMS in existing laws through development of PIMS policy and sector specific manuals-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Underway</a:t>
            </a:r>
          </a:p>
          <a:p>
            <a:endParaRPr lang="en-GB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Partnering with existing institutions such as Makerere University, UMI, Uganda service college to assist in PIMS capacity building- 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Collaboration has commenced.</a:t>
            </a:r>
          </a:p>
          <a:p>
            <a:endParaRPr lang="en-GB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0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5707"/>
            <a:ext cx="10515600" cy="4281256"/>
          </a:xfrm>
        </p:spPr>
        <p:txBody>
          <a:bodyPr/>
          <a:lstStyle/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034621"/>
              </p:ext>
            </p:extLst>
          </p:nvPr>
        </p:nvGraphicFramePr>
        <p:xfrm>
          <a:off x="393700" y="0"/>
          <a:ext cx="11404600" cy="6814960"/>
        </p:xfrm>
        <a:graphic>
          <a:graphicData uri="http://schemas.openxmlformats.org/drawingml/2006/table">
            <a:tbl>
              <a:tblPr firstRow="1" bandRow="1"/>
              <a:tblGrid>
                <a:gridCol w="3145147">
                  <a:extLst>
                    <a:ext uri="{9D8B030D-6E8A-4147-A177-3AD203B41FA5}">
                      <a16:colId xmlns:a16="http://schemas.microsoft.com/office/drawing/2014/main" val="3055143087"/>
                    </a:ext>
                  </a:extLst>
                </a:gridCol>
                <a:gridCol w="6008914">
                  <a:extLst>
                    <a:ext uri="{9D8B030D-6E8A-4147-A177-3AD203B41FA5}">
                      <a16:colId xmlns:a16="http://schemas.microsoft.com/office/drawing/2014/main" val="3018447958"/>
                    </a:ext>
                  </a:extLst>
                </a:gridCol>
                <a:gridCol w="2250539">
                  <a:extLst>
                    <a:ext uri="{9D8B030D-6E8A-4147-A177-3AD203B41FA5}">
                      <a16:colId xmlns:a16="http://schemas.microsoft.com/office/drawing/2014/main" val="4086539905"/>
                    </a:ext>
                  </a:extLst>
                </a:gridCol>
              </a:tblGrid>
              <a:tr h="10293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Action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2F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Implementation 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2F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Score 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(1 = no progress, 2 = some progress, 3 = action achieved) 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2F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636312"/>
                  </a:ext>
                </a:extLst>
              </a:tr>
              <a:tr h="17778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Streamline project selection, preparation </a:t>
                      </a:r>
                      <a:r>
                        <a:rPr lang="en-GB" sz="18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&amp;  </a:t>
                      </a:r>
                      <a:r>
                        <a:rPr lang="en-GB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appraisal before projects are approved for financing 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7000"/>
                        </a:lnSpc>
                        <a:buFont typeface="Arial" panose="020B0604020202020204" pitchFamily="34" charset="0"/>
                        <a:buChar char="─"/>
                      </a:pPr>
                      <a:r>
                        <a:rPr lang="en-GB" sz="18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Institutionalised the Development Committee:</a:t>
                      </a:r>
                      <a:r>
                        <a:rPr lang="en-GB" sz="1800" b="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reviews projects inline with the Budget Cycle, 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buFont typeface="Arial" panose="020B0604020202020204" pitchFamily="34" charset="0"/>
                        <a:buChar char="─"/>
                      </a:pPr>
                      <a:r>
                        <a:rPr lang="en-GB" sz="1800" b="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Established standardised appraisal manuals, methodologies and guidelines,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buFont typeface="Arial" panose="020B0604020202020204" pitchFamily="34" charset="0"/>
                        <a:buChar char="─"/>
                      </a:pPr>
                      <a:r>
                        <a:rPr lang="en-GB" sz="1800" b="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Put in place national parameters and commodity specific conversion factors used in appraisal</a:t>
                      </a:r>
                      <a:endParaRPr lang="en-GB" sz="18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815549"/>
                  </a:ext>
                </a:extLst>
              </a:tr>
              <a:tr h="150503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Strengthen MDAs absorption capacity </a:t>
                      </a:r>
                      <a:r>
                        <a:rPr lang="en-GB" sz="18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through </a:t>
                      </a:r>
                      <a:r>
                        <a:rPr lang="en-GB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specialized training for PIM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buFont typeface="Arial" panose="020B0604020202020204" pitchFamily="34" charset="0"/>
                        <a:buChar char="─"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Continuous capacity building in project preparation and appraisal e.g. over 400 officers already trained across government,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buFont typeface="Arial" panose="020B0604020202020204" pitchFamily="34" charset="0"/>
                        <a:buChar char="─"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Partnership with local universities/Institutions to streamline PIMs training in the country.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554602"/>
                  </a:ext>
                </a:extLst>
              </a:tr>
              <a:tr h="9341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Amendment of PPDA Act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Amendments to</a:t>
                      </a:r>
                      <a:r>
                        <a:rPr lang="en-GB" sz="18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PPDA Act </a:t>
                      </a: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New</a:t>
                      </a:r>
                      <a:r>
                        <a:rPr lang="en-GB" sz="18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Regulations</a:t>
                      </a:r>
                      <a:r>
                        <a:rPr lang="en-GB" sz="18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Complex </a:t>
                      </a:r>
                      <a:r>
                        <a:rPr lang="en-GB" sz="18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Strategic procurements are before the Finance Committee of Parliament for approval 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3736270"/>
                  </a:ext>
                </a:extLst>
              </a:tr>
              <a:tr h="115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Create</a:t>
                      </a:r>
                      <a:r>
                        <a:rPr lang="en-US" sz="18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IBP</a:t>
                      </a:r>
                      <a:r>
                        <a:rPr lang="en-GB" sz="18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to align project information and create reliable source data for decision making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</a:t>
                      </a:r>
                      <a:r>
                        <a:rPr lang="en-US" sz="1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Integrated Bank of Projects (IBP) </a:t>
                      </a: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 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 online repository of </a:t>
                      </a: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projects</a:t>
                      </a:r>
                      <a:r>
                        <a:rPr lang="en-US" sz="18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– however,</a:t>
                      </a:r>
                      <a:r>
                        <a:rPr lang="en-US" sz="18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not fully accessible by the public as yet. 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0115" marR="80115" marT="40057" marB="40057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489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396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</TotalTime>
  <Words>451</Words>
  <Application>Microsoft Office PowerPoint</Application>
  <PresentationFormat>Widescreen</PresentationFormat>
  <Paragraphs>61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State of Uganda Public Investment</vt:lpstr>
      <vt:lpstr>Key challenges identified in EGF I</vt:lpstr>
      <vt:lpstr>Key challenges identified in EGF I</vt:lpstr>
      <vt:lpstr>Recommended policy actions from EGF I (2017)</vt:lpstr>
      <vt:lpstr>Recommended policy actions from EGF I (2017)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Priya Manwaring</dc:creator>
  <cp:lastModifiedBy>Caroline Namukwaya</cp:lastModifiedBy>
  <cp:revision>60</cp:revision>
  <cp:lastPrinted>2019-08-21T08:42:15Z</cp:lastPrinted>
  <dcterms:created xsi:type="dcterms:W3CDTF">2019-08-01T10:05:26Z</dcterms:created>
  <dcterms:modified xsi:type="dcterms:W3CDTF">2019-08-21T15:36:17Z</dcterms:modified>
</cp:coreProperties>
</file>