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44" r:id="rId1"/>
  </p:sldMasterIdLst>
  <p:notesMasterIdLst>
    <p:notesMasterId r:id="rId24"/>
  </p:notesMasterIdLst>
  <p:handoutMasterIdLst>
    <p:handoutMasterId r:id="rId25"/>
  </p:handoutMasterIdLst>
  <p:sldIdLst>
    <p:sldId id="357" r:id="rId2"/>
    <p:sldId id="294" r:id="rId3"/>
    <p:sldId id="436" r:id="rId4"/>
    <p:sldId id="437" r:id="rId5"/>
    <p:sldId id="438" r:id="rId6"/>
    <p:sldId id="439" r:id="rId7"/>
    <p:sldId id="435" r:id="rId8"/>
    <p:sldId id="428" r:id="rId9"/>
    <p:sldId id="429" r:id="rId10"/>
    <p:sldId id="392" r:id="rId11"/>
    <p:sldId id="421" r:id="rId12"/>
    <p:sldId id="422" r:id="rId13"/>
    <p:sldId id="423" r:id="rId14"/>
    <p:sldId id="424" r:id="rId15"/>
    <p:sldId id="431" r:id="rId16"/>
    <p:sldId id="432" r:id="rId17"/>
    <p:sldId id="433" r:id="rId18"/>
    <p:sldId id="434" r:id="rId19"/>
    <p:sldId id="420" r:id="rId20"/>
    <p:sldId id="393" r:id="rId21"/>
    <p:sldId id="440" r:id="rId22"/>
    <p:sldId id="389" r:id="rId23"/>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0CBF0"/>
    <a:srgbClr val="DFF3EB"/>
    <a:srgbClr val="1D47B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27" autoAdjust="0"/>
    <p:restoredTop sz="94660"/>
  </p:normalViewPr>
  <p:slideViewPr>
    <p:cSldViewPr>
      <p:cViewPr varScale="1">
        <p:scale>
          <a:sx n="73" d="100"/>
          <a:sy n="73" d="100"/>
        </p:scale>
        <p:origin x="1194" y="5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66" d="100"/>
          <a:sy n="66" d="100"/>
        </p:scale>
        <p:origin x="3134" y="7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_____Microsoft_Excel.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_____Microsoft_Excel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_____Microsoft_Excel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Sheet1!$F$6:$F$15</c:f>
              <c:strCache>
                <c:ptCount val="10"/>
                <c:pt idx="0">
                  <c:v>China</c:v>
                </c:pt>
                <c:pt idx="1">
                  <c:v>USA</c:v>
                </c:pt>
                <c:pt idx="2">
                  <c:v>Germany</c:v>
                </c:pt>
                <c:pt idx="3">
                  <c:v>UK</c:v>
                </c:pt>
                <c:pt idx="4">
                  <c:v>France</c:v>
                </c:pt>
                <c:pt idx="5">
                  <c:v>Australia</c:v>
                </c:pt>
                <c:pt idx="6">
                  <c:v>Canada</c:v>
                </c:pt>
                <c:pt idx="7">
                  <c:v>Russia</c:v>
                </c:pt>
                <c:pt idx="8">
                  <c:v>Korea</c:v>
                </c:pt>
                <c:pt idx="9">
                  <c:v>Italy</c:v>
                </c:pt>
              </c:strCache>
            </c:strRef>
          </c:cat>
          <c:val>
            <c:numRef>
              <c:f>Sheet1!$G$6:$G$15</c:f>
              <c:numCache>
                <c:formatCode>General</c:formatCode>
                <c:ptCount val="10"/>
                <c:pt idx="0">
                  <c:v>3.9</c:v>
                </c:pt>
                <c:pt idx="1">
                  <c:v>7.2</c:v>
                </c:pt>
                <c:pt idx="2">
                  <c:v>0.6</c:v>
                </c:pt>
                <c:pt idx="3">
                  <c:v>3.5</c:v>
                </c:pt>
                <c:pt idx="4">
                  <c:v>10</c:v>
                </c:pt>
                <c:pt idx="5">
                  <c:v>8.8000000000000007</c:v>
                </c:pt>
                <c:pt idx="6">
                  <c:v>4</c:v>
                </c:pt>
                <c:pt idx="7">
                  <c:v>15.6</c:v>
                </c:pt>
                <c:pt idx="8">
                  <c:v>5.7</c:v>
                </c:pt>
                <c:pt idx="9">
                  <c:v>2.9</c:v>
                </c:pt>
              </c:numCache>
            </c:numRef>
          </c:val>
          <c:extLst>
            <c:ext xmlns:c16="http://schemas.microsoft.com/office/drawing/2014/chart" uri="{C3380CC4-5D6E-409C-BE32-E72D297353CC}">
              <c16:uniqueId val="{00000000-275B-4BC5-9521-8ADBF9517B57}"/>
            </c:ext>
          </c:extLst>
        </c:ser>
        <c:dLbls>
          <c:showLegendKey val="0"/>
          <c:showVal val="0"/>
          <c:showCatName val="0"/>
          <c:showSerName val="0"/>
          <c:showPercent val="0"/>
          <c:showBubbleSize val="0"/>
        </c:dLbls>
        <c:gapWidth val="182"/>
        <c:axId val="62238080"/>
        <c:axId val="62264448"/>
      </c:barChart>
      <c:catAx>
        <c:axId val="62238080"/>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endParaRPr lang="en-US"/>
          </a:p>
        </c:txPr>
        <c:crossAx val="62264448"/>
        <c:crosses val="autoZero"/>
        <c:auto val="1"/>
        <c:lblAlgn val="ctr"/>
        <c:lblOffset val="100"/>
        <c:noMultiLvlLbl val="0"/>
      </c:catAx>
      <c:valAx>
        <c:axId val="62264448"/>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en-US"/>
          </a:p>
        </c:txPr>
        <c:crossAx val="6223808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ysClr val="windowText" lastClr="000000"/>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Sheet1!$G$31:$G$40</c:f>
              <c:strCache>
                <c:ptCount val="10"/>
                <c:pt idx="0">
                  <c:v>South Africa</c:v>
                </c:pt>
                <c:pt idx="1">
                  <c:v>Egypt</c:v>
                </c:pt>
                <c:pt idx="2">
                  <c:v>Morocco</c:v>
                </c:pt>
                <c:pt idx="3">
                  <c:v>Nigeria</c:v>
                </c:pt>
                <c:pt idx="4">
                  <c:v>Tanzania</c:v>
                </c:pt>
                <c:pt idx="5">
                  <c:v>Mauritius</c:v>
                </c:pt>
                <c:pt idx="6">
                  <c:v>Tunisia</c:v>
                </c:pt>
                <c:pt idx="7">
                  <c:v>Sudan</c:v>
                </c:pt>
                <c:pt idx="8">
                  <c:v>Kenya</c:v>
                </c:pt>
                <c:pt idx="9">
                  <c:v>Uganda</c:v>
                </c:pt>
              </c:strCache>
            </c:strRef>
          </c:cat>
          <c:val>
            <c:numRef>
              <c:f>Sheet1!$H$31:$H$40</c:f>
              <c:numCache>
                <c:formatCode>#,##0</c:formatCode>
                <c:ptCount val="10"/>
                <c:pt idx="0">
                  <c:v>8818</c:v>
                </c:pt>
                <c:pt idx="1">
                  <c:v>7775</c:v>
                </c:pt>
                <c:pt idx="2">
                  <c:v>7417</c:v>
                </c:pt>
                <c:pt idx="3">
                  <c:v>2549</c:v>
                </c:pt>
                <c:pt idx="4">
                  <c:v>2339</c:v>
                </c:pt>
                <c:pt idx="5">
                  <c:v>1748</c:v>
                </c:pt>
                <c:pt idx="6">
                  <c:v>1299</c:v>
                </c:pt>
                <c:pt idx="7">
                  <c:v>1029</c:v>
                </c:pt>
                <c:pt idx="8">
                  <c:v>926</c:v>
                </c:pt>
                <c:pt idx="9">
                  <c:v>918</c:v>
                </c:pt>
              </c:numCache>
            </c:numRef>
          </c:val>
          <c:extLst>
            <c:ext xmlns:c16="http://schemas.microsoft.com/office/drawing/2014/chart" uri="{C3380CC4-5D6E-409C-BE32-E72D297353CC}">
              <c16:uniqueId val="{00000000-A572-4012-8474-7304C9B48EE3}"/>
            </c:ext>
          </c:extLst>
        </c:ser>
        <c:dLbls>
          <c:showLegendKey val="0"/>
          <c:showVal val="0"/>
          <c:showCatName val="0"/>
          <c:showSerName val="0"/>
          <c:showPercent val="0"/>
          <c:showBubbleSize val="0"/>
        </c:dLbls>
        <c:gapWidth val="182"/>
        <c:axId val="64414848"/>
        <c:axId val="64416384"/>
      </c:barChart>
      <c:catAx>
        <c:axId val="64414848"/>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ysClr val="windowText" lastClr="000000"/>
                </a:solidFill>
                <a:latin typeface="+mn-lt"/>
                <a:ea typeface="+mn-ea"/>
                <a:cs typeface="+mn-cs"/>
              </a:defRPr>
            </a:pPr>
            <a:endParaRPr lang="en-US"/>
          </a:p>
        </c:txPr>
        <c:crossAx val="64416384"/>
        <c:crosses val="autoZero"/>
        <c:auto val="1"/>
        <c:lblAlgn val="ctr"/>
        <c:lblOffset val="100"/>
        <c:noMultiLvlLbl val="0"/>
      </c:catAx>
      <c:valAx>
        <c:axId val="64416384"/>
        <c:scaling>
          <c:orientation val="minMax"/>
        </c:scaling>
        <c:delete val="0"/>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ysClr val="windowText" lastClr="000000"/>
                </a:solidFill>
                <a:latin typeface="+mn-lt"/>
                <a:ea typeface="+mn-ea"/>
                <a:cs typeface="+mn-cs"/>
              </a:defRPr>
            </a:pPr>
            <a:endParaRPr lang="en-US"/>
          </a:p>
        </c:txPr>
        <c:crossAx val="6441484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400" b="0" i="0" u="none" strike="noStrike" kern="1200" baseline="0">
                    <a:solidFill>
                      <a:schemeClr val="tx1">
                        <a:lumMod val="75000"/>
                        <a:lumOff val="25000"/>
                      </a:schemeClr>
                    </a:solidFill>
                    <a:latin typeface="Arial Black" panose="020B0A04020102020204" pitchFamily="34" charset="0"/>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Sheet1!$F$8:$F$20</c:f>
              <c:strCache>
                <c:ptCount val="13"/>
                <c:pt idx="0">
                  <c:v>South Africa</c:v>
                </c:pt>
                <c:pt idx="1">
                  <c:v>Morocco</c:v>
                </c:pt>
                <c:pt idx="2">
                  <c:v>Egypt</c:v>
                </c:pt>
                <c:pt idx="3">
                  <c:v>Kenya</c:v>
                </c:pt>
                <c:pt idx="4">
                  <c:v>Rwanda</c:v>
                </c:pt>
                <c:pt idx="5">
                  <c:v>Nigeria </c:v>
                </c:pt>
                <c:pt idx="6">
                  <c:v>Ethiopia</c:v>
                </c:pt>
                <c:pt idx="7">
                  <c:v>Tunisia</c:v>
                </c:pt>
                <c:pt idx="8">
                  <c:v>Senegal</c:v>
                </c:pt>
                <c:pt idx="9">
                  <c:v>Uganda</c:v>
                </c:pt>
                <c:pt idx="10">
                  <c:v>Zambia</c:v>
                </c:pt>
                <c:pt idx="11">
                  <c:v>Botswana</c:v>
                </c:pt>
                <c:pt idx="12">
                  <c:v>Tanzania</c:v>
                </c:pt>
              </c:strCache>
            </c:strRef>
          </c:cat>
          <c:val>
            <c:numRef>
              <c:f>Sheet1!$G$8:$G$20</c:f>
              <c:numCache>
                <c:formatCode>General</c:formatCode>
                <c:ptCount val="13"/>
                <c:pt idx="0">
                  <c:v>100</c:v>
                </c:pt>
                <c:pt idx="1">
                  <c:v>45</c:v>
                </c:pt>
                <c:pt idx="2">
                  <c:v>31</c:v>
                </c:pt>
                <c:pt idx="3">
                  <c:v>31</c:v>
                </c:pt>
                <c:pt idx="4">
                  <c:v>26</c:v>
                </c:pt>
                <c:pt idx="5">
                  <c:v>18</c:v>
                </c:pt>
                <c:pt idx="6">
                  <c:v>15</c:v>
                </c:pt>
                <c:pt idx="7">
                  <c:v>15</c:v>
                </c:pt>
                <c:pt idx="8">
                  <c:v>14</c:v>
                </c:pt>
                <c:pt idx="9">
                  <c:v>13</c:v>
                </c:pt>
                <c:pt idx="10">
                  <c:v>12</c:v>
                </c:pt>
                <c:pt idx="11">
                  <c:v>11</c:v>
                </c:pt>
                <c:pt idx="12">
                  <c:v>11</c:v>
                </c:pt>
              </c:numCache>
            </c:numRef>
          </c:val>
          <c:extLst>
            <c:ext xmlns:c16="http://schemas.microsoft.com/office/drawing/2014/chart" uri="{C3380CC4-5D6E-409C-BE32-E72D297353CC}">
              <c16:uniqueId val="{00000000-CAF6-4785-8A21-F23028352025}"/>
            </c:ext>
          </c:extLst>
        </c:ser>
        <c:dLbls>
          <c:showLegendKey val="0"/>
          <c:showVal val="0"/>
          <c:showCatName val="0"/>
          <c:showSerName val="0"/>
          <c:showPercent val="0"/>
          <c:showBubbleSize val="0"/>
        </c:dLbls>
        <c:gapWidth val="219"/>
        <c:overlap val="-27"/>
        <c:axId val="64769408"/>
        <c:axId val="64775296"/>
      </c:barChart>
      <c:catAx>
        <c:axId val="6476940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Arial Black" panose="020B0A04020102020204" pitchFamily="34" charset="0"/>
                <a:ea typeface="+mn-ea"/>
                <a:cs typeface="+mn-cs"/>
              </a:defRPr>
            </a:pPr>
            <a:endParaRPr lang="en-US"/>
          </a:p>
        </c:txPr>
        <c:crossAx val="64775296"/>
        <c:crosses val="autoZero"/>
        <c:auto val="1"/>
        <c:lblAlgn val="ctr"/>
        <c:lblOffset val="100"/>
        <c:noMultiLvlLbl val="0"/>
      </c:catAx>
      <c:valAx>
        <c:axId val="6477529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Arial Black" panose="020B0A04020102020204" pitchFamily="34" charset="0"/>
                <a:ea typeface="+mn-ea"/>
                <a:cs typeface="+mn-cs"/>
              </a:defRPr>
            </a:pPr>
            <a:endParaRPr lang="en-US"/>
          </a:p>
        </c:txPr>
        <c:crossAx val="64769408"/>
        <c:crosses val="autoZero"/>
        <c:crossBetween val="between"/>
      </c:valAx>
      <c:spPr>
        <a:noFill/>
        <a:ln>
          <a:noFill/>
        </a:ln>
        <a:effectLst/>
      </c:spPr>
    </c:plotArea>
    <c:plotVisOnly val="1"/>
    <c:dispBlanksAs val="gap"/>
    <c:showDLblsOverMax val="0"/>
  </c:chart>
  <c:spPr>
    <a:noFill/>
    <a:ln>
      <a:noFill/>
    </a:ln>
    <a:effectLst/>
  </c:spPr>
  <c:txPr>
    <a:bodyPr/>
    <a:lstStyle/>
    <a:p>
      <a:pPr>
        <a:defRPr>
          <a:latin typeface="Arial Black" panose="020B0A04020102020204" pitchFamily="34" charset="0"/>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2258558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E48DC91-8060-458F-B2BD-33A243176C4B}" type="datetimeFigureOut">
              <a:rPr lang="en-US" smtClean="0"/>
              <a:t>8/21/2019</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24DB8E3-E8AF-4D99-ACB4-1C685D52F75F}" type="slidenum">
              <a:rPr lang="en-US" smtClean="0"/>
              <a:t>‹#›</a:t>
            </a:fld>
            <a:endParaRPr lang="en-US"/>
          </a:p>
        </p:txBody>
      </p:sp>
    </p:spTree>
    <p:extLst>
      <p:ext uri="{BB962C8B-B14F-4D97-AF65-F5344CB8AC3E}">
        <p14:creationId xmlns:p14="http://schemas.microsoft.com/office/powerpoint/2010/main" val="30114081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smtClean="0"/>
          </a:p>
        </p:txBody>
      </p:sp>
      <p:sp>
        <p:nvSpPr>
          <p:cNvPr id="71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9E46C632-D95F-42B6-A3D2-AB3A58D47973}" type="slidenum">
              <a:rPr lang="en-US" altLang="en-US"/>
              <a:pPr>
                <a:spcBef>
                  <a:spcPct val="0"/>
                </a:spcBef>
              </a:pPr>
              <a:t>1</a:t>
            </a:fld>
            <a:endParaRPr lang="en-US" altLang="en-US"/>
          </a:p>
        </p:txBody>
      </p:sp>
    </p:spTree>
    <p:extLst>
      <p:ext uri="{BB962C8B-B14F-4D97-AF65-F5344CB8AC3E}">
        <p14:creationId xmlns:p14="http://schemas.microsoft.com/office/powerpoint/2010/main" val="41358927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235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74A890FE-C464-47FF-9A54-4F109F8A237B}" type="slidenum">
              <a:rPr lang="en-US" altLang="en-US" smtClean="0">
                <a:solidFill>
                  <a:srgbClr val="000000"/>
                </a:solidFill>
              </a:rPr>
              <a:pPr/>
              <a:t>16</a:t>
            </a:fld>
            <a:endParaRPr lang="en-US" altLang="en-US" smtClean="0">
              <a:solidFill>
                <a:srgbClr val="000000"/>
              </a:solidFill>
            </a:endParaRPr>
          </a:p>
        </p:txBody>
      </p:sp>
    </p:spTree>
    <p:extLst>
      <p:ext uri="{BB962C8B-B14F-4D97-AF65-F5344CB8AC3E}">
        <p14:creationId xmlns:p14="http://schemas.microsoft.com/office/powerpoint/2010/main" val="5079323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235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74A890FE-C464-47FF-9A54-4F109F8A237B}" type="slidenum">
              <a:rPr lang="en-US" altLang="en-US" smtClean="0">
                <a:solidFill>
                  <a:srgbClr val="000000"/>
                </a:solidFill>
              </a:rPr>
              <a:pPr/>
              <a:t>17</a:t>
            </a:fld>
            <a:endParaRPr lang="en-US" altLang="en-US" smtClean="0">
              <a:solidFill>
                <a:srgbClr val="000000"/>
              </a:solidFill>
            </a:endParaRPr>
          </a:p>
        </p:txBody>
      </p:sp>
    </p:spTree>
    <p:extLst>
      <p:ext uri="{BB962C8B-B14F-4D97-AF65-F5344CB8AC3E}">
        <p14:creationId xmlns:p14="http://schemas.microsoft.com/office/powerpoint/2010/main" val="5079323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235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74A890FE-C464-47FF-9A54-4F109F8A237B}" type="slidenum">
              <a:rPr lang="en-US" altLang="en-US" smtClean="0">
                <a:solidFill>
                  <a:srgbClr val="000000"/>
                </a:solidFill>
              </a:rPr>
              <a:pPr/>
              <a:t>18</a:t>
            </a:fld>
            <a:endParaRPr lang="en-US" altLang="en-US" smtClean="0">
              <a:solidFill>
                <a:srgbClr val="000000"/>
              </a:solidFill>
            </a:endParaRPr>
          </a:p>
        </p:txBody>
      </p:sp>
    </p:spTree>
    <p:extLst>
      <p:ext uri="{BB962C8B-B14F-4D97-AF65-F5344CB8AC3E}">
        <p14:creationId xmlns:p14="http://schemas.microsoft.com/office/powerpoint/2010/main" val="5079323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235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74A890FE-C464-47FF-9A54-4F109F8A237B}" type="slidenum">
              <a:rPr lang="en-US" altLang="en-US" smtClean="0">
                <a:solidFill>
                  <a:srgbClr val="000000"/>
                </a:solidFill>
              </a:rPr>
              <a:pPr/>
              <a:t>20</a:t>
            </a:fld>
            <a:endParaRPr lang="en-US" altLang="en-US" smtClean="0">
              <a:solidFill>
                <a:srgbClr val="000000"/>
              </a:solidFill>
            </a:endParaRPr>
          </a:p>
        </p:txBody>
      </p:sp>
    </p:spTree>
    <p:extLst>
      <p:ext uri="{BB962C8B-B14F-4D97-AF65-F5344CB8AC3E}">
        <p14:creationId xmlns:p14="http://schemas.microsoft.com/office/powerpoint/2010/main" val="36388933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235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74A890FE-C464-47FF-9A54-4F109F8A237B}" type="slidenum">
              <a:rPr lang="en-US" altLang="en-US" smtClean="0">
                <a:solidFill>
                  <a:srgbClr val="000000"/>
                </a:solidFill>
              </a:rPr>
              <a:pPr/>
              <a:t>21</a:t>
            </a:fld>
            <a:endParaRPr lang="en-US" altLang="en-US" smtClean="0">
              <a:solidFill>
                <a:srgbClr val="000000"/>
              </a:solidFill>
            </a:endParaRPr>
          </a:p>
        </p:txBody>
      </p:sp>
    </p:spTree>
    <p:extLst>
      <p:ext uri="{BB962C8B-B14F-4D97-AF65-F5344CB8AC3E}">
        <p14:creationId xmlns:p14="http://schemas.microsoft.com/office/powerpoint/2010/main" val="166868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08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809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Calibri" pitchFamily="34" charset="0"/>
              </a:defRPr>
            </a:lvl1pPr>
            <a:lvl2pPr marL="741519" indent="-285080">
              <a:defRPr sz="1200">
                <a:solidFill>
                  <a:schemeClr val="tx1"/>
                </a:solidFill>
                <a:latin typeface="Calibri" pitchFamily="34" charset="0"/>
              </a:defRPr>
            </a:lvl2pPr>
            <a:lvl3pPr marL="1141878" indent="-227441">
              <a:defRPr sz="1200">
                <a:solidFill>
                  <a:schemeClr val="tx1"/>
                </a:solidFill>
                <a:latin typeface="Calibri" pitchFamily="34" charset="0"/>
              </a:defRPr>
            </a:lvl3pPr>
            <a:lvl4pPr marL="1599875" indent="-227441">
              <a:defRPr sz="1200">
                <a:solidFill>
                  <a:schemeClr val="tx1"/>
                </a:solidFill>
                <a:latin typeface="Calibri" pitchFamily="34" charset="0"/>
              </a:defRPr>
            </a:lvl4pPr>
            <a:lvl5pPr marL="2056314" indent="-227441">
              <a:defRPr sz="1200">
                <a:solidFill>
                  <a:schemeClr val="tx1"/>
                </a:solidFill>
                <a:latin typeface="Calibri" pitchFamily="34" charset="0"/>
              </a:defRPr>
            </a:lvl5pPr>
            <a:lvl6pPr marL="2504965" indent="-227441" eaLnBrk="0" fontAlgn="base" hangingPunct="0">
              <a:spcBef>
                <a:spcPct val="30000"/>
              </a:spcBef>
              <a:spcAft>
                <a:spcPct val="0"/>
              </a:spcAft>
              <a:defRPr sz="1200">
                <a:solidFill>
                  <a:schemeClr val="tx1"/>
                </a:solidFill>
                <a:latin typeface="Calibri" pitchFamily="34" charset="0"/>
              </a:defRPr>
            </a:lvl6pPr>
            <a:lvl7pPr marL="2953615" indent="-227441" eaLnBrk="0" fontAlgn="base" hangingPunct="0">
              <a:spcBef>
                <a:spcPct val="30000"/>
              </a:spcBef>
              <a:spcAft>
                <a:spcPct val="0"/>
              </a:spcAft>
              <a:defRPr sz="1200">
                <a:solidFill>
                  <a:schemeClr val="tx1"/>
                </a:solidFill>
                <a:latin typeface="Calibri" pitchFamily="34" charset="0"/>
              </a:defRPr>
            </a:lvl7pPr>
            <a:lvl8pPr marL="3402265" indent="-227441" eaLnBrk="0" fontAlgn="base" hangingPunct="0">
              <a:spcBef>
                <a:spcPct val="30000"/>
              </a:spcBef>
              <a:spcAft>
                <a:spcPct val="0"/>
              </a:spcAft>
              <a:defRPr sz="1200">
                <a:solidFill>
                  <a:schemeClr val="tx1"/>
                </a:solidFill>
                <a:latin typeface="Calibri" pitchFamily="34" charset="0"/>
              </a:defRPr>
            </a:lvl8pPr>
            <a:lvl9pPr marL="3850916" indent="-227441" eaLnBrk="0" fontAlgn="base" hangingPunct="0">
              <a:spcBef>
                <a:spcPct val="30000"/>
              </a:spcBef>
              <a:spcAft>
                <a:spcPct val="0"/>
              </a:spcAft>
              <a:defRPr sz="1200">
                <a:solidFill>
                  <a:schemeClr val="tx1"/>
                </a:solidFill>
                <a:latin typeface="Calibri" pitchFamily="34" charset="0"/>
              </a:defRPr>
            </a:lvl9pPr>
          </a:lstStyle>
          <a:p>
            <a:fld id="{AD2D765A-41B5-4376-B594-27132D7A04F9}" type="slidenum">
              <a:rPr lang="en-GB" altLang="en-US"/>
              <a:pPr/>
              <a:t>22</a:t>
            </a:fld>
            <a:endParaRPr lang="en-GB" altLang="en-US"/>
          </a:p>
        </p:txBody>
      </p:sp>
    </p:spTree>
    <p:extLst>
      <p:ext uri="{BB962C8B-B14F-4D97-AF65-F5344CB8AC3E}">
        <p14:creationId xmlns:p14="http://schemas.microsoft.com/office/powerpoint/2010/main" val="33119651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235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74A890FE-C464-47FF-9A54-4F109F8A237B}" type="slidenum">
              <a:rPr lang="en-US" altLang="en-US" smtClean="0">
                <a:solidFill>
                  <a:srgbClr val="000000"/>
                </a:solidFill>
              </a:rPr>
              <a:pPr/>
              <a:t>7</a:t>
            </a:fld>
            <a:endParaRPr lang="en-US" altLang="en-US" smtClean="0">
              <a:solidFill>
                <a:srgbClr val="000000"/>
              </a:solidFill>
            </a:endParaRPr>
          </a:p>
        </p:txBody>
      </p:sp>
    </p:spTree>
    <p:extLst>
      <p:ext uri="{BB962C8B-B14F-4D97-AF65-F5344CB8AC3E}">
        <p14:creationId xmlns:p14="http://schemas.microsoft.com/office/powerpoint/2010/main" val="13341694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265DBD9-FC50-4194-96D2-E544A77BEE9D}" type="slidenum">
              <a:rPr lang="en-US" smtClean="0"/>
              <a:pPr/>
              <a:t>8</a:t>
            </a:fld>
            <a:endParaRPr lang="en-US"/>
          </a:p>
        </p:txBody>
      </p:sp>
    </p:spTree>
    <p:extLst>
      <p:ext uri="{BB962C8B-B14F-4D97-AF65-F5344CB8AC3E}">
        <p14:creationId xmlns:p14="http://schemas.microsoft.com/office/powerpoint/2010/main" val="9400250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235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74A890FE-C464-47FF-9A54-4F109F8A237B}" type="slidenum">
              <a:rPr lang="en-US" altLang="en-US" smtClean="0">
                <a:solidFill>
                  <a:srgbClr val="000000"/>
                </a:solidFill>
              </a:rPr>
              <a:pPr/>
              <a:t>10</a:t>
            </a:fld>
            <a:endParaRPr lang="en-US" altLang="en-US" smtClean="0">
              <a:solidFill>
                <a:srgbClr val="000000"/>
              </a:solidFill>
            </a:endParaRPr>
          </a:p>
        </p:txBody>
      </p:sp>
    </p:spTree>
    <p:extLst>
      <p:ext uri="{BB962C8B-B14F-4D97-AF65-F5344CB8AC3E}">
        <p14:creationId xmlns:p14="http://schemas.microsoft.com/office/powerpoint/2010/main" val="4500675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235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74A890FE-C464-47FF-9A54-4F109F8A237B}" type="slidenum">
              <a:rPr lang="en-US" altLang="en-US" smtClean="0">
                <a:solidFill>
                  <a:srgbClr val="000000"/>
                </a:solidFill>
              </a:rPr>
              <a:pPr/>
              <a:t>11</a:t>
            </a:fld>
            <a:endParaRPr lang="en-US" altLang="en-US" smtClean="0">
              <a:solidFill>
                <a:srgbClr val="000000"/>
              </a:solidFill>
            </a:endParaRPr>
          </a:p>
        </p:txBody>
      </p:sp>
    </p:spTree>
    <p:extLst>
      <p:ext uri="{BB962C8B-B14F-4D97-AF65-F5344CB8AC3E}">
        <p14:creationId xmlns:p14="http://schemas.microsoft.com/office/powerpoint/2010/main" val="2595918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235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74A890FE-C464-47FF-9A54-4F109F8A237B}" type="slidenum">
              <a:rPr lang="en-US" altLang="en-US" smtClean="0">
                <a:solidFill>
                  <a:srgbClr val="000000"/>
                </a:solidFill>
              </a:rPr>
              <a:pPr/>
              <a:t>12</a:t>
            </a:fld>
            <a:endParaRPr lang="en-US" altLang="en-US" smtClean="0">
              <a:solidFill>
                <a:srgbClr val="000000"/>
              </a:solidFill>
            </a:endParaRPr>
          </a:p>
        </p:txBody>
      </p:sp>
    </p:spTree>
    <p:extLst>
      <p:ext uri="{BB962C8B-B14F-4D97-AF65-F5344CB8AC3E}">
        <p14:creationId xmlns:p14="http://schemas.microsoft.com/office/powerpoint/2010/main" val="29173414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235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74A890FE-C464-47FF-9A54-4F109F8A237B}" type="slidenum">
              <a:rPr lang="en-US" altLang="en-US" smtClean="0">
                <a:solidFill>
                  <a:srgbClr val="000000"/>
                </a:solidFill>
              </a:rPr>
              <a:pPr/>
              <a:t>13</a:t>
            </a:fld>
            <a:endParaRPr lang="en-US" altLang="en-US" smtClean="0">
              <a:solidFill>
                <a:srgbClr val="000000"/>
              </a:solidFill>
            </a:endParaRPr>
          </a:p>
        </p:txBody>
      </p:sp>
    </p:spTree>
    <p:extLst>
      <p:ext uri="{BB962C8B-B14F-4D97-AF65-F5344CB8AC3E}">
        <p14:creationId xmlns:p14="http://schemas.microsoft.com/office/powerpoint/2010/main" val="32817235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235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74A890FE-C464-47FF-9A54-4F109F8A237B}" type="slidenum">
              <a:rPr lang="en-US" altLang="en-US" smtClean="0">
                <a:solidFill>
                  <a:srgbClr val="000000"/>
                </a:solidFill>
              </a:rPr>
              <a:pPr/>
              <a:t>14</a:t>
            </a:fld>
            <a:endParaRPr lang="en-US" altLang="en-US" smtClean="0">
              <a:solidFill>
                <a:srgbClr val="000000"/>
              </a:solidFill>
            </a:endParaRPr>
          </a:p>
        </p:txBody>
      </p:sp>
    </p:spTree>
    <p:extLst>
      <p:ext uri="{BB962C8B-B14F-4D97-AF65-F5344CB8AC3E}">
        <p14:creationId xmlns:p14="http://schemas.microsoft.com/office/powerpoint/2010/main" val="5079323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235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74A890FE-C464-47FF-9A54-4F109F8A237B}" type="slidenum">
              <a:rPr lang="en-US" altLang="en-US" smtClean="0">
                <a:solidFill>
                  <a:srgbClr val="000000"/>
                </a:solidFill>
              </a:rPr>
              <a:pPr/>
              <a:t>15</a:t>
            </a:fld>
            <a:endParaRPr lang="en-US" altLang="en-US" smtClean="0">
              <a:solidFill>
                <a:srgbClr val="000000"/>
              </a:solidFill>
            </a:endParaRPr>
          </a:p>
        </p:txBody>
      </p:sp>
    </p:spTree>
    <p:extLst>
      <p:ext uri="{BB962C8B-B14F-4D97-AF65-F5344CB8AC3E}">
        <p14:creationId xmlns:p14="http://schemas.microsoft.com/office/powerpoint/2010/main" val="50793231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Master" Target="../slideMasters/slideMaster1.xml"/><Relationship Id="rId6" Type="http://schemas.openxmlformats.org/officeDocument/2006/relationships/image" Target="../media/image5.jpeg"/><Relationship Id="rId5" Type="http://schemas.openxmlformats.org/officeDocument/2006/relationships/image" Target="../media/image3.gif"/><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 name="Rectangle 2"/>
          <p:cNvSpPr/>
          <p:nvPr userDrawn="1"/>
        </p:nvSpPr>
        <p:spPr>
          <a:xfrm>
            <a:off x="-18074" y="0"/>
            <a:ext cx="9149011" cy="2927271"/>
          </a:xfrm>
          <a:prstGeom prst="rect">
            <a:avLst/>
          </a:prstGeom>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1123" name="Rectangle 3"/>
          <p:cNvSpPr>
            <a:spLocks noGrp="1" noChangeArrowheads="1"/>
          </p:cNvSpPr>
          <p:nvPr>
            <p:ph type="ctrTitle" hasCustomPrompt="1"/>
          </p:nvPr>
        </p:nvSpPr>
        <p:spPr>
          <a:xfrm>
            <a:off x="1219200" y="3000881"/>
            <a:ext cx="6858000" cy="584775"/>
          </a:xfrm>
          <a:gradFill>
            <a:gsLst>
              <a:gs pos="0">
                <a:schemeClr val="accent2">
                  <a:lumMod val="20000"/>
                  <a:lumOff val="80000"/>
                </a:schemeClr>
              </a:gs>
              <a:gs pos="100000">
                <a:schemeClr val="bg1">
                  <a:alpha val="75000"/>
                </a:schemeClr>
              </a:gs>
            </a:gsLst>
            <a:lin ang="0" scaled="1"/>
          </a:gradFill>
          <a:ln w="47625">
            <a:solidFill>
              <a:schemeClr val="accent1">
                <a:lumMod val="50000"/>
              </a:schemeClr>
            </a:solidFill>
          </a:ln>
        </p:spPr>
        <p:txBody>
          <a:bodyPr>
            <a:spAutoFit/>
          </a:bodyPr>
          <a:lstStyle>
            <a:lvl1pPr algn="ctr">
              <a:defRPr sz="3200" b="1" baseline="0">
                <a:solidFill>
                  <a:schemeClr val="accent5">
                    <a:lumMod val="10000"/>
                  </a:schemeClr>
                </a:solidFill>
                <a:latin typeface="Segoe UI Black" panose="020B0A02040204020203" pitchFamily="34" charset="0"/>
                <a:ea typeface="Segoe UI Black" panose="020B0A02040204020203" pitchFamily="34" charset="0"/>
                <a:cs typeface="Segoe UI Black" panose="020B0A02040204020203" pitchFamily="34" charset="0"/>
              </a:defRPr>
            </a:lvl1pPr>
          </a:lstStyle>
          <a:p>
            <a:pPr lvl="0"/>
            <a:r>
              <a:rPr lang="en-US" noProof="0" dirty="0" smtClean="0"/>
              <a:t>Role and Mandate of UTB</a:t>
            </a:r>
            <a:endParaRPr lang="ru-RU" noProof="0" dirty="0" smtClean="0"/>
          </a:p>
        </p:txBody>
      </p:sp>
      <p:sp>
        <p:nvSpPr>
          <p:cNvPr id="261124" name="Rectangle 4"/>
          <p:cNvSpPr>
            <a:spLocks noGrp="1" noChangeArrowheads="1"/>
          </p:cNvSpPr>
          <p:nvPr>
            <p:ph type="subTitle" idx="1" hasCustomPrompt="1"/>
          </p:nvPr>
        </p:nvSpPr>
        <p:spPr>
          <a:xfrm>
            <a:off x="2286000" y="4336621"/>
            <a:ext cx="4395788" cy="830997"/>
          </a:xfrm>
          <a:gradFill>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5400000" scaled="1"/>
          </a:gradFill>
          <a:ln w="22225" cmpd="dbl">
            <a:solidFill>
              <a:schemeClr val="accent1">
                <a:lumMod val="50000"/>
              </a:schemeClr>
            </a:solidFill>
          </a:ln>
        </p:spPr>
        <p:txBody>
          <a:bodyPr wrap="square">
            <a:spAutoFit/>
          </a:bodyPr>
          <a:lstStyle>
            <a:lvl1pPr marL="0" indent="0" algn="ctr">
              <a:buFontTx/>
              <a:buNone/>
              <a:defRPr sz="2400" b="1">
                <a:solidFill>
                  <a:schemeClr val="accent5">
                    <a:lumMod val="10000"/>
                  </a:schemeClr>
                </a:solidFill>
                <a:effectLst>
                  <a:outerShdw blurRad="38100" dist="38100" dir="2700000" algn="tl">
                    <a:srgbClr val="000000">
                      <a:alpha val="43137"/>
                    </a:srgbClr>
                  </a:outerShdw>
                </a:effectLst>
              </a:defRPr>
            </a:lvl1pPr>
          </a:lstStyle>
          <a:p>
            <a:pPr lvl="0"/>
            <a:r>
              <a:rPr lang="en-US" noProof="0" dirty="0" smtClean="0"/>
              <a:t>Presented by: Bradford OCHIENG</a:t>
            </a:r>
          </a:p>
        </p:txBody>
      </p:sp>
      <p:pic>
        <p:nvPicPr>
          <p:cNvPr id="6" name="Picture 5"/>
          <p:cNvPicPr>
            <a:picLocks noChangeAspect="1"/>
          </p:cNvPicPr>
          <p:nvPr userDrawn="1"/>
        </p:nvPicPr>
        <p:blipFill>
          <a:blip r:embed="rId3" cstate="print">
            <a:clrChange>
              <a:clrFrom>
                <a:srgbClr val="FFFEFB"/>
              </a:clrFrom>
              <a:clrTo>
                <a:srgbClr val="FFFEFB">
                  <a:alpha val="0"/>
                </a:srgbClr>
              </a:clrTo>
            </a:clrChange>
            <a:extLst>
              <a:ext uri="{28A0092B-C50C-407E-A947-70E740481C1C}">
                <a14:useLocalDpi xmlns:a14="http://schemas.microsoft.com/office/drawing/2010/main" val="0"/>
              </a:ext>
            </a:extLst>
          </a:blip>
          <a:stretch>
            <a:fillRect/>
          </a:stretch>
        </p:blipFill>
        <p:spPr>
          <a:xfrm>
            <a:off x="13684" y="103309"/>
            <a:ext cx="1286972" cy="1325908"/>
          </a:xfrm>
          <a:prstGeom prst="rect">
            <a:avLst/>
          </a:prstGeom>
        </p:spPr>
      </p:pic>
      <p:sp>
        <p:nvSpPr>
          <p:cNvPr id="8" name="Rectangle 14"/>
          <p:cNvSpPr>
            <a:spLocks noChangeArrowheads="1"/>
          </p:cNvSpPr>
          <p:nvPr userDrawn="1"/>
        </p:nvSpPr>
        <p:spPr bwMode="auto">
          <a:xfrm>
            <a:off x="1468453" y="298648"/>
            <a:ext cx="5791200" cy="968570"/>
          </a:xfrm>
          <a:prstGeom prst="rect">
            <a:avLst/>
          </a:prstGeom>
          <a:noFill/>
          <a:ln w="9525">
            <a:noFill/>
            <a:miter lim="800000"/>
            <a:headEnd/>
            <a:tailEnd/>
          </a:ln>
          <a:effectLst/>
        </p:spPr>
        <p:txBody>
          <a:bodyPr anchor="ctr"/>
          <a:lstStyle/>
          <a:p>
            <a:pPr algn="ctr">
              <a:defRPr/>
            </a:pPr>
            <a:r>
              <a:rPr lang="en-US" sz="2600" b="1" dirty="0" smtClean="0">
                <a:solidFill>
                  <a:srgbClr val="C00000"/>
                </a:solidFill>
                <a:effectLst>
                  <a:outerShdw blurRad="38100" dist="38100" dir="2700000" algn="tl">
                    <a:srgbClr val="000000">
                      <a:alpha val="43137"/>
                    </a:srgbClr>
                  </a:outerShdw>
                </a:effectLst>
                <a:latin typeface="Segoe UI Black" panose="020B0A02040204020203" pitchFamily="34" charset="0"/>
                <a:ea typeface="Segoe UI Black" panose="020B0A02040204020203" pitchFamily="34" charset="0"/>
                <a:cs typeface="Segoe UI Black" panose="020B0A02040204020203" pitchFamily="34" charset="0"/>
              </a:rPr>
              <a:t>UGANDA TOURISM</a:t>
            </a:r>
            <a:r>
              <a:rPr lang="en-US" sz="2600" b="1" baseline="0" dirty="0" smtClean="0">
                <a:solidFill>
                  <a:srgbClr val="C00000"/>
                </a:solidFill>
                <a:effectLst>
                  <a:outerShdw blurRad="38100" dist="38100" dir="2700000" algn="tl">
                    <a:srgbClr val="000000">
                      <a:alpha val="43137"/>
                    </a:srgbClr>
                  </a:outerShdw>
                </a:effectLst>
                <a:latin typeface="Segoe UI Black" panose="020B0A02040204020203" pitchFamily="34" charset="0"/>
                <a:ea typeface="Segoe UI Black" panose="020B0A02040204020203" pitchFamily="34" charset="0"/>
                <a:cs typeface="Segoe UI Black" panose="020B0A02040204020203" pitchFamily="34" charset="0"/>
              </a:rPr>
              <a:t> BOARD</a:t>
            </a:r>
            <a:endParaRPr lang="en-US" sz="2600" dirty="0">
              <a:solidFill>
                <a:srgbClr val="C00000"/>
              </a:solidFill>
              <a:effectLst>
                <a:outerShdw blurRad="38100" dist="38100" dir="2700000" algn="tl">
                  <a:srgbClr val="000000">
                    <a:alpha val="43137"/>
                  </a:srgbClr>
                </a:outerShdw>
              </a:effectLst>
              <a:latin typeface="Segoe UI Black" panose="020B0A02040204020203" pitchFamily="34" charset="0"/>
              <a:ea typeface="Segoe UI Black" panose="020B0A02040204020203" pitchFamily="34" charset="0"/>
              <a:cs typeface="Segoe UI Black" panose="020B0A02040204020203" pitchFamily="34" charset="0"/>
            </a:endParaRPr>
          </a:p>
          <a:p>
            <a:pPr algn="ctr">
              <a:defRPr/>
            </a:pPr>
            <a:endParaRPr lang="en-US" sz="1800" b="1" dirty="0">
              <a:solidFill>
                <a:srgbClr val="C00000"/>
              </a:solidFill>
              <a:effectLst>
                <a:outerShdw blurRad="38100" dist="38100" dir="2700000" algn="tl">
                  <a:srgbClr val="000000">
                    <a:alpha val="43137"/>
                  </a:srgbClr>
                </a:outerShdw>
              </a:effectLst>
              <a:latin typeface="Segoe UI Black" panose="020B0A02040204020203" pitchFamily="34" charset="0"/>
              <a:ea typeface="Segoe UI Black" panose="020B0A02040204020203" pitchFamily="34" charset="0"/>
              <a:cs typeface="Segoe UI Black" panose="020B0A02040204020203" pitchFamily="34" charset="0"/>
            </a:endParaRPr>
          </a:p>
        </p:txBody>
      </p:sp>
      <p:pic>
        <p:nvPicPr>
          <p:cNvPr id="9" name="Picture 8"/>
          <p:cNvPicPr preferRelativeResize="0">
            <a:picLocks/>
          </p:cNvPicPr>
          <p:nvPr userDrawn="1"/>
        </p:nvPicPr>
        <p:blipFill>
          <a:blip r:embed="rId4">
            <a:extLst>
              <a:ext uri="{28A0092B-C50C-407E-A947-70E740481C1C}">
                <a14:useLocalDpi xmlns:a14="http://schemas.microsoft.com/office/drawing/2010/main" val="0"/>
              </a:ext>
            </a:extLst>
          </a:blip>
          <a:stretch>
            <a:fillRect/>
          </a:stretch>
        </p:blipFill>
        <p:spPr>
          <a:xfrm>
            <a:off x="0" y="1418473"/>
            <a:ext cx="9144000" cy="91866"/>
          </a:xfrm>
          <a:prstGeom prst="rect">
            <a:avLst/>
          </a:prstGeom>
        </p:spPr>
      </p:pic>
      <p:pic>
        <p:nvPicPr>
          <p:cNvPr id="12" name="Picture 11"/>
          <p:cNvPicPr preferRelativeResize="0">
            <a:picLocks/>
          </p:cNvPicPr>
          <p:nvPr userDrawn="1"/>
        </p:nvPicPr>
        <p:blipFill>
          <a:blip r:embed="rId4">
            <a:extLst>
              <a:ext uri="{28A0092B-C50C-407E-A947-70E740481C1C}">
                <a14:useLocalDpi xmlns:a14="http://schemas.microsoft.com/office/drawing/2010/main" val="0"/>
              </a:ext>
            </a:extLst>
          </a:blip>
          <a:stretch>
            <a:fillRect/>
          </a:stretch>
        </p:blipFill>
        <p:spPr>
          <a:xfrm>
            <a:off x="0" y="1508334"/>
            <a:ext cx="9144000" cy="91866"/>
          </a:xfrm>
          <a:prstGeom prst="rect">
            <a:avLst/>
          </a:prstGeom>
        </p:spPr>
      </p:pic>
      <p:sp>
        <p:nvSpPr>
          <p:cNvPr id="14" name="Footer Placeholder 2"/>
          <p:cNvSpPr>
            <a:spLocks noGrp="1"/>
          </p:cNvSpPr>
          <p:nvPr>
            <p:ph type="ftr" sz="quarter" idx="3"/>
          </p:nvPr>
        </p:nvSpPr>
        <p:spPr>
          <a:xfrm>
            <a:off x="2382852" y="6321623"/>
            <a:ext cx="4398948" cy="307777"/>
          </a:xfrm>
          <a:prstGeom prst="rect">
            <a:avLst/>
          </a:prstGeom>
        </p:spPr>
        <p:txBody>
          <a:bodyPr wrap="square" lIns="45720" rIns="45720" anchor="ctr" anchorCtr="0">
            <a:spAutoFit/>
          </a:bodyPr>
          <a:lstStyle>
            <a:lvl1pPr algn="ctr" eaLnBrk="1" latinLnBrk="0" hangingPunct="1">
              <a:defRPr kumimoji="0" sz="1400" b="1">
                <a:solidFill>
                  <a:schemeClr val="accent2">
                    <a:lumMod val="50000"/>
                  </a:schemeClr>
                </a:solidFill>
              </a:defRPr>
            </a:lvl1pPr>
          </a:lstStyle>
          <a:p>
            <a:r>
              <a:rPr lang="en-GB" dirty="0" smtClean="0"/>
              <a:t>Web: www.visituganda.com</a:t>
            </a:r>
            <a:endParaRPr lang="en-GB" dirty="0"/>
          </a:p>
        </p:txBody>
      </p:sp>
      <p:pic>
        <p:nvPicPr>
          <p:cNvPr id="13" name="Picture 12"/>
          <p:cNvPicPr>
            <a:picLocks noChangeAspect="1"/>
          </p:cNvPicPr>
          <p:nvPr userDrawn="1"/>
        </p:nvPicPr>
        <p:blipFill rotWithShape="1">
          <a:blip r:embed="rId5" cstate="print">
            <a:extLst>
              <a:ext uri="{28A0092B-C50C-407E-A947-70E740481C1C}">
                <a14:useLocalDpi xmlns:a14="http://schemas.microsoft.com/office/drawing/2010/main" val="0"/>
              </a:ext>
            </a:extLst>
          </a:blip>
          <a:srcRect l="7718" t="5848" r="7002" b="6838"/>
          <a:stretch/>
        </p:blipFill>
        <p:spPr>
          <a:xfrm>
            <a:off x="4364053" y="1295400"/>
            <a:ext cx="415894" cy="425813"/>
          </a:xfrm>
          <a:prstGeom prst="ellipse">
            <a:avLst/>
          </a:prstGeom>
        </p:spPr>
      </p:pic>
      <p:sp>
        <p:nvSpPr>
          <p:cNvPr id="20" name="Rectangle 4"/>
          <p:cNvSpPr txBox="1">
            <a:spLocks noChangeArrowheads="1"/>
          </p:cNvSpPr>
          <p:nvPr userDrawn="1"/>
        </p:nvSpPr>
        <p:spPr bwMode="auto">
          <a:xfrm>
            <a:off x="3004183" y="5883413"/>
            <a:ext cx="3135634" cy="400110"/>
          </a:xfrm>
          <a:prstGeom prst="rect">
            <a:avLst/>
          </a:prstGeom>
          <a:gradFill>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5400000" scaled="1"/>
          </a:gradFill>
          <a:ln w="22225" cmpd="dbl">
            <a:solidFill>
              <a:schemeClr val="accent1">
                <a:lumMod val="50000"/>
              </a:schemeClr>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lvl1pPr marL="0" indent="0" algn="ctr" rtl="0" eaLnBrk="1" fontAlgn="base" hangingPunct="1">
              <a:spcBef>
                <a:spcPct val="20000"/>
              </a:spcBef>
              <a:spcAft>
                <a:spcPct val="0"/>
              </a:spcAft>
              <a:buClr>
                <a:schemeClr val="accent2">
                  <a:lumMod val="50000"/>
                </a:schemeClr>
              </a:buClr>
              <a:buFontTx/>
              <a:buNone/>
              <a:defRPr sz="2400" b="1" kern="1200">
                <a:solidFill>
                  <a:schemeClr val="bg2"/>
                </a:solidFill>
                <a:latin typeface="+mn-lt"/>
                <a:ea typeface="+mn-ea"/>
                <a:cs typeface="+mn-cs"/>
              </a:defRPr>
            </a:lvl1pPr>
            <a:lvl2pPr marL="914400" indent="-450850" algn="l" rtl="0" eaLnBrk="1" fontAlgn="base" hangingPunct="1">
              <a:spcBef>
                <a:spcPct val="20000"/>
              </a:spcBef>
              <a:spcAft>
                <a:spcPct val="0"/>
              </a:spcAft>
              <a:buClr>
                <a:schemeClr val="accent2">
                  <a:lumMod val="50000"/>
                </a:schemeClr>
              </a:buClr>
              <a:buFont typeface="Wingdings 2" panose="05020102010507070707" pitchFamily="18" charset="2"/>
              <a:buChar char=""/>
              <a:defRPr sz="2400" b="1" kern="1200">
                <a:solidFill>
                  <a:schemeClr val="accent2">
                    <a:lumMod val="50000"/>
                  </a:schemeClr>
                </a:solidFill>
                <a:latin typeface="+mn-lt"/>
                <a:ea typeface="+mn-ea"/>
                <a:cs typeface="+mn-cs"/>
              </a:defRPr>
            </a:lvl2pPr>
            <a:lvl3pPr marL="1143000" indent="-228600" algn="l" rtl="0" eaLnBrk="1" fontAlgn="base" hangingPunct="1">
              <a:spcBef>
                <a:spcPct val="20000"/>
              </a:spcBef>
              <a:spcAft>
                <a:spcPct val="0"/>
              </a:spcAft>
              <a:buClr>
                <a:schemeClr val="accent2">
                  <a:lumMod val="50000"/>
                </a:schemeClr>
              </a:buClr>
              <a:buFont typeface="Wingdings 2" panose="05020102010507070707" pitchFamily="18" charset="2"/>
              <a:buChar char=""/>
              <a:defRPr sz="2200" kern="1200">
                <a:solidFill>
                  <a:schemeClr val="accent2">
                    <a:lumMod val="50000"/>
                  </a:schemeClr>
                </a:solidFill>
                <a:latin typeface="+mn-lt"/>
                <a:ea typeface="+mn-ea"/>
                <a:cs typeface="+mn-cs"/>
              </a:defRPr>
            </a:lvl3pPr>
            <a:lvl4pPr marL="1655763" indent="-396875" algn="l" rtl="0" eaLnBrk="1" fontAlgn="base" hangingPunct="1">
              <a:spcBef>
                <a:spcPct val="20000"/>
              </a:spcBef>
              <a:spcAft>
                <a:spcPct val="0"/>
              </a:spcAft>
              <a:buClr>
                <a:schemeClr val="accent2">
                  <a:lumMod val="50000"/>
                </a:schemeClr>
              </a:buClr>
              <a:buFont typeface="Wingdings 2" panose="05020102010507070707" pitchFamily="18" charset="2"/>
              <a:buChar char=""/>
              <a:defRPr sz="2000" kern="1200">
                <a:solidFill>
                  <a:schemeClr val="accent2">
                    <a:lumMod val="50000"/>
                  </a:schemeClr>
                </a:solidFill>
                <a:latin typeface="+mn-lt"/>
                <a:ea typeface="+mn-ea"/>
                <a:cs typeface="+mn-cs"/>
              </a:defRPr>
            </a:lvl4pPr>
            <a:lvl5pPr marL="2057400" indent="-228600" algn="l" rtl="0" eaLnBrk="1" fontAlgn="base" hangingPunct="1">
              <a:spcBef>
                <a:spcPct val="20000"/>
              </a:spcBef>
              <a:spcAft>
                <a:spcPct val="0"/>
              </a:spcAft>
              <a:buClr>
                <a:schemeClr val="accent2">
                  <a:lumMod val="50000"/>
                </a:schemeClr>
              </a:buClr>
              <a:buFont typeface="Wingdings 2" panose="05020102010507070707" pitchFamily="18" charset="2"/>
              <a:buChar char=""/>
              <a:defRPr sz="1800" kern="1200">
                <a:solidFill>
                  <a:schemeClr val="accent2">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smtClean="0">
                <a:solidFill>
                  <a:schemeClr val="accent5">
                    <a:lumMod val="10000"/>
                  </a:schemeClr>
                </a:solidFill>
                <a:effectLst>
                  <a:outerShdw blurRad="38100" dist="38100" dir="2700000" algn="tl">
                    <a:srgbClr val="000000">
                      <a:alpha val="43137"/>
                    </a:srgbClr>
                  </a:outerShdw>
                </a:effectLst>
              </a:rPr>
              <a:t>June 26, </a:t>
            </a:r>
            <a:r>
              <a:rPr lang="en-US" sz="2000" baseline="0" dirty="0" smtClean="0">
                <a:solidFill>
                  <a:schemeClr val="accent5">
                    <a:lumMod val="10000"/>
                  </a:schemeClr>
                </a:solidFill>
                <a:effectLst>
                  <a:outerShdw blurRad="38100" dist="38100" dir="2700000" algn="tl">
                    <a:srgbClr val="000000">
                      <a:alpha val="43137"/>
                    </a:srgbClr>
                  </a:outerShdw>
                </a:effectLst>
              </a:rPr>
              <a:t>2019</a:t>
            </a:r>
            <a:endParaRPr lang="en-US" sz="2000" dirty="0" smtClean="0">
              <a:solidFill>
                <a:schemeClr val="accent5">
                  <a:lumMod val="10000"/>
                </a:schemeClr>
              </a:solidFill>
              <a:effectLst>
                <a:outerShdw blurRad="38100" dist="38100" dir="2700000" algn="tl">
                  <a:srgbClr val="000000">
                    <a:alpha val="43137"/>
                  </a:srgbClr>
                </a:outerShdw>
              </a:effectLst>
            </a:endParaRPr>
          </a:p>
        </p:txBody>
      </p:sp>
      <p:pic>
        <p:nvPicPr>
          <p:cNvPr id="3074" name="Picture 11" descr="G:\Bradford\logo utb.jpg"/>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7239000" y="107653"/>
            <a:ext cx="1866187" cy="1250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1244600" y="1981200"/>
            <a:ext cx="6769100" cy="3048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5"/>
          <p:cNvSpPr>
            <a:spLocks noGrp="1" noChangeAspect="1"/>
          </p:cNvSpPr>
          <p:nvPr>
            <p:ph type="sldNum" sz="quarter" idx="12"/>
          </p:nvPr>
        </p:nvSpPr>
        <p:spPr>
          <a:xfrm>
            <a:off x="8686800" y="6400800"/>
            <a:ext cx="278892" cy="278892"/>
          </a:xfrm>
          <a:prstGeom prst="ellipse">
            <a:avLst/>
          </a:prstGeom>
          <a:solidFill>
            <a:schemeClr val="accent1">
              <a:lumMod val="50000"/>
            </a:schemeClr>
          </a:solidFill>
        </p:spPr>
        <p:txBody>
          <a:bodyPr anchor="ctr" anchorCtr="0"/>
          <a:lstStyle>
            <a:lvl1pPr algn="ctr">
              <a:defRPr sz="1200" b="1">
                <a:solidFill>
                  <a:schemeClr val="bg1"/>
                </a:solidFill>
              </a:defRPr>
            </a:lvl1pPr>
          </a:lstStyle>
          <a:p>
            <a:fld id="{D7C5D169-BD29-4F8A-8F6A-7478E6F2D93F}" type="slidenum">
              <a:rPr lang="en-GB" smtClean="0"/>
              <a:pPr/>
              <a:t>‹#›</a:t>
            </a:fld>
            <a:endParaRPr lang="en-GB" dirty="0"/>
          </a:p>
        </p:txBody>
      </p:sp>
      <p:sp>
        <p:nvSpPr>
          <p:cNvPr id="5" name="Footer Placeholder 2"/>
          <p:cNvSpPr>
            <a:spLocks noGrp="1"/>
          </p:cNvSpPr>
          <p:nvPr>
            <p:ph type="ftr" sz="quarter" idx="10"/>
          </p:nvPr>
        </p:nvSpPr>
        <p:spPr>
          <a:xfrm>
            <a:off x="2391576" y="6596390"/>
            <a:ext cx="4475148" cy="261610"/>
          </a:xfrm>
          <a:prstGeom prst="rect">
            <a:avLst/>
          </a:prstGeom>
        </p:spPr>
        <p:txBody>
          <a:bodyPr wrap="square" anchor="ctr" anchorCtr="0">
            <a:spAutoFit/>
          </a:bodyPr>
          <a:lstStyle>
            <a:lvl1pPr algn="ctr" eaLnBrk="1" latinLnBrk="0" hangingPunct="1">
              <a:defRPr kumimoji="0" sz="1100" b="1">
                <a:solidFill>
                  <a:schemeClr val="accent2">
                    <a:lumMod val="50000"/>
                  </a:schemeClr>
                </a:solidFill>
              </a:defRPr>
            </a:lvl1pPr>
          </a:lstStyle>
          <a:p>
            <a:r>
              <a:rPr lang="en-GB" smtClean="0"/>
              <a:t>Web: www.ppda.go.ug; Email: info@ppda.go.ug</a:t>
            </a:r>
            <a:endParaRPr lang="en-GB" dirty="0"/>
          </a:p>
        </p:txBody>
      </p:sp>
    </p:spTree>
    <p:extLst>
      <p:ext uri="{BB962C8B-B14F-4D97-AF65-F5344CB8AC3E}">
        <p14:creationId xmlns:p14="http://schemas.microsoft.com/office/powerpoint/2010/main" val="32998291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00825" y="1688974"/>
            <a:ext cx="1800225" cy="4648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066800" y="1625349"/>
            <a:ext cx="5248275" cy="4775451"/>
          </a:xfrm>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Slide Number Placeholder 5"/>
          <p:cNvSpPr>
            <a:spLocks noGrp="1" noChangeAspect="1"/>
          </p:cNvSpPr>
          <p:nvPr>
            <p:ph type="sldNum" sz="quarter" idx="12"/>
          </p:nvPr>
        </p:nvSpPr>
        <p:spPr>
          <a:xfrm>
            <a:off x="8686800" y="6400800"/>
            <a:ext cx="278892" cy="278892"/>
          </a:xfrm>
          <a:prstGeom prst="ellipse">
            <a:avLst/>
          </a:prstGeom>
          <a:solidFill>
            <a:schemeClr val="accent1">
              <a:lumMod val="50000"/>
            </a:schemeClr>
          </a:solidFill>
        </p:spPr>
        <p:txBody>
          <a:bodyPr anchor="ctr" anchorCtr="0"/>
          <a:lstStyle>
            <a:lvl1pPr algn="ctr">
              <a:defRPr sz="1150" b="1">
                <a:solidFill>
                  <a:schemeClr val="bg1"/>
                </a:solidFill>
              </a:defRPr>
            </a:lvl1pPr>
          </a:lstStyle>
          <a:p>
            <a:fld id="{D7C5D169-BD29-4F8A-8F6A-7478E6F2D93F}" type="slidenum">
              <a:rPr lang="en-GB" smtClean="0"/>
              <a:pPr/>
              <a:t>‹#›</a:t>
            </a:fld>
            <a:endParaRPr lang="en-GB" dirty="0"/>
          </a:p>
        </p:txBody>
      </p:sp>
      <p:sp>
        <p:nvSpPr>
          <p:cNvPr id="5" name="Footer Placeholder 2"/>
          <p:cNvSpPr>
            <a:spLocks noGrp="1"/>
          </p:cNvSpPr>
          <p:nvPr>
            <p:ph type="ftr" sz="quarter" idx="10"/>
          </p:nvPr>
        </p:nvSpPr>
        <p:spPr>
          <a:xfrm>
            <a:off x="2391576" y="6596390"/>
            <a:ext cx="4475148" cy="261610"/>
          </a:xfrm>
          <a:prstGeom prst="rect">
            <a:avLst/>
          </a:prstGeom>
        </p:spPr>
        <p:txBody>
          <a:bodyPr wrap="square" anchor="ctr" anchorCtr="0">
            <a:spAutoFit/>
          </a:bodyPr>
          <a:lstStyle>
            <a:lvl1pPr algn="ctr" eaLnBrk="1" latinLnBrk="0" hangingPunct="1">
              <a:defRPr kumimoji="0" sz="1100" b="1">
                <a:solidFill>
                  <a:schemeClr val="accent2">
                    <a:lumMod val="50000"/>
                  </a:schemeClr>
                </a:solidFill>
              </a:defRPr>
            </a:lvl1pPr>
          </a:lstStyle>
          <a:p>
            <a:r>
              <a:rPr lang="en-GB" smtClean="0"/>
              <a:t>Web: www.ppda.go.ug; Email: info@ppda.go.ug</a:t>
            </a:r>
            <a:endParaRPr lang="en-GB" dirty="0"/>
          </a:p>
        </p:txBody>
      </p:sp>
      <p:sp>
        <p:nvSpPr>
          <p:cNvPr id="6" name="Title 1"/>
          <p:cNvSpPr txBox="1">
            <a:spLocks/>
          </p:cNvSpPr>
          <p:nvPr userDrawn="1"/>
        </p:nvSpPr>
        <p:spPr bwMode="auto">
          <a:xfrm>
            <a:off x="1691776" y="355600"/>
            <a:ext cx="6553200" cy="50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tx1"/>
                  </a:outerShdw>
                </a:effectLst>
              </a14:hiddenEffects>
            </a:ext>
          </a:extLst>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3600" kern="1200">
                <a:solidFill>
                  <a:schemeClr val="accent2">
                    <a:lumMod val="50000"/>
                  </a:schemeClr>
                </a:solidFill>
                <a:latin typeface="+mj-lt"/>
                <a:ea typeface="+mj-ea"/>
                <a:cs typeface="+mj-cs"/>
              </a:defRPr>
            </a:lvl1pPr>
            <a:lvl2pPr algn="l" rtl="0" eaLnBrk="1" fontAlgn="base" hangingPunct="1">
              <a:spcBef>
                <a:spcPct val="0"/>
              </a:spcBef>
              <a:spcAft>
                <a:spcPct val="0"/>
              </a:spcAft>
              <a:defRPr sz="3600">
                <a:solidFill>
                  <a:schemeClr val="bg2"/>
                </a:solidFill>
                <a:latin typeface="Arial" panose="020B0604020202020204" pitchFamily="34" charset="0"/>
              </a:defRPr>
            </a:lvl2pPr>
            <a:lvl3pPr algn="l" rtl="0" eaLnBrk="1" fontAlgn="base" hangingPunct="1">
              <a:spcBef>
                <a:spcPct val="0"/>
              </a:spcBef>
              <a:spcAft>
                <a:spcPct val="0"/>
              </a:spcAft>
              <a:defRPr sz="3600">
                <a:solidFill>
                  <a:schemeClr val="bg2"/>
                </a:solidFill>
                <a:latin typeface="Arial" panose="020B0604020202020204" pitchFamily="34" charset="0"/>
              </a:defRPr>
            </a:lvl3pPr>
            <a:lvl4pPr algn="l" rtl="0" eaLnBrk="1" fontAlgn="base" hangingPunct="1">
              <a:spcBef>
                <a:spcPct val="0"/>
              </a:spcBef>
              <a:spcAft>
                <a:spcPct val="0"/>
              </a:spcAft>
              <a:defRPr sz="3600">
                <a:solidFill>
                  <a:schemeClr val="bg2"/>
                </a:solidFill>
                <a:latin typeface="Arial" panose="020B0604020202020204" pitchFamily="34" charset="0"/>
              </a:defRPr>
            </a:lvl4pPr>
            <a:lvl5pPr algn="l" rtl="0" eaLnBrk="1" fontAlgn="base" hangingPunct="1">
              <a:spcBef>
                <a:spcPct val="0"/>
              </a:spcBef>
              <a:spcAft>
                <a:spcPct val="0"/>
              </a:spcAft>
              <a:defRPr sz="3600">
                <a:solidFill>
                  <a:schemeClr val="bg2"/>
                </a:solidFill>
                <a:latin typeface="Arial" panose="020B0604020202020204" pitchFamily="34" charset="0"/>
              </a:defRPr>
            </a:lvl5pPr>
            <a:lvl6pPr marL="457200" algn="l" rtl="0" eaLnBrk="1" fontAlgn="base" hangingPunct="1">
              <a:spcBef>
                <a:spcPct val="0"/>
              </a:spcBef>
              <a:spcAft>
                <a:spcPct val="0"/>
              </a:spcAft>
              <a:defRPr sz="3600">
                <a:solidFill>
                  <a:schemeClr val="bg2"/>
                </a:solidFill>
                <a:latin typeface="Arial" panose="020B0604020202020204" pitchFamily="34" charset="0"/>
              </a:defRPr>
            </a:lvl6pPr>
            <a:lvl7pPr marL="914400" algn="l" rtl="0" eaLnBrk="1" fontAlgn="base" hangingPunct="1">
              <a:spcBef>
                <a:spcPct val="0"/>
              </a:spcBef>
              <a:spcAft>
                <a:spcPct val="0"/>
              </a:spcAft>
              <a:defRPr sz="3600">
                <a:solidFill>
                  <a:schemeClr val="bg2"/>
                </a:solidFill>
                <a:latin typeface="Arial" panose="020B0604020202020204" pitchFamily="34" charset="0"/>
              </a:defRPr>
            </a:lvl7pPr>
            <a:lvl8pPr marL="1371600" algn="l" rtl="0" eaLnBrk="1" fontAlgn="base" hangingPunct="1">
              <a:spcBef>
                <a:spcPct val="0"/>
              </a:spcBef>
              <a:spcAft>
                <a:spcPct val="0"/>
              </a:spcAft>
              <a:defRPr sz="3600">
                <a:solidFill>
                  <a:schemeClr val="bg2"/>
                </a:solidFill>
                <a:latin typeface="Arial" panose="020B0604020202020204" pitchFamily="34" charset="0"/>
              </a:defRPr>
            </a:lvl8pPr>
            <a:lvl9pPr marL="1828800" algn="l" rtl="0" eaLnBrk="1" fontAlgn="base" hangingPunct="1">
              <a:spcBef>
                <a:spcPct val="0"/>
              </a:spcBef>
              <a:spcAft>
                <a:spcPct val="0"/>
              </a:spcAft>
              <a:defRPr sz="3600">
                <a:solidFill>
                  <a:schemeClr val="bg2"/>
                </a:solidFill>
                <a:latin typeface="Arial" panose="020B0604020202020204" pitchFamily="34" charset="0"/>
              </a:defRPr>
            </a:lvl9pPr>
          </a:lstStyle>
          <a:p>
            <a:r>
              <a:rPr lang="en-US" smtClean="0"/>
              <a:t>Click to edit Master title style</a:t>
            </a:r>
            <a:endParaRPr lang="en-US" dirty="0"/>
          </a:p>
        </p:txBody>
      </p:sp>
    </p:spTree>
    <p:extLst>
      <p:ext uri="{BB962C8B-B14F-4D97-AF65-F5344CB8AC3E}">
        <p14:creationId xmlns:p14="http://schemas.microsoft.com/office/powerpoint/2010/main" val="34089116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1066800" y="1981200"/>
            <a:ext cx="7200900" cy="43243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Slide Number Placeholder 5"/>
          <p:cNvSpPr>
            <a:spLocks noGrp="1" noChangeAspect="1"/>
          </p:cNvSpPr>
          <p:nvPr>
            <p:ph type="sldNum" sz="quarter" idx="12"/>
          </p:nvPr>
        </p:nvSpPr>
        <p:spPr>
          <a:xfrm>
            <a:off x="8686791" y="6400791"/>
            <a:ext cx="335005" cy="335005"/>
          </a:xfrm>
          <a:prstGeom prst="ellipse">
            <a:avLst/>
          </a:prstGeom>
          <a:solidFill>
            <a:schemeClr val="accent1">
              <a:lumMod val="50000"/>
            </a:schemeClr>
          </a:solidFill>
        </p:spPr>
        <p:txBody>
          <a:bodyPr anchor="ctr" anchorCtr="0"/>
          <a:lstStyle>
            <a:lvl1pPr algn="ctr">
              <a:defRPr sz="1150" b="1">
                <a:solidFill>
                  <a:schemeClr val="bg1"/>
                </a:solidFill>
              </a:defRPr>
            </a:lvl1pPr>
          </a:lstStyle>
          <a:p>
            <a:fld id="{D7C5D169-BD29-4F8A-8F6A-7478E6F2D93F}" type="slidenum">
              <a:rPr lang="en-GB" smtClean="0"/>
              <a:pPr/>
              <a:t>‹#›</a:t>
            </a:fld>
            <a:endParaRPr lang="en-GB" dirty="0"/>
          </a:p>
        </p:txBody>
      </p:sp>
      <p:sp>
        <p:nvSpPr>
          <p:cNvPr id="4" name="Footer Placeholder 2"/>
          <p:cNvSpPr>
            <a:spLocks noGrp="1"/>
          </p:cNvSpPr>
          <p:nvPr>
            <p:ph type="ftr" sz="quarter" idx="10"/>
          </p:nvPr>
        </p:nvSpPr>
        <p:spPr>
          <a:xfrm>
            <a:off x="2391576" y="6525803"/>
            <a:ext cx="4475148" cy="307777"/>
          </a:xfrm>
          <a:prstGeom prst="rect">
            <a:avLst/>
          </a:prstGeom>
        </p:spPr>
        <p:txBody>
          <a:bodyPr wrap="square" anchor="ctr" anchorCtr="0">
            <a:spAutoFit/>
          </a:bodyPr>
          <a:lstStyle>
            <a:lvl1pPr algn="ctr" eaLnBrk="1" latinLnBrk="0" hangingPunct="1">
              <a:defRPr kumimoji="0" sz="1400" b="1">
                <a:solidFill>
                  <a:schemeClr val="accent2">
                    <a:lumMod val="50000"/>
                  </a:schemeClr>
                </a:solidFill>
              </a:defRPr>
            </a:lvl1pPr>
          </a:lstStyle>
          <a:p>
            <a:r>
              <a:rPr lang="en-GB" smtClean="0"/>
              <a:t>Web: www.ppda.go.ug; Email: info@ppda.go.ug</a:t>
            </a:r>
            <a:endParaRPr lang="en-GB" dirty="0"/>
          </a:p>
        </p:txBody>
      </p:sp>
      <p:sp>
        <p:nvSpPr>
          <p:cNvPr id="5" name="Title 1"/>
          <p:cNvSpPr>
            <a:spLocks noGrp="1"/>
          </p:cNvSpPr>
          <p:nvPr>
            <p:ph type="title" idx="13"/>
          </p:nvPr>
        </p:nvSpPr>
        <p:spPr>
          <a:xfrm>
            <a:off x="1691776" y="355600"/>
            <a:ext cx="6553200" cy="508000"/>
          </a:xfr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8581689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676400" y="304800"/>
            <a:ext cx="6553200" cy="508000"/>
          </a:xfrm>
        </p:spPr>
        <p:txBody>
          <a:bodyPr/>
          <a:lstStyle/>
          <a:p>
            <a:r>
              <a:rPr lang="en-US" smtClean="0"/>
              <a:t>Click to edit Master title style</a:t>
            </a:r>
            <a:endParaRPr lang="en-US"/>
          </a:p>
        </p:txBody>
      </p:sp>
      <p:sp>
        <p:nvSpPr>
          <p:cNvPr id="3" name="Content Placeholder 2"/>
          <p:cNvSpPr>
            <a:spLocks noGrp="1"/>
          </p:cNvSpPr>
          <p:nvPr>
            <p:ph idx="1"/>
          </p:nvPr>
        </p:nvSpPr>
        <p:spPr>
          <a:xfrm>
            <a:off x="1205706" y="2286000"/>
            <a:ext cx="6884987" cy="3382586"/>
          </a:xfrm>
        </p:spPr>
        <p:txBody>
          <a:bodyPr/>
          <a:lstStyle>
            <a:lvl1pPr>
              <a:defRPr>
                <a:solidFill>
                  <a:schemeClr val="accent1">
                    <a:lumMod val="50000"/>
                  </a:schemeClr>
                </a:solidFill>
              </a:defRPr>
            </a:lvl1pPr>
            <a:lvl2pPr>
              <a:defRPr>
                <a:solidFill>
                  <a:schemeClr val="accent1">
                    <a:lumMod val="50000"/>
                  </a:schemeClr>
                </a:solidFill>
              </a:defRPr>
            </a:lvl2pPr>
            <a:lvl3pPr>
              <a:defRPr>
                <a:solidFill>
                  <a:schemeClr val="accent1">
                    <a:lumMod val="50000"/>
                  </a:schemeClr>
                </a:solidFill>
              </a:defRPr>
            </a:lvl3pPr>
            <a:lvl4pPr>
              <a:defRPr>
                <a:solidFill>
                  <a:schemeClr val="accent1">
                    <a:lumMod val="50000"/>
                  </a:schemeClr>
                </a:solidFill>
              </a:defRPr>
            </a:lvl4pPr>
            <a:lvl5pPr marL="1947863" indent="-292100">
              <a:defRPr>
                <a:solidFill>
                  <a:schemeClr val="accent1">
                    <a:lumMod val="50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2"/>
          <p:cNvSpPr>
            <a:spLocks noGrp="1"/>
          </p:cNvSpPr>
          <p:nvPr>
            <p:ph type="ftr" sz="quarter" idx="3"/>
          </p:nvPr>
        </p:nvSpPr>
        <p:spPr>
          <a:xfrm>
            <a:off x="2438400" y="6574795"/>
            <a:ext cx="4419600" cy="261610"/>
          </a:xfrm>
          <a:prstGeom prst="rect">
            <a:avLst/>
          </a:prstGeom>
        </p:spPr>
        <p:txBody>
          <a:bodyPr wrap="square" anchor="ctr" anchorCtr="0">
            <a:spAutoFit/>
          </a:bodyPr>
          <a:lstStyle>
            <a:lvl1pPr algn="ctr" eaLnBrk="1" latinLnBrk="0" hangingPunct="1">
              <a:defRPr kumimoji="0" sz="1100" b="1">
                <a:solidFill>
                  <a:schemeClr val="accent2">
                    <a:lumMod val="50000"/>
                  </a:schemeClr>
                </a:solidFill>
              </a:defRPr>
            </a:lvl1pPr>
          </a:lstStyle>
          <a:p>
            <a:r>
              <a:rPr lang="en-GB" smtClean="0"/>
              <a:t>Web: www.ppda.go.ug; Email: info@ppda.go.ug</a:t>
            </a:r>
            <a:endParaRPr lang="en-GB" dirty="0"/>
          </a:p>
        </p:txBody>
      </p:sp>
      <p:sp>
        <p:nvSpPr>
          <p:cNvPr id="7" name="Slide Number Placeholder 5"/>
          <p:cNvSpPr>
            <a:spLocks noGrp="1" noChangeAspect="1"/>
          </p:cNvSpPr>
          <p:nvPr>
            <p:ph type="sldNum" sz="quarter" idx="12"/>
          </p:nvPr>
        </p:nvSpPr>
        <p:spPr>
          <a:xfrm>
            <a:off x="8686793" y="6400793"/>
            <a:ext cx="320726" cy="320726"/>
          </a:xfrm>
          <a:prstGeom prst="ellipse">
            <a:avLst/>
          </a:prstGeom>
          <a:solidFill>
            <a:schemeClr val="accent1">
              <a:lumMod val="50000"/>
            </a:schemeClr>
          </a:solidFill>
        </p:spPr>
        <p:txBody>
          <a:bodyPr anchor="ctr" anchorCtr="0"/>
          <a:lstStyle>
            <a:lvl1pPr algn="ctr">
              <a:defRPr sz="1150" b="1">
                <a:solidFill>
                  <a:schemeClr val="bg1"/>
                </a:solidFill>
              </a:defRPr>
            </a:lvl1pPr>
          </a:lstStyle>
          <a:p>
            <a:fld id="{D7C5D169-BD29-4F8A-8F6A-7478E6F2D93F}" type="slidenum">
              <a:rPr lang="en-GB" smtClean="0"/>
              <a:pPr/>
              <a:t>‹#›</a:t>
            </a:fld>
            <a:endParaRPr lang="en-GB" dirty="0"/>
          </a:p>
        </p:txBody>
      </p:sp>
    </p:spTree>
    <p:extLst>
      <p:ext uri="{BB962C8B-B14F-4D97-AF65-F5344CB8AC3E}">
        <p14:creationId xmlns:p14="http://schemas.microsoft.com/office/powerpoint/2010/main" val="24915112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600200" y="228600"/>
            <a:ext cx="6679280" cy="609601"/>
          </a:xfrm>
        </p:spPr>
        <p:txBody>
          <a:bodyPr anchor="b"/>
          <a:lstStyle>
            <a:lvl1pPr>
              <a:defRPr sz="3600"/>
            </a:lvl1pPr>
          </a:lstStyle>
          <a:p>
            <a:r>
              <a:rPr lang="en-US" dirty="0" smtClean="0"/>
              <a:t>Click to edit Master title style</a:t>
            </a:r>
            <a:endParaRPr lang="en-US" dirty="0"/>
          </a:p>
        </p:txBody>
      </p:sp>
      <p:sp>
        <p:nvSpPr>
          <p:cNvPr id="3" name="Text Placeholder 2"/>
          <p:cNvSpPr>
            <a:spLocks noGrp="1"/>
          </p:cNvSpPr>
          <p:nvPr>
            <p:ph type="body" idx="1"/>
          </p:nvPr>
        </p:nvSpPr>
        <p:spPr>
          <a:xfrm>
            <a:off x="919493" y="2514600"/>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dirty="0" smtClean="0"/>
              <a:t>Click to edit Master text styles</a:t>
            </a:r>
          </a:p>
        </p:txBody>
      </p:sp>
      <p:sp>
        <p:nvSpPr>
          <p:cNvPr id="4" name="Slide Number Placeholder 5"/>
          <p:cNvSpPr>
            <a:spLocks noGrp="1" noChangeAspect="1"/>
          </p:cNvSpPr>
          <p:nvPr>
            <p:ph type="sldNum" sz="quarter" idx="12"/>
          </p:nvPr>
        </p:nvSpPr>
        <p:spPr>
          <a:xfrm>
            <a:off x="8686800" y="6400800"/>
            <a:ext cx="278892" cy="278892"/>
          </a:xfrm>
          <a:prstGeom prst="ellipse">
            <a:avLst/>
          </a:prstGeom>
          <a:solidFill>
            <a:schemeClr val="accent1">
              <a:lumMod val="50000"/>
            </a:schemeClr>
          </a:solidFill>
        </p:spPr>
        <p:txBody>
          <a:bodyPr anchor="ctr" anchorCtr="0"/>
          <a:lstStyle>
            <a:lvl1pPr algn="ctr">
              <a:defRPr sz="1200" b="1">
                <a:solidFill>
                  <a:schemeClr val="bg1"/>
                </a:solidFill>
              </a:defRPr>
            </a:lvl1pPr>
          </a:lstStyle>
          <a:p>
            <a:fld id="{D7C5D169-BD29-4F8A-8F6A-7478E6F2D93F}" type="slidenum">
              <a:rPr lang="en-GB" smtClean="0"/>
              <a:pPr/>
              <a:t>‹#›</a:t>
            </a:fld>
            <a:endParaRPr lang="en-GB" dirty="0"/>
          </a:p>
        </p:txBody>
      </p:sp>
      <p:sp>
        <p:nvSpPr>
          <p:cNvPr id="5" name="Footer Placeholder 2"/>
          <p:cNvSpPr>
            <a:spLocks noGrp="1"/>
          </p:cNvSpPr>
          <p:nvPr>
            <p:ph type="ftr" sz="quarter" idx="3"/>
          </p:nvPr>
        </p:nvSpPr>
        <p:spPr>
          <a:xfrm>
            <a:off x="2362200" y="6548887"/>
            <a:ext cx="4703748" cy="261610"/>
          </a:xfrm>
          <a:prstGeom prst="rect">
            <a:avLst/>
          </a:prstGeom>
        </p:spPr>
        <p:txBody>
          <a:bodyPr wrap="square" anchor="ctr" anchorCtr="0">
            <a:spAutoFit/>
          </a:bodyPr>
          <a:lstStyle>
            <a:lvl1pPr algn="ctr" eaLnBrk="1" latinLnBrk="0" hangingPunct="1">
              <a:defRPr kumimoji="0" sz="1100" b="1">
                <a:solidFill>
                  <a:schemeClr val="accent2">
                    <a:lumMod val="50000"/>
                  </a:schemeClr>
                </a:solidFill>
              </a:defRPr>
            </a:lvl1pPr>
          </a:lstStyle>
          <a:p>
            <a:r>
              <a:rPr lang="en-GB" smtClean="0"/>
              <a:t>Web: www.ppda.go.ug; Email: info@ppda.go.ug</a:t>
            </a:r>
            <a:endParaRPr lang="en-GB" dirty="0"/>
          </a:p>
        </p:txBody>
      </p:sp>
    </p:spTree>
    <p:extLst>
      <p:ext uri="{BB962C8B-B14F-4D97-AF65-F5344CB8AC3E}">
        <p14:creationId xmlns:p14="http://schemas.microsoft.com/office/powerpoint/2010/main" val="5925105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40564" y="1672762"/>
            <a:ext cx="3524250" cy="40782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32758" y="1664741"/>
            <a:ext cx="3524250" cy="426673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2"/>
          <p:cNvSpPr>
            <a:spLocks noGrp="1"/>
          </p:cNvSpPr>
          <p:nvPr>
            <p:ph type="ftr" sz="quarter" idx="3"/>
          </p:nvPr>
        </p:nvSpPr>
        <p:spPr>
          <a:xfrm>
            <a:off x="2402689" y="6596390"/>
            <a:ext cx="4475148" cy="261610"/>
          </a:xfrm>
          <a:prstGeom prst="rect">
            <a:avLst/>
          </a:prstGeom>
        </p:spPr>
        <p:txBody>
          <a:bodyPr wrap="square" anchor="ctr" anchorCtr="0">
            <a:spAutoFit/>
          </a:bodyPr>
          <a:lstStyle>
            <a:lvl1pPr algn="ctr" eaLnBrk="1" latinLnBrk="0" hangingPunct="1">
              <a:defRPr kumimoji="0" sz="1100" b="1">
                <a:solidFill>
                  <a:schemeClr val="accent2">
                    <a:lumMod val="50000"/>
                  </a:schemeClr>
                </a:solidFill>
              </a:defRPr>
            </a:lvl1pPr>
          </a:lstStyle>
          <a:p>
            <a:r>
              <a:rPr lang="en-GB" smtClean="0"/>
              <a:t>Web: www.ppda.go.ug; Email: info@ppda.go.ug</a:t>
            </a:r>
            <a:endParaRPr lang="en-GB" dirty="0"/>
          </a:p>
        </p:txBody>
      </p:sp>
      <p:sp>
        <p:nvSpPr>
          <p:cNvPr id="6" name="Slide Number Placeholder 5"/>
          <p:cNvSpPr>
            <a:spLocks noGrp="1" noChangeAspect="1"/>
          </p:cNvSpPr>
          <p:nvPr>
            <p:ph type="sldNum" sz="quarter" idx="12"/>
          </p:nvPr>
        </p:nvSpPr>
        <p:spPr>
          <a:xfrm>
            <a:off x="8686800" y="6400800"/>
            <a:ext cx="278892" cy="278892"/>
          </a:xfrm>
          <a:prstGeom prst="ellipse">
            <a:avLst/>
          </a:prstGeom>
          <a:solidFill>
            <a:schemeClr val="accent1">
              <a:lumMod val="50000"/>
            </a:schemeClr>
          </a:solidFill>
        </p:spPr>
        <p:txBody>
          <a:bodyPr anchor="ctr" anchorCtr="0"/>
          <a:lstStyle>
            <a:lvl1pPr algn="ctr">
              <a:defRPr sz="1200" b="1">
                <a:solidFill>
                  <a:schemeClr val="bg1"/>
                </a:solidFill>
              </a:defRPr>
            </a:lvl1pPr>
          </a:lstStyle>
          <a:p>
            <a:fld id="{D7C5D169-BD29-4F8A-8F6A-7478E6F2D93F}" type="slidenum">
              <a:rPr lang="en-GB" smtClean="0"/>
              <a:pPr/>
              <a:t>‹#›</a:t>
            </a:fld>
            <a:endParaRPr lang="en-GB" dirty="0"/>
          </a:p>
        </p:txBody>
      </p:sp>
    </p:spTree>
    <p:extLst>
      <p:ext uri="{BB962C8B-B14F-4D97-AF65-F5344CB8AC3E}">
        <p14:creationId xmlns:p14="http://schemas.microsoft.com/office/powerpoint/2010/main" val="2825741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524000" y="152399"/>
            <a:ext cx="6390774" cy="902577"/>
          </a:xfrm>
        </p:spPr>
        <p:txBody>
          <a:bodyPr/>
          <a:lstStyle/>
          <a:p>
            <a:r>
              <a:rPr lang="en-US" dirty="0" smtClean="0"/>
              <a:t>Click to edit Master title style</a:t>
            </a:r>
            <a:endParaRPr lang="en-US" dirty="0"/>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Footer Placeholder 2"/>
          <p:cNvSpPr>
            <a:spLocks noGrp="1"/>
          </p:cNvSpPr>
          <p:nvPr>
            <p:ph type="ftr" sz="quarter" idx="10"/>
          </p:nvPr>
        </p:nvSpPr>
        <p:spPr>
          <a:xfrm>
            <a:off x="2391576" y="6596390"/>
            <a:ext cx="4475148" cy="261610"/>
          </a:xfrm>
          <a:prstGeom prst="rect">
            <a:avLst/>
          </a:prstGeom>
        </p:spPr>
        <p:txBody>
          <a:bodyPr wrap="square" anchor="ctr" anchorCtr="0">
            <a:spAutoFit/>
          </a:bodyPr>
          <a:lstStyle>
            <a:lvl1pPr algn="ctr" eaLnBrk="1" latinLnBrk="0" hangingPunct="1">
              <a:defRPr kumimoji="0" sz="1100" b="1">
                <a:solidFill>
                  <a:schemeClr val="accent2">
                    <a:lumMod val="50000"/>
                  </a:schemeClr>
                </a:solidFill>
              </a:defRPr>
            </a:lvl1pPr>
          </a:lstStyle>
          <a:p>
            <a:r>
              <a:rPr lang="en-GB" smtClean="0"/>
              <a:t>Web: www.ppda.go.ug; Email: info@ppda.go.ug</a:t>
            </a:r>
            <a:endParaRPr lang="en-GB" dirty="0"/>
          </a:p>
        </p:txBody>
      </p:sp>
      <p:sp>
        <p:nvSpPr>
          <p:cNvPr id="8" name="Slide Number Placeholder 5"/>
          <p:cNvSpPr>
            <a:spLocks noGrp="1" noChangeAspect="1"/>
          </p:cNvSpPr>
          <p:nvPr>
            <p:ph type="sldNum" sz="quarter" idx="12"/>
          </p:nvPr>
        </p:nvSpPr>
        <p:spPr>
          <a:xfrm>
            <a:off x="8686800" y="6400800"/>
            <a:ext cx="278892" cy="278892"/>
          </a:xfrm>
          <a:prstGeom prst="ellipse">
            <a:avLst/>
          </a:prstGeom>
          <a:solidFill>
            <a:schemeClr val="accent1">
              <a:lumMod val="50000"/>
            </a:schemeClr>
          </a:solidFill>
        </p:spPr>
        <p:txBody>
          <a:bodyPr anchor="ctr" anchorCtr="0"/>
          <a:lstStyle>
            <a:lvl1pPr algn="ctr">
              <a:defRPr sz="1200" b="1">
                <a:solidFill>
                  <a:schemeClr val="bg1"/>
                </a:solidFill>
              </a:defRPr>
            </a:lvl1pPr>
          </a:lstStyle>
          <a:p>
            <a:fld id="{D7C5D169-BD29-4F8A-8F6A-7478E6F2D93F}" type="slidenum">
              <a:rPr lang="en-GB" smtClean="0"/>
              <a:pPr/>
              <a:t>‹#›</a:t>
            </a:fld>
            <a:endParaRPr lang="en-GB" dirty="0"/>
          </a:p>
        </p:txBody>
      </p:sp>
    </p:spTree>
    <p:extLst>
      <p:ext uri="{BB962C8B-B14F-4D97-AF65-F5344CB8AC3E}">
        <p14:creationId xmlns:p14="http://schemas.microsoft.com/office/powerpoint/2010/main" val="15904994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Slide Number Placeholder 5"/>
          <p:cNvSpPr>
            <a:spLocks noGrp="1" noChangeAspect="1"/>
          </p:cNvSpPr>
          <p:nvPr>
            <p:ph type="sldNum" sz="quarter" idx="12"/>
          </p:nvPr>
        </p:nvSpPr>
        <p:spPr>
          <a:xfrm>
            <a:off x="8686800" y="6400800"/>
            <a:ext cx="278892" cy="278892"/>
          </a:xfrm>
          <a:prstGeom prst="ellipse">
            <a:avLst/>
          </a:prstGeom>
          <a:solidFill>
            <a:schemeClr val="accent1">
              <a:lumMod val="50000"/>
            </a:schemeClr>
          </a:solidFill>
        </p:spPr>
        <p:txBody>
          <a:bodyPr anchor="ctr" anchorCtr="0"/>
          <a:lstStyle>
            <a:lvl1pPr algn="ctr">
              <a:defRPr sz="1200" b="1"/>
            </a:lvl1pPr>
          </a:lstStyle>
          <a:p>
            <a:fld id="{D7C5D169-BD29-4F8A-8F6A-7478E6F2D93F}" type="slidenum">
              <a:rPr lang="en-GB" smtClean="0"/>
              <a:pPr/>
              <a:t>‹#›</a:t>
            </a:fld>
            <a:endParaRPr lang="en-GB" dirty="0"/>
          </a:p>
        </p:txBody>
      </p:sp>
      <p:sp>
        <p:nvSpPr>
          <p:cNvPr id="4" name="Footer Placeholder 2"/>
          <p:cNvSpPr>
            <a:spLocks noGrp="1"/>
          </p:cNvSpPr>
          <p:nvPr>
            <p:ph type="ftr" sz="quarter" idx="10"/>
          </p:nvPr>
        </p:nvSpPr>
        <p:spPr>
          <a:xfrm>
            <a:off x="2391576" y="6596390"/>
            <a:ext cx="4475148" cy="261610"/>
          </a:xfrm>
          <a:prstGeom prst="rect">
            <a:avLst/>
          </a:prstGeom>
        </p:spPr>
        <p:txBody>
          <a:bodyPr wrap="square" anchor="ctr" anchorCtr="0">
            <a:spAutoFit/>
          </a:bodyPr>
          <a:lstStyle>
            <a:lvl1pPr algn="ctr" eaLnBrk="1" latinLnBrk="0" hangingPunct="1">
              <a:defRPr kumimoji="0" sz="1100" b="1">
                <a:solidFill>
                  <a:schemeClr val="accent2">
                    <a:lumMod val="50000"/>
                  </a:schemeClr>
                </a:solidFill>
              </a:defRPr>
            </a:lvl1pPr>
          </a:lstStyle>
          <a:p>
            <a:r>
              <a:rPr lang="en-GB" smtClean="0"/>
              <a:t>Web: www.ppda.go.ug; Email: info@ppda.go.ug</a:t>
            </a:r>
            <a:endParaRPr lang="en-GB" dirty="0"/>
          </a:p>
        </p:txBody>
      </p:sp>
    </p:spTree>
    <p:extLst>
      <p:ext uri="{BB962C8B-B14F-4D97-AF65-F5344CB8AC3E}">
        <p14:creationId xmlns:p14="http://schemas.microsoft.com/office/powerpoint/2010/main" val="20494320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Footer Placeholder 2"/>
          <p:cNvSpPr>
            <a:spLocks noGrp="1"/>
          </p:cNvSpPr>
          <p:nvPr>
            <p:ph type="ftr" sz="quarter" idx="3"/>
          </p:nvPr>
        </p:nvSpPr>
        <p:spPr>
          <a:xfrm>
            <a:off x="2438400" y="6596390"/>
            <a:ext cx="4398948" cy="261610"/>
          </a:xfrm>
          <a:prstGeom prst="rect">
            <a:avLst/>
          </a:prstGeom>
        </p:spPr>
        <p:txBody>
          <a:bodyPr wrap="square" anchor="ctr" anchorCtr="0">
            <a:spAutoFit/>
          </a:bodyPr>
          <a:lstStyle>
            <a:lvl1pPr algn="ctr" eaLnBrk="1" latinLnBrk="0" hangingPunct="1">
              <a:defRPr kumimoji="0" sz="1100" b="1">
                <a:solidFill>
                  <a:schemeClr val="accent2">
                    <a:lumMod val="50000"/>
                  </a:schemeClr>
                </a:solidFill>
              </a:defRPr>
            </a:lvl1pPr>
          </a:lstStyle>
          <a:p>
            <a:r>
              <a:rPr lang="en-GB" smtClean="0"/>
              <a:t>Web: www.ppda.go.ug; Email: info@ppda.go.ug</a:t>
            </a:r>
            <a:endParaRPr lang="en-GB" dirty="0"/>
          </a:p>
        </p:txBody>
      </p:sp>
      <p:sp>
        <p:nvSpPr>
          <p:cNvPr id="3" name="Slide Number Placeholder 5"/>
          <p:cNvSpPr>
            <a:spLocks noGrp="1" noChangeAspect="1"/>
          </p:cNvSpPr>
          <p:nvPr>
            <p:ph type="sldNum" sz="quarter" idx="12"/>
          </p:nvPr>
        </p:nvSpPr>
        <p:spPr>
          <a:xfrm>
            <a:off x="8686800" y="6400800"/>
            <a:ext cx="278892" cy="278892"/>
          </a:xfrm>
          <a:prstGeom prst="ellipse">
            <a:avLst/>
          </a:prstGeom>
          <a:solidFill>
            <a:schemeClr val="accent1">
              <a:lumMod val="50000"/>
            </a:schemeClr>
          </a:solidFill>
        </p:spPr>
        <p:txBody>
          <a:bodyPr anchor="ctr" anchorCtr="0"/>
          <a:lstStyle>
            <a:lvl1pPr algn="ctr">
              <a:defRPr sz="1200" b="1">
                <a:solidFill>
                  <a:schemeClr val="bg1"/>
                </a:solidFill>
              </a:defRPr>
            </a:lvl1pPr>
          </a:lstStyle>
          <a:p>
            <a:fld id="{D7C5D169-BD29-4F8A-8F6A-7478E6F2D93F}" type="slidenum">
              <a:rPr lang="en-GB" smtClean="0"/>
              <a:pPr/>
              <a:t>‹#›</a:t>
            </a:fld>
            <a:endParaRPr lang="en-GB" dirty="0"/>
          </a:p>
        </p:txBody>
      </p:sp>
      <p:sp>
        <p:nvSpPr>
          <p:cNvPr id="5" name="Title 1"/>
          <p:cNvSpPr>
            <a:spLocks noGrp="1"/>
          </p:cNvSpPr>
          <p:nvPr>
            <p:ph type="title"/>
          </p:nvPr>
        </p:nvSpPr>
        <p:spPr>
          <a:xfrm>
            <a:off x="1691776" y="355600"/>
            <a:ext cx="6553200" cy="508000"/>
          </a:xfr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9248173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78559" y="1524900"/>
            <a:ext cx="3201253"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4055209" y="152717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378559" y="3505200"/>
            <a:ext cx="3201254" cy="289560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Slide Number Placeholder 5"/>
          <p:cNvSpPr>
            <a:spLocks noGrp="1" noChangeAspect="1"/>
          </p:cNvSpPr>
          <p:nvPr>
            <p:ph type="sldNum" sz="quarter" idx="12"/>
          </p:nvPr>
        </p:nvSpPr>
        <p:spPr>
          <a:xfrm>
            <a:off x="8686800" y="6400800"/>
            <a:ext cx="278892" cy="278892"/>
          </a:xfrm>
          <a:prstGeom prst="ellipse">
            <a:avLst/>
          </a:prstGeom>
          <a:solidFill>
            <a:schemeClr val="accent1">
              <a:lumMod val="50000"/>
            </a:schemeClr>
          </a:solidFill>
        </p:spPr>
        <p:txBody>
          <a:bodyPr anchor="ctr" anchorCtr="0"/>
          <a:lstStyle>
            <a:lvl1pPr algn="ctr">
              <a:defRPr sz="1200" b="1"/>
            </a:lvl1pPr>
          </a:lstStyle>
          <a:p>
            <a:fld id="{D7C5D169-BD29-4F8A-8F6A-7478E6F2D93F}" type="slidenum">
              <a:rPr lang="en-GB" smtClean="0"/>
              <a:pPr/>
              <a:t>‹#›</a:t>
            </a:fld>
            <a:endParaRPr lang="en-GB" dirty="0"/>
          </a:p>
        </p:txBody>
      </p:sp>
      <p:sp>
        <p:nvSpPr>
          <p:cNvPr id="6" name="Footer Placeholder 2"/>
          <p:cNvSpPr>
            <a:spLocks noGrp="1"/>
          </p:cNvSpPr>
          <p:nvPr>
            <p:ph type="ftr" sz="quarter" idx="10"/>
          </p:nvPr>
        </p:nvSpPr>
        <p:spPr>
          <a:xfrm>
            <a:off x="2391576" y="6596390"/>
            <a:ext cx="4475148" cy="261610"/>
          </a:xfrm>
          <a:prstGeom prst="rect">
            <a:avLst/>
          </a:prstGeom>
        </p:spPr>
        <p:txBody>
          <a:bodyPr wrap="square" anchor="ctr" anchorCtr="0">
            <a:spAutoFit/>
          </a:bodyPr>
          <a:lstStyle>
            <a:lvl1pPr algn="ctr" eaLnBrk="1" latinLnBrk="0" hangingPunct="1">
              <a:defRPr kumimoji="0" sz="1100" b="1">
                <a:solidFill>
                  <a:schemeClr val="accent2">
                    <a:lumMod val="50000"/>
                  </a:schemeClr>
                </a:solidFill>
              </a:defRPr>
            </a:lvl1pPr>
          </a:lstStyle>
          <a:p>
            <a:r>
              <a:rPr lang="en-GB" smtClean="0"/>
              <a:t>Web: www.ppda.go.ug; Email: info@ppda.go.ug</a:t>
            </a:r>
            <a:endParaRPr lang="en-GB" dirty="0"/>
          </a:p>
        </p:txBody>
      </p:sp>
      <p:sp>
        <p:nvSpPr>
          <p:cNvPr id="7" name="Title 1"/>
          <p:cNvSpPr txBox="1">
            <a:spLocks/>
          </p:cNvSpPr>
          <p:nvPr userDrawn="1"/>
        </p:nvSpPr>
        <p:spPr bwMode="auto">
          <a:xfrm>
            <a:off x="1691776" y="355600"/>
            <a:ext cx="6553200" cy="50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tx1"/>
                  </a:outerShdw>
                </a:effectLst>
              </a14:hiddenEffects>
            </a:ext>
          </a:extLst>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3600" kern="1200">
                <a:solidFill>
                  <a:schemeClr val="accent2">
                    <a:lumMod val="50000"/>
                  </a:schemeClr>
                </a:solidFill>
                <a:latin typeface="+mj-lt"/>
                <a:ea typeface="+mj-ea"/>
                <a:cs typeface="+mj-cs"/>
              </a:defRPr>
            </a:lvl1pPr>
            <a:lvl2pPr algn="l" rtl="0" eaLnBrk="1" fontAlgn="base" hangingPunct="1">
              <a:spcBef>
                <a:spcPct val="0"/>
              </a:spcBef>
              <a:spcAft>
                <a:spcPct val="0"/>
              </a:spcAft>
              <a:defRPr sz="3600">
                <a:solidFill>
                  <a:schemeClr val="bg2"/>
                </a:solidFill>
                <a:latin typeface="Arial" panose="020B0604020202020204" pitchFamily="34" charset="0"/>
              </a:defRPr>
            </a:lvl2pPr>
            <a:lvl3pPr algn="l" rtl="0" eaLnBrk="1" fontAlgn="base" hangingPunct="1">
              <a:spcBef>
                <a:spcPct val="0"/>
              </a:spcBef>
              <a:spcAft>
                <a:spcPct val="0"/>
              </a:spcAft>
              <a:defRPr sz="3600">
                <a:solidFill>
                  <a:schemeClr val="bg2"/>
                </a:solidFill>
                <a:latin typeface="Arial" panose="020B0604020202020204" pitchFamily="34" charset="0"/>
              </a:defRPr>
            </a:lvl3pPr>
            <a:lvl4pPr algn="l" rtl="0" eaLnBrk="1" fontAlgn="base" hangingPunct="1">
              <a:spcBef>
                <a:spcPct val="0"/>
              </a:spcBef>
              <a:spcAft>
                <a:spcPct val="0"/>
              </a:spcAft>
              <a:defRPr sz="3600">
                <a:solidFill>
                  <a:schemeClr val="bg2"/>
                </a:solidFill>
                <a:latin typeface="Arial" panose="020B0604020202020204" pitchFamily="34" charset="0"/>
              </a:defRPr>
            </a:lvl4pPr>
            <a:lvl5pPr algn="l" rtl="0" eaLnBrk="1" fontAlgn="base" hangingPunct="1">
              <a:spcBef>
                <a:spcPct val="0"/>
              </a:spcBef>
              <a:spcAft>
                <a:spcPct val="0"/>
              </a:spcAft>
              <a:defRPr sz="3600">
                <a:solidFill>
                  <a:schemeClr val="bg2"/>
                </a:solidFill>
                <a:latin typeface="Arial" panose="020B0604020202020204" pitchFamily="34" charset="0"/>
              </a:defRPr>
            </a:lvl5pPr>
            <a:lvl6pPr marL="457200" algn="l" rtl="0" eaLnBrk="1" fontAlgn="base" hangingPunct="1">
              <a:spcBef>
                <a:spcPct val="0"/>
              </a:spcBef>
              <a:spcAft>
                <a:spcPct val="0"/>
              </a:spcAft>
              <a:defRPr sz="3600">
                <a:solidFill>
                  <a:schemeClr val="bg2"/>
                </a:solidFill>
                <a:latin typeface="Arial" panose="020B0604020202020204" pitchFamily="34" charset="0"/>
              </a:defRPr>
            </a:lvl6pPr>
            <a:lvl7pPr marL="914400" algn="l" rtl="0" eaLnBrk="1" fontAlgn="base" hangingPunct="1">
              <a:spcBef>
                <a:spcPct val="0"/>
              </a:spcBef>
              <a:spcAft>
                <a:spcPct val="0"/>
              </a:spcAft>
              <a:defRPr sz="3600">
                <a:solidFill>
                  <a:schemeClr val="bg2"/>
                </a:solidFill>
                <a:latin typeface="Arial" panose="020B0604020202020204" pitchFamily="34" charset="0"/>
              </a:defRPr>
            </a:lvl7pPr>
            <a:lvl8pPr marL="1371600" algn="l" rtl="0" eaLnBrk="1" fontAlgn="base" hangingPunct="1">
              <a:spcBef>
                <a:spcPct val="0"/>
              </a:spcBef>
              <a:spcAft>
                <a:spcPct val="0"/>
              </a:spcAft>
              <a:defRPr sz="3600">
                <a:solidFill>
                  <a:schemeClr val="bg2"/>
                </a:solidFill>
                <a:latin typeface="Arial" panose="020B0604020202020204" pitchFamily="34" charset="0"/>
              </a:defRPr>
            </a:lvl8pPr>
            <a:lvl9pPr marL="1828800" algn="l" rtl="0" eaLnBrk="1" fontAlgn="base" hangingPunct="1">
              <a:spcBef>
                <a:spcPct val="0"/>
              </a:spcBef>
              <a:spcAft>
                <a:spcPct val="0"/>
              </a:spcAft>
              <a:defRPr sz="3600">
                <a:solidFill>
                  <a:schemeClr val="bg2"/>
                </a:solidFill>
                <a:latin typeface="Arial" panose="020B0604020202020204" pitchFamily="34" charset="0"/>
              </a:defRPr>
            </a:lvl9pPr>
          </a:lstStyle>
          <a:p>
            <a:r>
              <a:rPr lang="en-US" smtClean="0"/>
              <a:t>Click to edit Master title style</a:t>
            </a:r>
            <a:endParaRPr lang="en-US" dirty="0"/>
          </a:p>
        </p:txBody>
      </p:sp>
    </p:spTree>
    <p:extLst>
      <p:ext uri="{BB962C8B-B14F-4D97-AF65-F5344CB8AC3E}">
        <p14:creationId xmlns:p14="http://schemas.microsoft.com/office/powerpoint/2010/main" val="15102739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5" y="1569210"/>
            <a:ext cx="2949575" cy="1510489"/>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4057650" y="1934958"/>
            <a:ext cx="4629150" cy="393403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630236" y="3254817"/>
            <a:ext cx="2949575" cy="3145983"/>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smtClean="0"/>
              <a:t>Click to edit Master text styles</a:t>
            </a:r>
          </a:p>
        </p:txBody>
      </p:sp>
      <p:sp>
        <p:nvSpPr>
          <p:cNvPr id="5" name="Slide Number Placeholder 5"/>
          <p:cNvSpPr>
            <a:spLocks noGrp="1" noChangeAspect="1"/>
          </p:cNvSpPr>
          <p:nvPr>
            <p:ph type="sldNum" sz="quarter" idx="12"/>
          </p:nvPr>
        </p:nvSpPr>
        <p:spPr>
          <a:xfrm>
            <a:off x="8686800" y="6400800"/>
            <a:ext cx="278892" cy="278892"/>
          </a:xfrm>
          <a:prstGeom prst="ellipse">
            <a:avLst/>
          </a:prstGeom>
          <a:solidFill>
            <a:schemeClr val="accent1">
              <a:lumMod val="50000"/>
            </a:schemeClr>
          </a:solidFill>
        </p:spPr>
        <p:txBody>
          <a:bodyPr anchor="ctr" anchorCtr="0"/>
          <a:lstStyle>
            <a:lvl1pPr algn="ctr">
              <a:defRPr sz="1200" b="1">
                <a:solidFill>
                  <a:schemeClr val="bg1"/>
                </a:solidFill>
              </a:defRPr>
            </a:lvl1pPr>
          </a:lstStyle>
          <a:p>
            <a:fld id="{D7C5D169-BD29-4F8A-8F6A-7478E6F2D93F}" type="slidenum">
              <a:rPr lang="en-GB" smtClean="0"/>
              <a:pPr/>
              <a:t>‹#›</a:t>
            </a:fld>
            <a:endParaRPr lang="en-GB" dirty="0"/>
          </a:p>
        </p:txBody>
      </p:sp>
      <p:sp>
        <p:nvSpPr>
          <p:cNvPr id="6" name="Footer Placeholder 2"/>
          <p:cNvSpPr>
            <a:spLocks noGrp="1"/>
          </p:cNvSpPr>
          <p:nvPr>
            <p:ph type="ftr" sz="quarter" idx="10"/>
          </p:nvPr>
        </p:nvSpPr>
        <p:spPr>
          <a:xfrm>
            <a:off x="2391576" y="6596390"/>
            <a:ext cx="4475148" cy="261610"/>
          </a:xfrm>
          <a:prstGeom prst="rect">
            <a:avLst/>
          </a:prstGeom>
        </p:spPr>
        <p:txBody>
          <a:bodyPr wrap="square" anchor="ctr" anchorCtr="0">
            <a:spAutoFit/>
          </a:bodyPr>
          <a:lstStyle>
            <a:lvl1pPr algn="ctr" eaLnBrk="1" latinLnBrk="0" hangingPunct="1">
              <a:defRPr kumimoji="0" sz="1100" b="1">
                <a:solidFill>
                  <a:schemeClr val="accent2">
                    <a:lumMod val="50000"/>
                  </a:schemeClr>
                </a:solidFill>
              </a:defRPr>
            </a:lvl1pPr>
          </a:lstStyle>
          <a:p>
            <a:r>
              <a:rPr lang="en-GB" smtClean="0"/>
              <a:t>Web: www.ppda.go.ug; Email: info@ppda.go.ug</a:t>
            </a:r>
            <a:endParaRPr lang="en-GB" dirty="0"/>
          </a:p>
        </p:txBody>
      </p:sp>
      <p:sp>
        <p:nvSpPr>
          <p:cNvPr id="7" name="Title 1"/>
          <p:cNvSpPr txBox="1">
            <a:spLocks/>
          </p:cNvSpPr>
          <p:nvPr userDrawn="1"/>
        </p:nvSpPr>
        <p:spPr bwMode="auto">
          <a:xfrm>
            <a:off x="1691776" y="355600"/>
            <a:ext cx="6553200" cy="50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tx1"/>
                  </a:outerShdw>
                </a:effectLst>
              </a14:hiddenEffects>
            </a:ext>
          </a:extLst>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3600" kern="1200">
                <a:solidFill>
                  <a:schemeClr val="accent2">
                    <a:lumMod val="50000"/>
                  </a:schemeClr>
                </a:solidFill>
                <a:latin typeface="+mj-lt"/>
                <a:ea typeface="+mj-ea"/>
                <a:cs typeface="+mj-cs"/>
              </a:defRPr>
            </a:lvl1pPr>
            <a:lvl2pPr algn="l" rtl="0" eaLnBrk="1" fontAlgn="base" hangingPunct="1">
              <a:spcBef>
                <a:spcPct val="0"/>
              </a:spcBef>
              <a:spcAft>
                <a:spcPct val="0"/>
              </a:spcAft>
              <a:defRPr sz="3600">
                <a:solidFill>
                  <a:schemeClr val="bg2"/>
                </a:solidFill>
                <a:latin typeface="Arial" panose="020B0604020202020204" pitchFamily="34" charset="0"/>
              </a:defRPr>
            </a:lvl2pPr>
            <a:lvl3pPr algn="l" rtl="0" eaLnBrk="1" fontAlgn="base" hangingPunct="1">
              <a:spcBef>
                <a:spcPct val="0"/>
              </a:spcBef>
              <a:spcAft>
                <a:spcPct val="0"/>
              </a:spcAft>
              <a:defRPr sz="3600">
                <a:solidFill>
                  <a:schemeClr val="bg2"/>
                </a:solidFill>
                <a:latin typeface="Arial" panose="020B0604020202020204" pitchFamily="34" charset="0"/>
              </a:defRPr>
            </a:lvl3pPr>
            <a:lvl4pPr algn="l" rtl="0" eaLnBrk="1" fontAlgn="base" hangingPunct="1">
              <a:spcBef>
                <a:spcPct val="0"/>
              </a:spcBef>
              <a:spcAft>
                <a:spcPct val="0"/>
              </a:spcAft>
              <a:defRPr sz="3600">
                <a:solidFill>
                  <a:schemeClr val="bg2"/>
                </a:solidFill>
                <a:latin typeface="Arial" panose="020B0604020202020204" pitchFamily="34" charset="0"/>
              </a:defRPr>
            </a:lvl4pPr>
            <a:lvl5pPr algn="l" rtl="0" eaLnBrk="1" fontAlgn="base" hangingPunct="1">
              <a:spcBef>
                <a:spcPct val="0"/>
              </a:spcBef>
              <a:spcAft>
                <a:spcPct val="0"/>
              </a:spcAft>
              <a:defRPr sz="3600">
                <a:solidFill>
                  <a:schemeClr val="bg2"/>
                </a:solidFill>
                <a:latin typeface="Arial" panose="020B0604020202020204" pitchFamily="34" charset="0"/>
              </a:defRPr>
            </a:lvl5pPr>
            <a:lvl6pPr marL="457200" algn="l" rtl="0" eaLnBrk="1" fontAlgn="base" hangingPunct="1">
              <a:spcBef>
                <a:spcPct val="0"/>
              </a:spcBef>
              <a:spcAft>
                <a:spcPct val="0"/>
              </a:spcAft>
              <a:defRPr sz="3600">
                <a:solidFill>
                  <a:schemeClr val="bg2"/>
                </a:solidFill>
                <a:latin typeface="Arial" panose="020B0604020202020204" pitchFamily="34" charset="0"/>
              </a:defRPr>
            </a:lvl6pPr>
            <a:lvl7pPr marL="914400" algn="l" rtl="0" eaLnBrk="1" fontAlgn="base" hangingPunct="1">
              <a:spcBef>
                <a:spcPct val="0"/>
              </a:spcBef>
              <a:spcAft>
                <a:spcPct val="0"/>
              </a:spcAft>
              <a:defRPr sz="3600">
                <a:solidFill>
                  <a:schemeClr val="bg2"/>
                </a:solidFill>
                <a:latin typeface="Arial" panose="020B0604020202020204" pitchFamily="34" charset="0"/>
              </a:defRPr>
            </a:lvl7pPr>
            <a:lvl8pPr marL="1371600" algn="l" rtl="0" eaLnBrk="1" fontAlgn="base" hangingPunct="1">
              <a:spcBef>
                <a:spcPct val="0"/>
              </a:spcBef>
              <a:spcAft>
                <a:spcPct val="0"/>
              </a:spcAft>
              <a:defRPr sz="3600">
                <a:solidFill>
                  <a:schemeClr val="bg2"/>
                </a:solidFill>
                <a:latin typeface="Arial" panose="020B0604020202020204" pitchFamily="34" charset="0"/>
              </a:defRPr>
            </a:lvl8pPr>
            <a:lvl9pPr marL="1828800" algn="l" rtl="0" eaLnBrk="1" fontAlgn="base" hangingPunct="1">
              <a:spcBef>
                <a:spcPct val="0"/>
              </a:spcBef>
              <a:spcAft>
                <a:spcPct val="0"/>
              </a:spcAft>
              <a:defRPr sz="3600">
                <a:solidFill>
                  <a:schemeClr val="bg2"/>
                </a:solidFill>
                <a:latin typeface="Arial" panose="020B0604020202020204" pitchFamily="34" charset="0"/>
              </a:defRPr>
            </a:lvl9pPr>
          </a:lstStyle>
          <a:p>
            <a:r>
              <a:rPr lang="en-US" smtClean="0"/>
              <a:t>Click to edit Master title style</a:t>
            </a:r>
            <a:endParaRPr lang="en-US" dirty="0"/>
          </a:p>
        </p:txBody>
      </p:sp>
    </p:spTree>
    <p:extLst>
      <p:ext uri="{BB962C8B-B14F-4D97-AF65-F5344CB8AC3E}">
        <p14:creationId xmlns:p14="http://schemas.microsoft.com/office/powerpoint/2010/main" val="20583661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18" Type="http://schemas.openxmlformats.org/officeDocument/2006/relationships/image" Target="../media/image5.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gi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9" name="Rectangle 8"/>
          <p:cNvSpPr/>
          <p:nvPr userDrawn="1"/>
        </p:nvSpPr>
        <p:spPr>
          <a:xfrm>
            <a:off x="-675" y="-1189"/>
            <a:ext cx="9172978" cy="2017667"/>
          </a:xfrm>
          <a:prstGeom prst="rect">
            <a:avLst/>
          </a:prstGeom>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0098" name="Rectangle 2"/>
          <p:cNvSpPr>
            <a:spLocks noGrp="1" noChangeArrowheads="1"/>
          </p:cNvSpPr>
          <p:nvPr>
            <p:ph type="title"/>
          </p:nvPr>
        </p:nvSpPr>
        <p:spPr bwMode="auto">
          <a:xfrm>
            <a:off x="1691776" y="355600"/>
            <a:ext cx="6553200" cy="50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tx1"/>
                  </a:outerShdw>
                </a:effectLst>
              </a14:hiddenEffects>
            </a:ext>
          </a:extLst>
        </p:spPr>
        <p:txBody>
          <a:bodyPr vert="horz" wrap="square" lIns="91440" tIns="45720" rIns="91440" bIns="45720" numCol="1" anchor="ctr" anchorCtr="0" compatLnSpc="1">
            <a:prstTxWarp prst="textNoShape">
              <a:avLst/>
            </a:prstTxWarp>
          </a:bodyPr>
          <a:lstStyle/>
          <a:p>
            <a:pPr lvl="0"/>
            <a:r>
              <a:rPr lang="en-US" dirty="0" smtClean="0"/>
              <a:t>UGANDA TOURISM BOARD</a:t>
            </a:r>
            <a:endParaRPr lang="ru-RU" dirty="0" smtClean="0"/>
          </a:p>
        </p:txBody>
      </p:sp>
      <p:sp>
        <p:nvSpPr>
          <p:cNvPr id="260099" name="Rectangle 3"/>
          <p:cNvSpPr>
            <a:spLocks noGrp="1" noChangeArrowheads="1"/>
          </p:cNvSpPr>
          <p:nvPr>
            <p:ph type="body" idx="1"/>
          </p:nvPr>
        </p:nvSpPr>
        <p:spPr bwMode="auto">
          <a:xfrm>
            <a:off x="1116013" y="2286000"/>
            <a:ext cx="6769100" cy="304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ru-RU" dirty="0" smtClean="0"/>
          </a:p>
        </p:txBody>
      </p:sp>
      <p:pic>
        <p:nvPicPr>
          <p:cNvPr id="4" name="Picture 3"/>
          <p:cNvPicPr preferRelativeResize="0">
            <a:picLocks/>
          </p:cNvPicPr>
          <p:nvPr userDrawn="1"/>
        </p:nvPicPr>
        <p:blipFill>
          <a:blip r:embed="rId15">
            <a:extLst>
              <a:ext uri="{28A0092B-C50C-407E-A947-70E740481C1C}">
                <a14:useLocalDpi xmlns:a14="http://schemas.microsoft.com/office/drawing/2010/main" val="0"/>
              </a:ext>
            </a:extLst>
          </a:blip>
          <a:stretch>
            <a:fillRect/>
          </a:stretch>
        </p:blipFill>
        <p:spPr>
          <a:xfrm>
            <a:off x="0" y="1180101"/>
            <a:ext cx="9144000" cy="91866"/>
          </a:xfrm>
          <a:prstGeom prst="rect">
            <a:avLst/>
          </a:prstGeom>
        </p:spPr>
      </p:pic>
      <p:pic>
        <p:nvPicPr>
          <p:cNvPr id="5" name="Picture 4"/>
          <p:cNvPicPr preferRelativeResize="0">
            <a:picLocks/>
          </p:cNvPicPr>
          <p:nvPr userDrawn="1"/>
        </p:nvPicPr>
        <p:blipFill>
          <a:blip r:embed="rId15">
            <a:extLst>
              <a:ext uri="{28A0092B-C50C-407E-A947-70E740481C1C}">
                <a14:useLocalDpi xmlns:a14="http://schemas.microsoft.com/office/drawing/2010/main" val="0"/>
              </a:ext>
            </a:extLst>
          </a:blip>
          <a:stretch>
            <a:fillRect/>
          </a:stretch>
        </p:blipFill>
        <p:spPr>
          <a:xfrm>
            <a:off x="0" y="1267312"/>
            <a:ext cx="9144000" cy="91866"/>
          </a:xfrm>
          <a:prstGeom prst="rect">
            <a:avLst/>
          </a:prstGeom>
        </p:spPr>
      </p:pic>
      <p:pic>
        <p:nvPicPr>
          <p:cNvPr id="6" name="Picture 5"/>
          <p:cNvPicPr>
            <a:picLocks noChangeAspect="1"/>
          </p:cNvPicPr>
          <p:nvPr userDrawn="1"/>
        </p:nvPicPr>
        <p:blipFill rotWithShape="1">
          <a:blip r:embed="rId16" cstate="print">
            <a:extLst>
              <a:ext uri="{28A0092B-C50C-407E-A947-70E740481C1C}">
                <a14:useLocalDpi xmlns:a14="http://schemas.microsoft.com/office/drawing/2010/main" val="0"/>
              </a:ext>
            </a:extLst>
          </a:blip>
          <a:srcRect l="7718" t="5848" r="7002" b="6838"/>
          <a:stretch/>
        </p:blipFill>
        <p:spPr>
          <a:xfrm>
            <a:off x="4364053" y="1066800"/>
            <a:ext cx="415894" cy="425813"/>
          </a:xfrm>
          <a:prstGeom prst="ellipse">
            <a:avLst/>
          </a:prstGeom>
        </p:spPr>
      </p:pic>
      <p:sp>
        <p:nvSpPr>
          <p:cNvPr id="7" name="Slide Number Placeholder 5"/>
          <p:cNvSpPr>
            <a:spLocks noGrp="1" noChangeAspect="1"/>
          </p:cNvSpPr>
          <p:nvPr>
            <p:ph type="sldNum" sz="quarter" idx="4"/>
          </p:nvPr>
        </p:nvSpPr>
        <p:spPr>
          <a:xfrm>
            <a:off x="8686786" y="6400786"/>
            <a:ext cx="362560" cy="362560"/>
          </a:xfrm>
          <a:prstGeom prst="ellipse">
            <a:avLst/>
          </a:prstGeom>
          <a:solidFill>
            <a:schemeClr val="accent1">
              <a:lumMod val="50000"/>
            </a:schemeClr>
          </a:solidFill>
        </p:spPr>
        <p:txBody>
          <a:bodyPr lIns="27432" tIns="27432" rIns="27432" bIns="27432" anchor="ctr" anchorCtr="0"/>
          <a:lstStyle>
            <a:lvl1pPr algn="ctr">
              <a:defRPr sz="1200" b="1">
                <a:solidFill>
                  <a:schemeClr val="bg1"/>
                </a:solidFill>
              </a:defRPr>
            </a:lvl1pPr>
          </a:lstStyle>
          <a:p>
            <a:fld id="{D7C5D169-BD29-4F8A-8F6A-7478E6F2D93F}" type="slidenum">
              <a:rPr lang="en-GB" smtClean="0"/>
              <a:pPr/>
              <a:t>‹#›</a:t>
            </a:fld>
            <a:endParaRPr lang="en-GB" dirty="0"/>
          </a:p>
        </p:txBody>
      </p:sp>
      <p:sp>
        <p:nvSpPr>
          <p:cNvPr id="8" name="Footer Placeholder 2"/>
          <p:cNvSpPr>
            <a:spLocks noGrp="1"/>
          </p:cNvSpPr>
          <p:nvPr>
            <p:ph type="ftr" sz="quarter" idx="3"/>
          </p:nvPr>
        </p:nvSpPr>
        <p:spPr>
          <a:xfrm>
            <a:off x="2391576" y="6548886"/>
            <a:ext cx="4475148" cy="261610"/>
          </a:xfrm>
          <a:prstGeom prst="rect">
            <a:avLst/>
          </a:prstGeom>
        </p:spPr>
        <p:txBody>
          <a:bodyPr wrap="square" anchor="ctr" anchorCtr="0">
            <a:spAutoFit/>
          </a:bodyPr>
          <a:lstStyle>
            <a:lvl1pPr algn="ctr" eaLnBrk="1" latinLnBrk="0" hangingPunct="1">
              <a:defRPr kumimoji="0" sz="1100" b="1">
                <a:solidFill>
                  <a:schemeClr val="accent2">
                    <a:lumMod val="50000"/>
                  </a:schemeClr>
                </a:solidFill>
              </a:defRPr>
            </a:lvl1pPr>
          </a:lstStyle>
          <a:p>
            <a:r>
              <a:rPr lang="en-GB" dirty="0" smtClean="0"/>
              <a:t>Web: www.ppda.go.ug; Email: info@ppda.go.ug</a:t>
            </a:r>
            <a:endParaRPr lang="en-GB" dirty="0"/>
          </a:p>
        </p:txBody>
      </p:sp>
      <p:pic>
        <p:nvPicPr>
          <p:cNvPr id="11" name="Picture 10"/>
          <p:cNvPicPr>
            <a:picLocks noChangeAspect="1"/>
          </p:cNvPicPr>
          <p:nvPr userDrawn="1"/>
        </p:nvPicPr>
        <p:blipFill>
          <a:blip r:embed="rId17" cstate="print">
            <a:clrChange>
              <a:clrFrom>
                <a:srgbClr val="FFFEFB"/>
              </a:clrFrom>
              <a:clrTo>
                <a:srgbClr val="FFFEFB">
                  <a:alpha val="0"/>
                </a:srgbClr>
              </a:clrTo>
            </a:clrChange>
            <a:extLst>
              <a:ext uri="{28A0092B-C50C-407E-A947-70E740481C1C}">
                <a14:useLocalDpi xmlns:a14="http://schemas.microsoft.com/office/drawing/2010/main" val="0"/>
              </a:ext>
            </a:extLst>
          </a:blip>
          <a:stretch>
            <a:fillRect/>
          </a:stretch>
        </p:blipFill>
        <p:spPr>
          <a:xfrm>
            <a:off x="14988" y="20808"/>
            <a:ext cx="1117634" cy="1151446"/>
          </a:xfrm>
          <a:prstGeom prst="rect">
            <a:avLst/>
          </a:prstGeom>
        </p:spPr>
      </p:pic>
      <p:pic>
        <p:nvPicPr>
          <p:cNvPr id="2050" name="Picture 11" descr="G:\Bradford\logo utb.jpg"/>
          <p:cNvPicPr>
            <a:picLocks noChangeAspect="1" noChangeArrowheads="1"/>
          </p:cNvPicPr>
          <p:nvPr userDrawn="1"/>
        </p:nvPicPr>
        <p:blipFill>
          <a:blip r:embed="rId18">
            <a:extLst>
              <a:ext uri="{28A0092B-C50C-407E-A947-70E740481C1C}">
                <a14:useLocalDpi xmlns:a14="http://schemas.microsoft.com/office/drawing/2010/main" val="0"/>
              </a:ext>
            </a:extLst>
          </a:blip>
          <a:srcRect/>
          <a:stretch>
            <a:fillRect/>
          </a:stretch>
        </p:blipFill>
        <p:spPr bwMode="auto">
          <a:xfrm>
            <a:off x="7716364" y="78102"/>
            <a:ext cx="1427636" cy="1084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 id="2147483756" r:id="rId12"/>
  </p:sldLayoutIdLst>
  <p:hf hdr="0"/>
  <p:txStyles>
    <p:titleStyle>
      <a:lvl1pPr algn="l" rtl="0" eaLnBrk="1" fontAlgn="base" hangingPunct="1">
        <a:spcBef>
          <a:spcPct val="0"/>
        </a:spcBef>
        <a:spcAft>
          <a:spcPct val="0"/>
        </a:spcAft>
        <a:defRPr sz="3600" kern="1200">
          <a:solidFill>
            <a:schemeClr val="accent2">
              <a:lumMod val="50000"/>
            </a:schemeClr>
          </a:solidFill>
          <a:latin typeface="+mj-lt"/>
          <a:ea typeface="+mj-ea"/>
          <a:cs typeface="+mj-cs"/>
        </a:defRPr>
      </a:lvl1pPr>
      <a:lvl2pPr algn="l" rtl="0" eaLnBrk="1" fontAlgn="base" hangingPunct="1">
        <a:spcBef>
          <a:spcPct val="0"/>
        </a:spcBef>
        <a:spcAft>
          <a:spcPct val="0"/>
        </a:spcAft>
        <a:defRPr sz="3600">
          <a:solidFill>
            <a:schemeClr val="bg2"/>
          </a:solidFill>
          <a:latin typeface="Arial" panose="020B0604020202020204" pitchFamily="34" charset="0"/>
        </a:defRPr>
      </a:lvl2pPr>
      <a:lvl3pPr algn="l" rtl="0" eaLnBrk="1" fontAlgn="base" hangingPunct="1">
        <a:spcBef>
          <a:spcPct val="0"/>
        </a:spcBef>
        <a:spcAft>
          <a:spcPct val="0"/>
        </a:spcAft>
        <a:defRPr sz="3600">
          <a:solidFill>
            <a:schemeClr val="bg2"/>
          </a:solidFill>
          <a:latin typeface="Arial" panose="020B0604020202020204" pitchFamily="34" charset="0"/>
        </a:defRPr>
      </a:lvl3pPr>
      <a:lvl4pPr algn="l" rtl="0" eaLnBrk="1" fontAlgn="base" hangingPunct="1">
        <a:spcBef>
          <a:spcPct val="0"/>
        </a:spcBef>
        <a:spcAft>
          <a:spcPct val="0"/>
        </a:spcAft>
        <a:defRPr sz="3600">
          <a:solidFill>
            <a:schemeClr val="bg2"/>
          </a:solidFill>
          <a:latin typeface="Arial" panose="020B0604020202020204" pitchFamily="34" charset="0"/>
        </a:defRPr>
      </a:lvl4pPr>
      <a:lvl5pPr algn="l" rtl="0" eaLnBrk="1" fontAlgn="base" hangingPunct="1">
        <a:spcBef>
          <a:spcPct val="0"/>
        </a:spcBef>
        <a:spcAft>
          <a:spcPct val="0"/>
        </a:spcAft>
        <a:defRPr sz="3600">
          <a:solidFill>
            <a:schemeClr val="bg2"/>
          </a:solidFill>
          <a:latin typeface="Arial" panose="020B0604020202020204" pitchFamily="34" charset="0"/>
        </a:defRPr>
      </a:lvl5pPr>
      <a:lvl6pPr marL="457200" algn="l" rtl="0" eaLnBrk="1" fontAlgn="base" hangingPunct="1">
        <a:spcBef>
          <a:spcPct val="0"/>
        </a:spcBef>
        <a:spcAft>
          <a:spcPct val="0"/>
        </a:spcAft>
        <a:defRPr sz="3600">
          <a:solidFill>
            <a:schemeClr val="bg2"/>
          </a:solidFill>
          <a:latin typeface="Arial" panose="020B0604020202020204" pitchFamily="34" charset="0"/>
        </a:defRPr>
      </a:lvl6pPr>
      <a:lvl7pPr marL="914400" algn="l" rtl="0" eaLnBrk="1" fontAlgn="base" hangingPunct="1">
        <a:spcBef>
          <a:spcPct val="0"/>
        </a:spcBef>
        <a:spcAft>
          <a:spcPct val="0"/>
        </a:spcAft>
        <a:defRPr sz="3600">
          <a:solidFill>
            <a:schemeClr val="bg2"/>
          </a:solidFill>
          <a:latin typeface="Arial" panose="020B0604020202020204" pitchFamily="34" charset="0"/>
        </a:defRPr>
      </a:lvl7pPr>
      <a:lvl8pPr marL="1371600" algn="l" rtl="0" eaLnBrk="1" fontAlgn="base" hangingPunct="1">
        <a:spcBef>
          <a:spcPct val="0"/>
        </a:spcBef>
        <a:spcAft>
          <a:spcPct val="0"/>
        </a:spcAft>
        <a:defRPr sz="3600">
          <a:solidFill>
            <a:schemeClr val="bg2"/>
          </a:solidFill>
          <a:latin typeface="Arial" panose="020B0604020202020204" pitchFamily="34" charset="0"/>
        </a:defRPr>
      </a:lvl8pPr>
      <a:lvl9pPr marL="1828800" algn="l" rtl="0" eaLnBrk="1" fontAlgn="base" hangingPunct="1">
        <a:spcBef>
          <a:spcPct val="0"/>
        </a:spcBef>
        <a:spcAft>
          <a:spcPct val="0"/>
        </a:spcAft>
        <a:defRPr sz="3600">
          <a:solidFill>
            <a:schemeClr val="bg2"/>
          </a:solidFill>
          <a:latin typeface="Arial" panose="020B0604020202020204" pitchFamily="34" charset="0"/>
        </a:defRPr>
      </a:lvl9pPr>
    </p:titleStyle>
    <p:bodyStyle>
      <a:lvl1pPr marL="463550" indent="-463550" algn="l" rtl="0" eaLnBrk="1" fontAlgn="base" hangingPunct="1">
        <a:spcBef>
          <a:spcPct val="20000"/>
        </a:spcBef>
        <a:spcAft>
          <a:spcPct val="0"/>
        </a:spcAft>
        <a:buClr>
          <a:schemeClr val="accent2">
            <a:lumMod val="50000"/>
          </a:schemeClr>
        </a:buClr>
        <a:buFont typeface="Wingdings" panose="05000000000000000000" pitchFamily="2" charset="2"/>
        <a:buChar char="v"/>
        <a:defRPr sz="2800" kern="1200">
          <a:solidFill>
            <a:schemeClr val="accent2">
              <a:lumMod val="50000"/>
            </a:schemeClr>
          </a:solidFill>
          <a:latin typeface="+mn-lt"/>
          <a:ea typeface="+mn-ea"/>
          <a:cs typeface="+mn-cs"/>
        </a:defRPr>
      </a:lvl1pPr>
      <a:lvl2pPr marL="914400" indent="-450850" algn="l" rtl="0" eaLnBrk="1" fontAlgn="base" hangingPunct="1">
        <a:spcBef>
          <a:spcPct val="20000"/>
        </a:spcBef>
        <a:spcAft>
          <a:spcPct val="0"/>
        </a:spcAft>
        <a:buClr>
          <a:schemeClr val="accent2">
            <a:lumMod val="50000"/>
          </a:schemeClr>
        </a:buClr>
        <a:buFont typeface="Wingdings 2" panose="05020102010507070707" pitchFamily="18" charset="2"/>
        <a:buChar char=""/>
        <a:defRPr sz="2400" b="1" kern="1200">
          <a:solidFill>
            <a:schemeClr val="accent2">
              <a:lumMod val="50000"/>
            </a:schemeClr>
          </a:solidFill>
          <a:latin typeface="+mn-lt"/>
          <a:ea typeface="+mn-ea"/>
          <a:cs typeface="+mn-cs"/>
        </a:defRPr>
      </a:lvl2pPr>
      <a:lvl3pPr marL="1143000" indent="-228600" algn="l" rtl="0" eaLnBrk="1" fontAlgn="base" hangingPunct="1">
        <a:spcBef>
          <a:spcPct val="20000"/>
        </a:spcBef>
        <a:spcAft>
          <a:spcPct val="0"/>
        </a:spcAft>
        <a:buClr>
          <a:schemeClr val="accent2">
            <a:lumMod val="50000"/>
          </a:schemeClr>
        </a:buClr>
        <a:buFont typeface="Wingdings 2" panose="05020102010507070707" pitchFamily="18" charset="2"/>
        <a:buChar char=""/>
        <a:defRPr sz="2200" kern="1200">
          <a:solidFill>
            <a:schemeClr val="accent2">
              <a:lumMod val="50000"/>
            </a:schemeClr>
          </a:solidFill>
          <a:latin typeface="+mn-lt"/>
          <a:ea typeface="+mn-ea"/>
          <a:cs typeface="+mn-cs"/>
        </a:defRPr>
      </a:lvl3pPr>
      <a:lvl4pPr marL="1655763" indent="-396875" algn="l" rtl="0" eaLnBrk="1" fontAlgn="base" hangingPunct="1">
        <a:spcBef>
          <a:spcPct val="20000"/>
        </a:spcBef>
        <a:spcAft>
          <a:spcPct val="0"/>
        </a:spcAft>
        <a:buClr>
          <a:schemeClr val="accent2">
            <a:lumMod val="50000"/>
          </a:schemeClr>
        </a:buClr>
        <a:buFont typeface="Wingdings 2" panose="05020102010507070707" pitchFamily="18" charset="2"/>
        <a:buChar char=""/>
        <a:defRPr sz="2000" kern="1200">
          <a:solidFill>
            <a:schemeClr val="accent2">
              <a:lumMod val="50000"/>
            </a:schemeClr>
          </a:solidFill>
          <a:latin typeface="+mn-lt"/>
          <a:ea typeface="+mn-ea"/>
          <a:cs typeface="+mn-cs"/>
        </a:defRPr>
      </a:lvl4pPr>
      <a:lvl5pPr marL="2057400" indent="-228600" algn="l" rtl="0" eaLnBrk="1" fontAlgn="base" hangingPunct="1">
        <a:spcBef>
          <a:spcPct val="20000"/>
        </a:spcBef>
        <a:spcAft>
          <a:spcPct val="0"/>
        </a:spcAft>
        <a:buClr>
          <a:schemeClr val="accent2">
            <a:lumMod val="50000"/>
          </a:schemeClr>
        </a:buClr>
        <a:buFont typeface="Wingdings 2" panose="05020102010507070707" pitchFamily="18" charset="2"/>
        <a:buChar char=""/>
        <a:defRPr sz="1800" kern="1200">
          <a:solidFill>
            <a:schemeClr val="accent2">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2400" y="1676400"/>
            <a:ext cx="8991600" cy="534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1"/>
          <p:cNvSpPr>
            <a:spLocks noGrp="1"/>
          </p:cNvSpPr>
          <p:nvPr>
            <p:ph type="ctrTitle"/>
          </p:nvPr>
        </p:nvSpPr>
        <p:spPr>
          <a:xfrm>
            <a:off x="130629" y="6019800"/>
            <a:ext cx="8991600" cy="954107"/>
          </a:xfrm>
        </p:spPr>
        <p:txBody>
          <a:bodyPr/>
          <a:lstStyle/>
          <a:p>
            <a:r>
              <a:rPr lang="en-GB" sz="2800" dirty="0" smtClean="0">
                <a:effectLst>
                  <a:outerShdw blurRad="38100" dist="38100" dir="2700000" algn="tl">
                    <a:srgbClr val="000000">
                      <a:alpha val="43137"/>
                    </a:srgbClr>
                  </a:outerShdw>
                </a:effectLst>
              </a:rPr>
              <a:t>Uganda’s Tourism: Performance and Policy Implementation</a:t>
            </a:r>
            <a:endParaRPr lang="en-US" sz="2800"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47898667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1141299" y="152400"/>
            <a:ext cx="6512719" cy="838200"/>
          </a:xfrm>
        </p:spPr>
        <p:txBody>
          <a:bodyPr/>
          <a:lstStyle/>
          <a:p>
            <a:pPr algn="just">
              <a:lnSpc>
                <a:spcPct val="107000"/>
              </a:lnSpc>
              <a:spcAft>
                <a:spcPts val="0"/>
              </a:spcAft>
            </a:pPr>
            <a:r>
              <a:rPr lang="en-GB" sz="2500" b="1" dirty="0">
                <a:solidFill>
                  <a:srgbClr val="C00000"/>
                </a:solidFill>
                <a:effectLst>
                  <a:outerShdw blurRad="38100" dist="38100" dir="2700000" algn="tl">
                    <a:srgbClr val="000000">
                      <a:alpha val="43137"/>
                    </a:srgbClr>
                  </a:outerShdw>
                </a:effectLst>
                <a:latin typeface="Segoe UI Black" panose="020B0A02040204020203" pitchFamily="34" charset="0"/>
                <a:ea typeface="Segoe UI Black" panose="020B0A02040204020203" pitchFamily="34" charset="0"/>
                <a:cs typeface="Segoe UI Black" panose="020B0A02040204020203" pitchFamily="34" charset="0"/>
              </a:rPr>
              <a:t>Tourism for Growth: </a:t>
            </a:r>
            <a:r>
              <a:rPr lang="en-GB" sz="2500" b="1" dirty="0" smtClean="0">
                <a:solidFill>
                  <a:srgbClr val="C00000"/>
                </a:solidFill>
                <a:effectLst>
                  <a:outerShdw blurRad="38100" dist="38100" dir="2700000" algn="tl">
                    <a:srgbClr val="000000">
                      <a:alpha val="43137"/>
                    </a:srgbClr>
                  </a:outerShdw>
                </a:effectLst>
                <a:latin typeface="Segoe UI Black" panose="020B0A02040204020203" pitchFamily="34" charset="0"/>
                <a:ea typeface="Segoe UI Black" panose="020B0A02040204020203" pitchFamily="34" charset="0"/>
                <a:cs typeface="Segoe UI Black" panose="020B0A02040204020203" pitchFamily="34" charset="0"/>
              </a:rPr>
              <a:t>Objectives </a:t>
            </a:r>
            <a:r>
              <a:rPr lang="en-GB" sz="2500" b="1" dirty="0">
                <a:solidFill>
                  <a:srgbClr val="C00000"/>
                </a:solidFill>
                <a:effectLst>
                  <a:outerShdw blurRad="38100" dist="38100" dir="2700000" algn="tl">
                    <a:srgbClr val="000000">
                      <a:alpha val="43137"/>
                    </a:srgbClr>
                  </a:outerShdw>
                </a:effectLst>
                <a:latin typeface="Segoe UI Black" panose="020B0A02040204020203" pitchFamily="34" charset="0"/>
                <a:ea typeface="Segoe UI Black" panose="020B0A02040204020203" pitchFamily="34" charset="0"/>
                <a:cs typeface="Segoe UI Black" panose="020B0A02040204020203" pitchFamily="34" charset="0"/>
              </a:rPr>
              <a:t>of </a:t>
            </a:r>
            <a:r>
              <a:rPr lang="en-GB" sz="2500" b="1" dirty="0" smtClean="0">
                <a:solidFill>
                  <a:srgbClr val="C00000"/>
                </a:solidFill>
                <a:effectLst>
                  <a:outerShdw blurRad="38100" dist="38100" dir="2700000" algn="tl">
                    <a:srgbClr val="000000">
                      <a:alpha val="43137"/>
                    </a:srgbClr>
                  </a:outerShdw>
                </a:effectLst>
                <a:latin typeface="Segoe UI Black" panose="020B0A02040204020203" pitchFamily="34" charset="0"/>
                <a:ea typeface="Segoe UI Black" panose="020B0A02040204020203" pitchFamily="34" charset="0"/>
                <a:cs typeface="Segoe UI Black" panose="020B0A02040204020203" pitchFamily="34" charset="0"/>
              </a:rPr>
              <a:t>Gov’t</a:t>
            </a:r>
            <a:endParaRPr lang="en-GB" sz="2500" b="1" dirty="0">
              <a:solidFill>
                <a:srgbClr val="C00000"/>
              </a:solidFill>
              <a:effectLst>
                <a:outerShdw blurRad="38100" dist="38100" dir="2700000" algn="tl">
                  <a:srgbClr val="000000">
                    <a:alpha val="43137"/>
                  </a:srgbClr>
                </a:outerShdw>
              </a:effectLst>
              <a:latin typeface="Segoe UI Black" panose="020B0A02040204020203" pitchFamily="34" charset="0"/>
              <a:ea typeface="Segoe UI Black" panose="020B0A02040204020203" pitchFamily="34" charset="0"/>
              <a:cs typeface="Segoe UI Black" panose="020B0A02040204020203" pitchFamily="34" charset="0"/>
            </a:endParaRPr>
          </a:p>
        </p:txBody>
      </p:sp>
      <p:sp>
        <p:nvSpPr>
          <p:cNvPr id="22531" name="Content Placeholder 2"/>
          <p:cNvSpPr>
            <a:spLocks noGrp="1"/>
          </p:cNvSpPr>
          <p:nvPr>
            <p:ph sz="half" idx="1"/>
          </p:nvPr>
        </p:nvSpPr>
        <p:spPr>
          <a:xfrm>
            <a:off x="76200" y="1828800"/>
            <a:ext cx="9067800" cy="4724400"/>
          </a:xfrm>
        </p:spPr>
        <p:txBody>
          <a:bodyPr/>
          <a:lstStyle/>
          <a:p>
            <a:pPr>
              <a:spcAft>
                <a:spcPts val="338"/>
              </a:spcAft>
            </a:pPr>
            <a:r>
              <a:rPr lang="en-US" altLang="en-US" sz="2100" dirty="0" smtClean="0">
                <a:solidFill>
                  <a:schemeClr val="accent4"/>
                </a:solidFill>
                <a:effectLst>
                  <a:outerShdw blurRad="38100" dist="38100" dir="2700000" algn="tl">
                    <a:srgbClr val="000000">
                      <a:alpha val="43137"/>
                    </a:srgbClr>
                  </a:outerShdw>
                </a:effectLst>
                <a:latin typeface="Arial Black" panose="020B0A04020102020204" pitchFamily="34" charset="0"/>
              </a:rPr>
              <a:t>To increase contribution of tourism to GDP from 9% in 2012/13 to 15% in 2019/20 (</a:t>
            </a:r>
            <a:r>
              <a:rPr lang="en-US" altLang="en-US" sz="2100" dirty="0" smtClean="0">
                <a:solidFill>
                  <a:srgbClr val="C00000"/>
                </a:solidFill>
                <a:effectLst>
                  <a:outerShdw blurRad="38100" dist="38100" dir="2700000" algn="tl">
                    <a:srgbClr val="000000">
                      <a:alpha val="43137"/>
                    </a:srgbClr>
                  </a:outerShdw>
                </a:effectLst>
                <a:latin typeface="Arial Black" panose="020B0A04020102020204" pitchFamily="34" charset="0"/>
              </a:rPr>
              <a:t>i.e. </a:t>
            </a:r>
            <a:r>
              <a:rPr lang="en-US" sz="2000" dirty="0">
                <a:solidFill>
                  <a:srgbClr val="C00000"/>
                </a:solidFill>
                <a:latin typeface="Arial Black" panose="020B0A04020102020204" pitchFamily="34" charset="0"/>
              </a:rPr>
              <a:t>Shillings 7.3 trillion to shillings 14.68 trillion </a:t>
            </a:r>
            <a:r>
              <a:rPr lang="en-US" sz="2000" dirty="0" smtClean="0">
                <a:solidFill>
                  <a:srgbClr val="C00000"/>
                </a:solidFill>
                <a:latin typeface="Arial Black" panose="020B0A04020102020204" pitchFamily="34" charset="0"/>
              </a:rPr>
              <a:t>)</a:t>
            </a:r>
            <a:endParaRPr lang="en-US" altLang="en-US" sz="2100" dirty="0" smtClean="0">
              <a:solidFill>
                <a:srgbClr val="C00000"/>
              </a:solidFill>
              <a:effectLst>
                <a:outerShdw blurRad="38100" dist="38100" dir="2700000" algn="tl">
                  <a:srgbClr val="000000">
                    <a:alpha val="43137"/>
                  </a:srgbClr>
                </a:outerShdw>
              </a:effectLst>
              <a:latin typeface="Arial Black" panose="020B0A04020102020204" pitchFamily="34" charset="0"/>
            </a:endParaRPr>
          </a:p>
          <a:p>
            <a:pPr>
              <a:spcAft>
                <a:spcPts val="338"/>
              </a:spcAft>
            </a:pPr>
            <a:r>
              <a:rPr lang="en-US" altLang="en-US" sz="2100" dirty="0" smtClean="0">
                <a:solidFill>
                  <a:schemeClr val="accent4"/>
                </a:solidFill>
                <a:effectLst>
                  <a:outerShdw blurRad="38100" dist="38100" dir="2700000" algn="tl">
                    <a:srgbClr val="000000">
                      <a:alpha val="43137"/>
                    </a:srgbClr>
                  </a:outerShdw>
                </a:effectLst>
                <a:latin typeface="Arial Black" panose="020B0A04020102020204" pitchFamily="34" charset="0"/>
              </a:rPr>
              <a:t>To increase market share for tourism</a:t>
            </a:r>
          </a:p>
          <a:p>
            <a:pPr>
              <a:spcAft>
                <a:spcPts val="338"/>
              </a:spcAft>
            </a:pPr>
            <a:r>
              <a:rPr lang="en-US" altLang="en-US" sz="2100" dirty="0" smtClean="0">
                <a:solidFill>
                  <a:schemeClr val="accent4"/>
                </a:solidFill>
                <a:effectLst>
                  <a:outerShdw blurRad="38100" dist="38100" dir="2700000" algn="tl">
                    <a:srgbClr val="000000">
                      <a:alpha val="43137"/>
                    </a:srgbClr>
                  </a:outerShdw>
                </a:effectLst>
                <a:latin typeface="Arial Black" panose="020B0A04020102020204" pitchFamily="34" charset="0"/>
              </a:rPr>
              <a:t>To increase and diversify the stock of tourism products</a:t>
            </a:r>
          </a:p>
          <a:p>
            <a:pPr>
              <a:spcAft>
                <a:spcPts val="338"/>
              </a:spcAft>
            </a:pPr>
            <a:r>
              <a:rPr lang="en-US" altLang="en-US" sz="2100" dirty="0" smtClean="0">
                <a:solidFill>
                  <a:schemeClr val="accent4"/>
                </a:solidFill>
                <a:effectLst>
                  <a:outerShdw blurRad="38100" dist="38100" dir="2700000" algn="tl">
                    <a:srgbClr val="000000">
                      <a:alpha val="43137"/>
                    </a:srgbClr>
                  </a:outerShdw>
                </a:effectLst>
                <a:latin typeface="Arial Black" panose="020B0A04020102020204" pitchFamily="34" charset="0"/>
              </a:rPr>
              <a:t>To increase the stock and quality of human capital along the tourism value chain and create new jobs</a:t>
            </a:r>
          </a:p>
          <a:p>
            <a:pPr>
              <a:spcAft>
                <a:spcPts val="338"/>
              </a:spcAft>
            </a:pPr>
            <a:r>
              <a:rPr lang="en-US" altLang="en-US" sz="2100" dirty="0" smtClean="0">
                <a:solidFill>
                  <a:schemeClr val="accent4"/>
                </a:solidFill>
                <a:effectLst>
                  <a:outerShdw blurRad="38100" dist="38100" dir="2700000" algn="tl">
                    <a:srgbClr val="000000">
                      <a:alpha val="43137"/>
                    </a:srgbClr>
                  </a:outerShdw>
                </a:effectLst>
                <a:latin typeface="Arial Black" panose="020B0A04020102020204" pitchFamily="34" charset="0"/>
              </a:rPr>
              <a:t>To improve coordination, regulation and management of the tourism sector </a:t>
            </a:r>
          </a:p>
          <a:p>
            <a:pPr>
              <a:spcAft>
                <a:spcPts val="338"/>
              </a:spcAft>
            </a:pPr>
            <a:r>
              <a:rPr lang="en-US" altLang="en-US" sz="2100" dirty="0" smtClean="0">
                <a:solidFill>
                  <a:schemeClr val="accent4"/>
                </a:solidFill>
                <a:effectLst>
                  <a:outerShdw blurRad="38100" dist="38100" dir="2700000" algn="tl">
                    <a:srgbClr val="000000">
                      <a:alpha val="43137"/>
                    </a:srgbClr>
                  </a:outerShdw>
                </a:effectLst>
                <a:latin typeface="Arial Black" panose="020B0A04020102020204" pitchFamily="34" charset="0"/>
              </a:rPr>
              <a:t>To increase conservation of natural and cultural heritage</a:t>
            </a:r>
          </a:p>
          <a:p>
            <a:pPr>
              <a:spcAft>
                <a:spcPts val="338"/>
              </a:spcAft>
            </a:pPr>
            <a:r>
              <a:rPr lang="en-US" sz="2000" dirty="0">
                <a:solidFill>
                  <a:srgbClr val="002060"/>
                </a:solidFill>
                <a:latin typeface="Arial Black" panose="020B0A04020102020204" pitchFamily="34" charset="0"/>
              </a:rPr>
              <a:t>To increase </a:t>
            </a:r>
            <a:r>
              <a:rPr lang="en-US" sz="2000" dirty="0" smtClean="0">
                <a:solidFill>
                  <a:srgbClr val="002060"/>
                </a:solidFill>
                <a:latin typeface="Arial Black" panose="020B0A04020102020204" pitchFamily="34" charset="0"/>
              </a:rPr>
              <a:t>Arrivals (</a:t>
            </a:r>
            <a:r>
              <a:rPr lang="en-US" sz="2000" dirty="0" smtClean="0">
                <a:solidFill>
                  <a:srgbClr val="C00000"/>
                </a:solidFill>
                <a:latin typeface="Arial Black" panose="020B0A04020102020204" pitchFamily="34" charset="0"/>
              </a:rPr>
              <a:t>i.e. </a:t>
            </a:r>
            <a:r>
              <a:rPr lang="en-US" sz="2000" dirty="0">
                <a:solidFill>
                  <a:srgbClr val="C00000"/>
                </a:solidFill>
                <a:latin typeface="Arial Black" panose="020B0A04020102020204" pitchFamily="34" charset="0"/>
              </a:rPr>
              <a:t>Attract 4 million tourist arrivals by </a:t>
            </a:r>
            <a:r>
              <a:rPr lang="en-US" sz="2000" dirty="0" smtClean="0">
                <a:solidFill>
                  <a:srgbClr val="C00000"/>
                </a:solidFill>
                <a:latin typeface="Arial Black" panose="020B0A04020102020204" pitchFamily="34" charset="0"/>
              </a:rPr>
              <a:t>2020</a:t>
            </a:r>
            <a:r>
              <a:rPr lang="en-US" sz="2000" dirty="0" smtClean="0">
                <a:solidFill>
                  <a:srgbClr val="002060"/>
                </a:solidFill>
                <a:latin typeface="Arial Black" panose="020B0A04020102020204" pitchFamily="34" charset="0"/>
              </a:rPr>
              <a:t>)</a:t>
            </a:r>
            <a:endParaRPr lang="en-US" sz="2000" dirty="0">
              <a:solidFill>
                <a:srgbClr val="002060"/>
              </a:solidFill>
              <a:latin typeface="Arial Black" panose="020B0A04020102020204" pitchFamily="34" charset="0"/>
            </a:endParaRPr>
          </a:p>
          <a:p>
            <a:pPr>
              <a:spcAft>
                <a:spcPts val="338"/>
              </a:spcAft>
            </a:pPr>
            <a:endParaRPr lang="en-US" altLang="en-US" sz="2100" dirty="0">
              <a:solidFill>
                <a:schemeClr val="accent4"/>
              </a:solidFill>
              <a:effectLst>
                <a:outerShdw blurRad="38100" dist="38100" dir="2700000" algn="tl">
                  <a:srgbClr val="000000">
                    <a:alpha val="43137"/>
                  </a:srgbClr>
                </a:outerShdw>
              </a:effectLst>
              <a:latin typeface="Arial Black" panose="020B0A04020102020204" pitchFamily="34" charset="0"/>
            </a:endParaRPr>
          </a:p>
        </p:txBody>
      </p:sp>
    </p:spTree>
    <p:extLst>
      <p:ext uri="{BB962C8B-B14F-4D97-AF65-F5344CB8AC3E}">
        <p14:creationId xmlns:p14="http://schemas.microsoft.com/office/powerpoint/2010/main" val="4130089950"/>
      </p:ext>
    </p:extLst>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1141299" y="152400"/>
            <a:ext cx="6512719" cy="838200"/>
          </a:xfrm>
        </p:spPr>
        <p:txBody>
          <a:bodyPr/>
          <a:lstStyle/>
          <a:p>
            <a:pPr algn="just">
              <a:lnSpc>
                <a:spcPct val="107000"/>
              </a:lnSpc>
              <a:spcAft>
                <a:spcPts val="0"/>
              </a:spcAft>
            </a:pPr>
            <a:r>
              <a:rPr lang="en-GB" sz="2500" b="1" dirty="0">
                <a:solidFill>
                  <a:srgbClr val="C00000"/>
                </a:solidFill>
                <a:effectLst>
                  <a:outerShdw blurRad="38100" dist="38100" dir="2700000" algn="tl">
                    <a:srgbClr val="000000">
                      <a:alpha val="43137"/>
                    </a:srgbClr>
                  </a:outerShdw>
                </a:effectLst>
                <a:latin typeface="Segoe UI Black" panose="020B0A02040204020203" pitchFamily="34" charset="0"/>
                <a:ea typeface="Segoe UI Black" panose="020B0A02040204020203" pitchFamily="34" charset="0"/>
                <a:cs typeface="Segoe UI Black" panose="020B0A02040204020203" pitchFamily="34" charset="0"/>
              </a:rPr>
              <a:t>Tourism for Growth: </a:t>
            </a:r>
            <a:r>
              <a:rPr lang="en-GB" sz="2500" b="1" dirty="0" smtClean="0">
                <a:solidFill>
                  <a:srgbClr val="C00000"/>
                </a:solidFill>
                <a:effectLst>
                  <a:outerShdw blurRad="38100" dist="38100" dir="2700000" algn="tl">
                    <a:srgbClr val="000000">
                      <a:alpha val="43137"/>
                    </a:srgbClr>
                  </a:outerShdw>
                </a:effectLst>
                <a:latin typeface="Segoe UI Black" panose="020B0A02040204020203" pitchFamily="34" charset="0"/>
                <a:ea typeface="Segoe UI Black" panose="020B0A02040204020203" pitchFamily="34" charset="0"/>
                <a:cs typeface="Segoe UI Black" panose="020B0A02040204020203" pitchFamily="34" charset="0"/>
              </a:rPr>
              <a:t>Recent Performance</a:t>
            </a:r>
            <a:endParaRPr lang="en-GB" sz="2500" b="1" dirty="0">
              <a:solidFill>
                <a:srgbClr val="C00000"/>
              </a:solidFill>
              <a:effectLst>
                <a:outerShdw blurRad="38100" dist="38100" dir="2700000" algn="tl">
                  <a:srgbClr val="000000">
                    <a:alpha val="43137"/>
                  </a:srgbClr>
                </a:outerShdw>
              </a:effectLst>
              <a:latin typeface="Segoe UI Black" panose="020B0A02040204020203" pitchFamily="34" charset="0"/>
              <a:ea typeface="Segoe UI Black" panose="020B0A02040204020203" pitchFamily="34" charset="0"/>
              <a:cs typeface="Segoe UI Black" panose="020B0A02040204020203" pitchFamily="34" charset="0"/>
            </a:endParaRPr>
          </a:p>
        </p:txBody>
      </p:sp>
      <p:sp>
        <p:nvSpPr>
          <p:cNvPr id="22531" name="Content Placeholder 2"/>
          <p:cNvSpPr>
            <a:spLocks noGrp="1"/>
          </p:cNvSpPr>
          <p:nvPr>
            <p:ph sz="half" idx="1"/>
          </p:nvPr>
        </p:nvSpPr>
        <p:spPr>
          <a:xfrm>
            <a:off x="76200" y="1447800"/>
            <a:ext cx="9067800" cy="5410200"/>
          </a:xfrm>
        </p:spPr>
        <p:txBody>
          <a:bodyPr/>
          <a:lstStyle/>
          <a:p>
            <a:pPr>
              <a:spcAft>
                <a:spcPts val="338"/>
              </a:spcAft>
            </a:pPr>
            <a:r>
              <a:rPr lang="en-US" altLang="en-US" sz="2100" dirty="0" smtClean="0">
                <a:solidFill>
                  <a:schemeClr val="accent4"/>
                </a:solidFill>
                <a:effectLst>
                  <a:outerShdw blurRad="38100" dist="38100" dir="2700000" algn="tl">
                    <a:srgbClr val="000000">
                      <a:alpha val="43137"/>
                    </a:srgbClr>
                  </a:outerShdw>
                </a:effectLst>
                <a:latin typeface="Arial Black" panose="020B0A04020102020204" pitchFamily="34" charset="0"/>
              </a:rPr>
              <a:t>MDRs recruited for destination promotion in markets i.e. China, Japan and the Gulf States, UK, Germany, N. America </a:t>
            </a:r>
            <a:r>
              <a:rPr lang="en-US" altLang="en-US" sz="2100" dirty="0">
                <a:solidFill>
                  <a:schemeClr val="accent4"/>
                </a:solidFill>
                <a:effectLst>
                  <a:outerShdw blurRad="38100" dist="38100" dir="2700000" algn="tl">
                    <a:srgbClr val="000000">
                      <a:alpha val="43137"/>
                    </a:srgbClr>
                  </a:outerShdw>
                </a:effectLst>
                <a:latin typeface="Arial Black" panose="020B0A04020102020204" pitchFamily="34" charset="0"/>
              </a:rPr>
              <a:t>to increase market </a:t>
            </a:r>
            <a:r>
              <a:rPr lang="en-US" altLang="en-US" sz="2100" dirty="0" smtClean="0">
                <a:solidFill>
                  <a:schemeClr val="accent4"/>
                </a:solidFill>
                <a:effectLst>
                  <a:outerShdw blurRad="38100" dist="38100" dir="2700000" algn="tl">
                    <a:srgbClr val="000000">
                      <a:alpha val="43137"/>
                    </a:srgbClr>
                  </a:outerShdw>
                </a:effectLst>
                <a:latin typeface="Arial Black" panose="020B0A04020102020204" pitchFamily="34" charset="0"/>
              </a:rPr>
              <a:t>share.</a:t>
            </a:r>
          </a:p>
          <a:p>
            <a:pPr>
              <a:spcAft>
                <a:spcPts val="338"/>
              </a:spcAft>
            </a:pPr>
            <a:r>
              <a:rPr lang="en-US" altLang="en-US" sz="2100" dirty="0" smtClean="0">
                <a:solidFill>
                  <a:schemeClr val="accent4"/>
                </a:solidFill>
                <a:effectLst>
                  <a:outerShdw blurRad="38100" dist="38100" dir="2700000" algn="tl">
                    <a:srgbClr val="000000">
                      <a:alpha val="43137"/>
                    </a:srgbClr>
                  </a:outerShdw>
                </a:effectLst>
                <a:latin typeface="Arial Black" panose="020B0A04020102020204" pitchFamily="34" charset="0"/>
              </a:rPr>
              <a:t>Domestic campaigns developed and publicized to encourage domestic tourism and increase domestic visitor numbers i.e. Tulambule Uganda.</a:t>
            </a:r>
          </a:p>
          <a:p>
            <a:pPr>
              <a:spcAft>
                <a:spcPts val="338"/>
              </a:spcAft>
            </a:pPr>
            <a:r>
              <a:rPr lang="en-US" altLang="en-US" sz="2100" dirty="0" smtClean="0">
                <a:solidFill>
                  <a:schemeClr val="accent4"/>
                </a:solidFill>
                <a:effectLst>
                  <a:outerShdw blurRad="38100" dist="38100" dir="2700000" algn="tl">
                    <a:srgbClr val="000000">
                      <a:alpha val="43137"/>
                    </a:srgbClr>
                  </a:outerShdw>
                </a:effectLst>
                <a:latin typeface="Arial Black" panose="020B0A04020102020204" pitchFamily="34" charset="0"/>
              </a:rPr>
              <a:t>Joint </a:t>
            </a:r>
            <a:r>
              <a:rPr lang="en-US" altLang="en-US" sz="2000" dirty="0" smtClean="0">
                <a:solidFill>
                  <a:schemeClr val="accent4"/>
                </a:solidFill>
                <a:effectLst>
                  <a:outerShdw blurRad="38100" dist="38100" dir="2700000" algn="tl">
                    <a:srgbClr val="000000">
                      <a:alpha val="43137"/>
                    </a:srgbClr>
                  </a:outerShdw>
                </a:effectLst>
                <a:latin typeface="Arial Black" panose="020B0A04020102020204" pitchFamily="34" charset="0"/>
              </a:rPr>
              <a:t>Tourism Security Committee </a:t>
            </a:r>
            <a:r>
              <a:rPr lang="en-US" altLang="en-US" sz="2100" dirty="0" smtClean="0">
                <a:solidFill>
                  <a:schemeClr val="accent4"/>
                </a:solidFill>
                <a:effectLst>
                  <a:outerShdw blurRad="38100" dist="38100" dir="2700000" algn="tl">
                    <a:srgbClr val="000000">
                      <a:alpha val="43137"/>
                    </a:srgbClr>
                  </a:outerShdw>
                </a:effectLst>
                <a:latin typeface="Arial Black" panose="020B0A04020102020204" pitchFamily="34" charset="0"/>
              </a:rPr>
              <a:t>constituted to support the arrest and prosecution of tourism fraud cases in the country</a:t>
            </a:r>
          </a:p>
          <a:p>
            <a:pPr>
              <a:spcAft>
                <a:spcPts val="338"/>
              </a:spcAft>
            </a:pPr>
            <a:r>
              <a:rPr lang="en-US" altLang="en-US" sz="2100" dirty="0" smtClean="0">
                <a:solidFill>
                  <a:schemeClr val="accent4"/>
                </a:solidFill>
                <a:effectLst>
                  <a:outerShdw blurRad="38100" dist="38100" dir="2700000" algn="tl">
                    <a:srgbClr val="000000">
                      <a:alpha val="43137"/>
                    </a:srgbClr>
                  </a:outerShdw>
                </a:effectLst>
                <a:latin typeface="Arial Black" panose="020B0A04020102020204" pitchFamily="34" charset="0"/>
              </a:rPr>
              <a:t>Automated/digitized the registration and licensing process</a:t>
            </a:r>
          </a:p>
          <a:p>
            <a:pPr>
              <a:spcAft>
                <a:spcPts val="338"/>
              </a:spcAft>
            </a:pPr>
            <a:r>
              <a:rPr lang="en-US" altLang="en-US" sz="2100" dirty="0" smtClean="0">
                <a:solidFill>
                  <a:schemeClr val="accent4"/>
                </a:solidFill>
                <a:effectLst>
                  <a:outerShdw blurRad="38100" dist="38100" dir="2700000" algn="tl">
                    <a:srgbClr val="000000">
                      <a:alpha val="43137"/>
                    </a:srgbClr>
                  </a:outerShdw>
                </a:effectLst>
                <a:latin typeface="Arial Black" panose="020B0A04020102020204" pitchFamily="34" charset="0"/>
              </a:rPr>
              <a:t>Partnerships formed for tourism promotion and marketing of various tourism segments/categories offered by Uganda i.e. sports tourism, fashion, Gastronomy tourism, etc.</a:t>
            </a:r>
          </a:p>
          <a:p>
            <a:pPr>
              <a:spcAft>
                <a:spcPts val="338"/>
              </a:spcAft>
            </a:pPr>
            <a:endParaRPr lang="en-US" altLang="en-US" sz="2100" dirty="0">
              <a:solidFill>
                <a:schemeClr val="accent4"/>
              </a:solidFill>
              <a:effectLst>
                <a:outerShdw blurRad="38100" dist="38100" dir="2700000" algn="tl">
                  <a:srgbClr val="000000">
                    <a:alpha val="43137"/>
                  </a:srgbClr>
                </a:outerShdw>
              </a:effectLst>
              <a:latin typeface="Arial Black" panose="020B0A04020102020204" pitchFamily="34" charset="0"/>
            </a:endParaRPr>
          </a:p>
        </p:txBody>
      </p:sp>
    </p:spTree>
    <p:extLst>
      <p:ext uri="{BB962C8B-B14F-4D97-AF65-F5344CB8AC3E}">
        <p14:creationId xmlns:p14="http://schemas.microsoft.com/office/powerpoint/2010/main" val="1003561681"/>
      </p:ext>
    </p:extLst>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1141299" y="152400"/>
            <a:ext cx="6512719" cy="838200"/>
          </a:xfrm>
        </p:spPr>
        <p:txBody>
          <a:bodyPr/>
          <a:lstStyle/>
          <a:p>
            <a:pPr algn="just">
              <a:lnSpc>
                <a:spcPct val="107000"/>
              </a:lnSpc>
              <a:spcAft>
                <a:spcPts val="0"/>
              </a:spcAft>
            </a:pPr>
            <a:r>
              <a:rPr lang="en-GB" sz="2500" b="1" dirty="0">
                <a:solidFill>
                  <a:srgbClr val="C00000"/>
                </a:solidFill>
                <a:effectLst>
                  <a:outerShdw blurRad="38100" dist="38100" dir="2700000" algn="tl">
                    <a:srgbClr val="000000">
                      <a:alpha val="43137"/>
                    </a:srgbClr>
                  </a:outerShdw>
                </a:effectLst>
                <a:latin typeface="Segoe UI Black" panose="020B0A02040204020203" pitchFamily="34" charset="0"/>
                <a:ea typeface="Segoe UI Black" panose="020B0A02040204020203" pitchFamily="34" charset="0"/>
                <a:cs typeface="Segoe UI Black" panose="020B0A02040204020203" pitchFamily="34" charset="0"/>
              </a:rPr>
              <a:t>Tourism for Growth: </a:t>
            </a:r>
            <a:r>
              <a:rPr lang="en-GB" sz="2500" b="1" dirty="0" smtClean="0">
                <a:solidFill>
                  <a:srgbClr val="C00000"/>
                </a:solidFill>
                <a:effectLst>
                  <a:outerShdw blurRad="38100" dist="38100" dir="2700000" algn="tl">
                    <a:srgbClr val="000000">
                      <a:alpha val="43137"/>
                    </a:srgbClr>
                  </a:outerShdw>
                </a:effectLst>
                <a:latin typeface="Segoe UI Black" panose="020B0A02040204020203" pitchFamily="34" charset="0"/>
                <a:ea typeface="Segoe UI Black" panose="020B0A02040204020203" pitchFamily="34" charset="0"/>
                <a:cs typeface="Segoe UI Black" panose="020B0A02040204020203" pitchFamily="34" charset="0"/>
              </a:rPr>
              <a:t>Policy Implementation</a:t>
            </a:r>
            <a:endParaRPr lang="en-GB" sz="2500" b="1" dirty="0">
              <a:solidFill>
                <a:srgbClr val="C00000"/>
              </a:solidFill>
              <a:effectLst>
                <a:outerShdw blurRad="38100" dist="38100" dir="2700000" algn="tl">
                  <a:srgbClr val="000000">
                    <a:alpha val="43137"/>
                  </a:srgbClr>
                </a:outerShdw>
              </a:effectLst>
              <a:latin typeface="Segoe UI Black" panose="020B0A02040204020203" pitchFamily="34" charset="0"/>
              <a:ea typeface="Segoe UI Black" panose="020B0A02040204020203" pitchFamily="34" charset="0"/>
              <a:cs typeface="Segoe UI Black" panose="020B0A02040204020203" pitchFamily="34" charset="0"/>
            </a:endParaRPr>
          </a:p>
        </p:txBody>
      </p:sp>
      <p:sp>
        <p:nvSpPr>
          <p:cNvPr id="22531" name="Content Placeholder 2"/>
          <p:cNvSpPr>
            <a:spLocks noGrp="1"/>
          </p:cNvSpPr>
          <p:nvPr>
            <p:ph sz="half" idx="1"/>
          </p:nvPr>
        </p:nvSpPr>
        <p:spPr>
          <a:xfrm>
            <a:off x="76200" y="1447800"/>
            <a:ext cx="9067800" cy="5410200"/>
          </a:xfrm>
        </p:spPr>
        <p:txBody>
          <a:bodyPr/>
          <a:lstStyle/>
          <a:p>
            <a:pPr marL="0" indent="0">
              <a:buNone/>
            </a:pPr>
            <a:r>
              <a:rPr lang="en-US" sz="1700" b="1" dirty="0">
                <a:effectLst>
                  <a:outerShdw blurRad="38100" dist="38100" dir="2700000" algn="tl">
                    <a:srgbClr val="000000">
                      <a:alpha val="43137"/>
                    </a:srgbClr>
                  </a:outerShdw>
                </a:effectLst>
                <a:latin typeface="Arial Black" panose="020B0A04020102020204" pitchFamily="34" charset="0"/>
                <a:cs typeface="Arial" panose="020B0604020202020204" pitchFamily="34" charset="0"/>
              </a:rPr>
              <a:t>Recommendations from </a:t>
            </a:r>
            <a:r>
              <a:rPr lang="en-US" sz="1700" b="1" i="1" dirty="0">
                <a:effectLst>
                  <a:outerShdw blurRad="38100" dist="38100" dir="2700000" algn="tl">
                    <a:srgbClr val="000000">
                      <a:alpha val="43137"/>
                    </a:srgbClr>
                  </a:outerShdw>
                </a:effectLst>
                <a:latin typeface="Arial Black" panose="020B0A04020102020204" pitchFamily="34" charset="0"/>
                <a:cs typeface="Arial" panose="020B0604020202020204" pitchFamily="34" charset="0"/>
              </a:rPr>
              <a:t>Economic Growth Forum I</a:t>
            </a:r>
          </a:p>
          <a:p>
            <a:r>
              <a:rPr lang="en-GB" sz="1700" dirty="0">
                <a:effectLst>
                  <a:outerShdw blurRad="38100" dist="38100" dir="2700000" algn="tl">
                    <a:srgbClr val="000000">
                      <a:alpha val="43137"/>
                    </a:srgbClr>
                  </a:outerShdw>
                </a:effectLst>
                <a:latin typeface="Arial Black" panose="020B0A04020102020204" pitchFamily="34" charset="0"/>
              </a:rPr>
              <a:t>Increase market share for tourism by increasing and diversifying market products in the sector</a:t>
            </a:r>
          </a:p>
          <a:p>
            <a:r>
              <a:rPr lang="en-GB" sz="1700" dirty="0">
                <a:effectLst>
                  <a:outerShdw blurRad="38100" dist="38100" dir="2700000" algn="tl">
                    <a:srgbClr val="000000">
                      <a:alpha val="43137"/>
                    </a:srgbClr>
                  </a:outerShdw>
                </a:effectLst>
                <a:latin typeface="Arial Black" panose="020B0A04020102020204" pitchFamily="34" charset="0"/>
              </a:rPr>
              <a:t>Increase the stock of human capital along the tourism value chain</a:t>
            </a:r>
          </a:p>
          <a:p>
            <a:r>
              <a:rPr lang="en-GB" sz="1700" dirty="0">
                <a:effectLst>
                  <a:outerShdw blurRad="38100" dist="38100" dir="2700000" algn="tl">
                    <a:srgbClr val="000000">
                      <a:alpha val="43137"/>
                    </a:srgbClr>
                  </a:outerShdw>
                </a:effectLst>
                <a:latin typeface="Arial Black" panose="020B0A04020102020204" pitchFamily="34" charset="0"/>
              </a:rPr>
              <a:t>Improve coordination, regulation, and management of the tourism sector</a:t>
            </a:r>
          </a:p>
          <a:p>
            <a:pPr marL="0" indent="0">
              <a:buNone/>
            </a:pPr>
            <a:endParaRPr lang="en-GB" sz="1700" dirty="0">
              <a:effectLst>
                <a:outerShdw blurRad="38100" dist="38100" dir="2700000" algn="tl">
                  <a:srgbClr val="000000">
                    <a:alpha val="43137"/>
                  </a:srgbClr>
                </a:outerShdw>
              </a:effectLst>
              <a:latin typeface="Arial Black" panose="020B0A04020102020204" pitchFamily="34" charset="0"/>
            </a:endParaRPr>
          </a:p>
          <a:p>
            <a:pPr marL="0" indent="0">
              <a:buNone/>
            </a:pPr>
            <a:r>
              <a:rPr lang="en-US" sz="1700" b="1" dirty="0">
                <a:effectLst>
                  <a:outerShdw blurRad="38100" dist="38100" dir="2700000" algn="tl">
                    <a:srgbClr val="000000">
                      <a:alpha val="43137"/>
                    </a:srgbClr>
                  </a:outerShdw>
                </a:effectLst>
                <a:latin typeface="Arial Black" panose="020B0A04020102020204" pitchFamily="34" charset="0"/>
                <a:cs typeface="Arial" panose="020B0604020202020204" pitchFamily="34" charset="0"/>
              </a:rPr>
              <a:t>Recommendations from </a:t>
            </a:r>
            <a:r>
              <a:rPr lang="en-US" sz="1700" b="1" i="1" dirty="0">
                <a:effectLst>
                  <a:outerShdw blurRad="38100" dist="38100" dir="2700000" algn="tl">
                    <a:srgbClr val="000000">
                      <a:alpha val="43137"/>
                    </a:srgbClr>
                  </a:outerShdw>
                </a:effectLst>
                <a:latin typeface="Arial Black" panose="020B0A04020102020204" pitchFamily="34" charset="0"/>
                <a:cs typeface="Arial" panose="020B0604020202020204" pitchFamily="34" charset="0"/>
              </a:rPr>
              <a:t>Economic Growth Forum II</a:t>
            </a:r>
          </a:p>
          <a:p>
            <a:r>
              <a:rPr lang="en-US" sz="1700" dirty="0">
                <a:effectLst>
                  <a:outerShdw blurRad="38100" dist="38100" dir="2700000" algn="tl">
                    <a:srgbClr val="000000">
                      <a:alpha val="43137"/>
                    </a:srgbClr>
                  </a:outerShdw>
                </a:effectLst>
                <a:latin typeface="Arial Black" panose="020B0A04020102020204" pitchFamily="34" charset="0"/>
              </a:rPr>
              <a:t>Identify priority areas for development and investment</a:t>
            </a:r>
          </a:p>
          <a:p>
            <a:r>
              <a:rPr lang="en-US" sz="1700" dirty="0">
                <a:effectLst>
                  <a:outerShdw blurRad="38100" dist="38100" dir="2700000" algn="tl">
                    <a:srgbClr val="000000">
                      <a:alpha val="43137"/>
                    </a:srgbClr>
                  </a:outerShdw>
                </a:effectLst>
                <a:latin typeface="Arial Black" panose="020B0A04020102020204" pitchFamily="34" charset="0"/>
                <a:cs typeface="Arial" panose="020B0604020202020204" pitchFamily="34" charset="0"/>
              </a:rPr>
              <a:t>Increase public relations efforts and coordinate marketing efforts</a:t>
            </a:r>
          </a:p>
          <a:p>
            <a:r>
              <a:rPr lang="en-US" sz="1700" dirty="0">
                <a:effectLst>
                  <a:outerShdw blurRad="38100" dist="38100" dir="2700000" algn="tl">
                    <a:srgbClr val="000000">
                      <a:alpha val="43137"/>
                    </a:srgbClr>
                  </a:outerShdw>
                </a:effectLst>
                <a:latin typeface="Arial Black" panose="020B0A04020102020204" pitchFamily="34" charset="0"/>
                <a:cs typeface="Arial" panose="020B0604020202020204" pitchFamily="34" charset="0"/>
              </a:rPr>
              <a:t>Develop and upgrade priority infrastructure (e.g. roads, regional airports, energy and internet access near tourist sites)</a:t>
            </a:r>
          </a:p>
          <a:p>
            <a:r>
              <a:rPr lang="en-US" sz="1700" dirty="0">
                <a:effectLst>
                  <a:outerShdw blurRad="38100" dist="38100" dir="2700000" algn="tl">
                    <a:srgbClr val="000000">
                      <a:alpha val="43137"/>
                    </a:srgbClr>
                  </a:outerShdw>
                </a:effectLst>
                <a:latin typeface="Arial Black" panose="020B0A04020102020204" pitchFamily="34" charset="0"/>
                <a:cs typeface="Arial" panose="020B0604020202020204" pitchFamily="34" charset="0"/>
              </a:rPr>
              <a:t>Prioritize specific products to develop in order to diversify the sector</a:t>
            </a:r>
          </a:p>
          <a:p>
            <a:r>
              <a:rPr lang="en-US" sz="1700" dirty="0">
                <a:effectLst>
                  <a:outerShdw blurRad="38100" dist="38100" dir="2700000" algn="tl">
                    <a:srgbClr val="000000">
                      <a:alpha val="43137"/>
                    </a:srgbClr>
                  </a:outerShdw>
                </a:effectLst>
                <a:latin typeface="Arial Black" panose="020B0A04020102020204" pitchFamily="34" charset="0"/>
              </a:rPr>
              <a:t>Protect and conserve wildlife by properly managing ecosystems, combating poaching, and ensuring community support in conservation efforts </a:t>
            </a:r>
          </a:p>
          <a:p>
            <a:r>
              <a:rPr lang="en-US" sz="1700" dirty="0">
                <a:effectLst>
                  <a:outerShdw blurRad="38100" dist="38100" dir="2700000" algn="tl">
                    <a:srgbClr val="000000">
                      <a:alpha val="43137"/>
                    </a:srgbClr>
                  </a:outerShdw>
                </a:effectLst>
                <a:latin typeface="Arial Black" panose="020B0A04020102020204" pitchFamily="34" charset="0"/>
                <a:cs typeface="Arial" panose="020B0604020202020204" pitchFamily="34" charset="0"/>
              </a:rPr>
              <a:t>Decentralize tourism development</a:t>
            </a:r>
          </a:p>
          <a:p>
            <a:r>
              <a:rPr lang="en-US" sz="1700" dirty="0">
                <a:effectLst>
                  <a:outerShdw blurRad="38100" dist="38100" dir="2700000" algn="tl">
                    <a:srgbClr val="000000">
                      <a:alpha val="43137"/>
                    </a:srgbClr>
                  </a:outerShdw>
                </a:effectLst>
                <a:latin typeface="Arial Black" panose="020B0A04020102020204" pitchFamily="34" charset="0"/>
                <a:cs typeface="Arial" panose="020B0604020202020204" pitchFamily="34" charset="0"/>
              </a:rPr>
              <a:t>Clarify the mandates of government institutions involved in tourism</a:t>
            </a:r>
          </a:p>
          <a:p>
            <a:pPr>
              <a:spcAft>
                <a:spcPts val="338"/>
              </a:spcAft>
            </a:pPr>
            <a:endParaRPr lang="en-US" altLang="en-US" sz="1700" dirty="0">
              <a:solidFill>
                <a:schemeClr val="accent4"/>
              </a:solidFill>
              <a:effectLst>
                <a:outerShdw blurRad="38100" dist="38100" dir="2700000" algn="tl">
                  <a:srgbClr val="000000">
                    <a:alpha val="43137"/>
                  </a:srgbClr>
                </a:outerShdw>
              </a:effectLst>
              <a:latin typeface="Arial Black" panose="020B0A04020102020204" pitchFamily="34" charset="0"/>
            </a:endParaRPr>
          </a:p>
        </p:txBody>
      </p:sp>
    </p:spTree>
    <p:extLst>
      <p:ext uri="{BB962C8B-B14F-4D97-AF65-F5344CB8AC3E}">
        <p14:creationId xmlns:p14="http://schemas.microsoft.com/office/powerpoint/2010/main" val="824816847"/>
      </p:ext>
    </p:extLst>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1141299" y="152400"/>
            <a:ext cx="6512719" cy="838200"/>
          </a:xfrm>
        </p:spPr>
        <p:txBody>
          <a:bodyPr/>
          <a:lstStyle/>
          <a:p>
            <a:pPr algn="just">
              <a:lnSpc>
                <a:spcPct val="107000"/>
              </a:lnSpc>
              <a:spcAft>
                <a:spcPts val="0"/>
              </a:spcAft>
            </a:pPr>
            <a:r>
              <a:rPr lang="en-GB" sz="2500" b="1" dirty="0" smtClean="0">
                <a:solidFill>
                  <a:srgbClr val="C00000"/>
                </a:solidFill>
                <a:effectLst>
                  <a:outerShdw blurRad="38100" dist="38100" dir="2700000" algn="tl">
                    <a:srgbClr val="000000">
                      <a:alpha val="43137"/>
                    </a:srgbClr>
                  </a:outerShdw>
                </a:effectLst>
                <a:latin typeface="Segoe UI Black" panose="020B0A02040204020203" pitchFamily="34" charset="0"/>
                <a:ea typeface="Segoe UI Black" panose="020B0A02040204020203" pitchFamily="34" charset="0"/>
                <a:cs typeface="Segoe UI Black" panose="020B0A02040204020203" pitchFamily="34" charset="0"/>
              </a:rPr>
              <a:t>Recommendations from EGF I &amp; II</a:t>
            </a:r>
            <a:endParaRPr lang="en-GB" sz="2500" b="1" dirty="0">
              <a:solidFill>
                <a:srgbClr val="C00000"/>
              </a:solidFill>
              <a:effectLst>
                <a:outerShdw blurRad="38100" dist="38100" dir="2700000" algn="tl">
                  <a:srgbClr val="000000">
                    <a:alpha val="43137"/>
                  </a:srgbClr>
                </a:outerShdw>
              </a:effectLst>
              <a:latin typeface="Segoe UI Black" panose="020B0A02040204020203" pitchFamily="34" charset="0"/>
              <a:ea typeface="Segoe UI Black" panose="020B0A02040204020203" pitchFamily="34" charset="0"/>
              <a:cs typeface="Segoe UI Black" panose="020B0A02040204020203" pitchFamily="34" charset="0"/>
            </a:endParaRPr>
          </a:p>
        </p:txBody>
      </p:sp>
      <p:graphicFrame>
        <p:nvGraphicFramePr>
          <p:cNvPr id="4" name="Table 3">
            <a:extLst>
              <a:ext uri="{FF2B5EF4-FFF2-40B4-BE49-F238E27FC236}">
                <a16:creationId xmlns:a16="http://schemas.microsoft.com/office/drawing/2014/main" id="{FBB4E4BA-5870-C943-8B2C-8AF85D1AEEEC}"/>
              </a:ext>
            </a:extLst>
          </p:cNvPr>
          <p:cNvGraphicFramePr>
            <a:graphicFrameLocks noGrp="1"/>
          </p:cNvGraphicFramePr>
          <p:nvPr>
            <p:extLst>
              <p:ext uri="{D42A27DB-BD31-4B8C-83A1-F6EECF244321}">
                <p14:modId xmlns:p14="http://schemas.microsoft.com/office/powerpoint/2010/main" val="1743735391"/>
              </p:ext>
            </p:extLst>
          </p:nvPr>
        </p:nvGraphicFramePr>
        <p:xfrm>
          <a:off x="76201" y="1524000"/>
          <a:ext cx="9067799" cy="5253829"/>
        </p:xfrm>
        <a:graphic>
          <a:graphicData uri="http://schemas.openxmlformats.org/drawingml/2006/table">
            <a:tbl>
              <a:tblPr firstRow="1" bandRow="1">
                <a:tableStyleId>{5C22544A-7EE6-4342-B048-85BDC9FD1C3A}</a:tableStyleId>
              </a:tblPr>
              <a:tblGrid>
                <a:gridCol w="2862382">
                  <a:extLst>
                    <a:ext uri="{9D8B030D-6E8A-4147-A177-3AD203B41FA5}">
                      <a16:colId xmlns:a16="http://schemas.microsoft.com/office/drawing/2014/main" val="730692532"/>
                    </a:ext>
                  </a:extLst>
                </a:gridCol>
                <a:gridCol w="3604574">
                  <a:extLst>
                    <a:ext uri="{9D8B030D-6E8A-4147-A177-3AD203B41FA5}">
                      <a16:colId xmlns:a16="http://schemas.microsoft.com/office/drawing/2014/main" val="2846236326"/>
                    </a:ext>
                  </a:extLst>
                </a:gridCol>
                <a:gridCol w="2600843">
                  <a:extLst>
                    <a:ext uri="{9D8B030D-6E8A-4147-A177-3AD203B41FA5}">
                      <a16:colId xmlns:a16="http://schemas.microsoft.com/office/drawing/2014/main" val="3658504964"/>
                    </a:ext>
                  </a:extLst>
                </a:gridCol>
              </a:tblGrid>
              <a:tr h="1047589">
                <a:tc>
                  <a:txBody>
                    <a:bodyPr/>
                    <a:lstStyle/>
                    <a:p>
                      <a:pPr algn="ctr"/>
                      <a:endParaRPr lang="en-US" sz="1500" dirty="0"/>
                    </a:p>
                    <a:p>
                      <a:pPr algn="ctr"/>
                      <a:r>
                        <a:rPr lang="en-US" sz="1500" dirty="0"/>
                        <a:t>Actions</a:t>
                      </a:r>
                    </a:p>
                  </a:txBody>
                  <a:tcPr>
                    <a:solidFill>
                      <a:srgbClr val="592F79"/>
                    </a:solidFill>
                  </a:tcPr>
                </a:tc>
                <a:tc>
                  <a:txBody>
                    <a:bodyPr/>
                    <a:lstStyle/>
                    <a:p>
                      <a:pPr algn="ctr"/>
                      <a:endParaRPr lang="en-US" sz="1500" dirty="0"/>
                    </a:p>
                    <a:p>
                      <a:pPr algn="ctr"/>
                      <a:r>
                        <a:rPr lang="en-US" sz="1500" dirty="0"/>
                        <a:t>Implementation </a:t>
                      </a:r>
                    </a:p>
                  </a:txBody>
                  <a:tcPr>
                    <a:solidFill>
                      <a:srgbClr val="592F79"/>
                    </a:solidFill>
                  </a:tcPr>
                </a:tc>
                <a:tc>
                  <a:txBody>
                    <a:bodyPr/>
                    <a:lstStyle/>
                    <a:p>
                      <a:pPr algn="ctr"/>
                      <a:r>
                        <a:rPr lang="en-US" sz="1500" dirty="0"/>
                        <a:t>Score </a:t>
                      </a:r>
                    </a:p>
                    <a:p>
                      <a:pPr algn="ctr"/>
                      <a:r>
                        <a:rPr lang="en-US" sz="1500" dirty="0"/>
                        <a:t>(1 = action achieved, 2 = some progress, 3 = no progress) </a:t>
                      </a:r>
                    </a:p>
                  </a:txBody>
                  <a:tcPr>
                    <a:solidFill>
                      <a:srgbClr val="592F79"/>
                    </a:solidFill>
                  </a:tcPr>
                </a:tc>
                <a:extLst>
                  <a:ext uri="{0D108BD9-81ED-4DB2-BD59-A6C34878D82A}">
                    <a16:rowId xmlns:a16="http://schemas.microsoft.com/office/drawing/2014/main" val="823237355"/>
                  </a:ext>
                </a:extLst>
              </a:tr>
              <a:tr h="801415">
                <a:tc>
                  <a:txBody>
                    <a:bodyPr/>
                    <a:lstStyle/>
                    <a:p>
                      <a:r>
                        <a:rPr lang="en-US" sz="1400" dirty="0">
                          <a:latin typeface="+mn-lt"/>
                        </a:rPr>
                        <a:t>Increase public investments in the sector</a:t>
                      </a:r>
                      <a:endParaRPr lang="en-GB" sz="1400" dirty="0">
                        <a:latin typeface="+mn-lt"/>
                      </a:endParaRPr>
                    </a:p>
                    <a:p>
                      <a:pPr marL="285750" indent="-285750">
                        <a:buFont typeface="Arial" panose="020B0604020202020204" pitchFamily="34" charset="0"/>
                        <a:buChar char="•"/>
                      </a:pPr>
                      <a:endParaRPr lang="en-US" sz="1400" dirty="0">
                        <a:latin typeface="+mn-lt"/>
                      </a:endParaRPr>
                    </a:p>
                  </a:txBody>
                  <a:tcPr>
                    <a:solidFill>
                      <a:srgbClr val="CFD5EA"/>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400" b="0" i="0" baseline="0" dirty="0" smtClean="0">
                          <a:latin typeface="+mn-lt"/>
                        </a:rPr>
                        <a:t>Total budget allocated to institutions in the sector (MTWA, UWA, UHTTI, UWCEC, UWRTI, UTB) increased from 118 to 193 Billion UGX from FY 17/18 to FY 18/19. </a:t>
                      </a:r>
                      <a:endParaRPr lang="en-US" sz="1400" b="0" i="0" baseline="0" dirty="0">
                        <a:latin typeface="+mn-lt"/>
                      </a:endParaRPr>
                    </a:p>
                  </a:txBody>
                  <a:tcPr>
                    <a:solidFill>
                      <a:srgbClr val="CFD5EA"/>
                    </a:solidFill>
                  </a:tcPr>
                </a:tc>
                <a:tc>
                  <a:txBody>
                    <a:bodyPr/>
                    <a:lstStyle/>
                    <a:p>
                      <a:pPr algn="ctr"/>
                      <a:endParaRPr lang="en-US" sz="1400" dirty="0">
                        <a:latin typeface="+mn-lt"/>
                      </a:endParaRPr>
                    </a:p>
                    <a:p>
                      <a:pPr algn="ctr"/>
                      <a:r>
                        <a:rPr lang="en-US" sz="1400" dirty="0">
                          <a:latin typeface="+mn-lt"/>
                        </a:rPr>
                        <a:t>1</a:t>
                      </a:r>
                    </a:p>
                  </a:txBody>
                  <a:tcPr>
                    <a:solidFill>
                      <a:schemeClr val="accent6">
                        <a:lumMod val="20000"/>
                        <a:lumOff val="80000"/>
                      </a:schemeClr>
                    </a:solidFill>
                  </a:tcPr>
                </a:tc>
                <a:extLst>
                  <a:ext uri="{0D108BD9-81ED-4DB2-BD59-A6C34878D82A}">
                    <a16:rowId xmlns:a16="http://schemas.microsoft.com/office/drawing/2014/main" val="4003744319"/>
                  </a:ext>
                </a:extLst>
              </a:tr>
              <a:tr h="723481">
                <a:tc>
                  <a:txBody>
                    <a:bodyPr/>
                    <a:lstStyle/>
                    <a:p>
                      <a:r>
                        <a:rPr lang="en-GB" sz="1400" dirty="0">
                          <a:latin typeface="+mn-lt"/>
                        </a:rPr>
                        <a:t>Revise and implement the national branding strategy</a:t>
                      </a:r>
                    </a:p>
                  </a:txBody>
                  <a:tcPr>
                    <a:solidFill>
                      <a:srgbClr val="EAEFF7"/>
                    </a:solidFill>
                  </a:tcPr>
                </a:tc>
                <a:tc>
                  <a:txBody>
                    <a:bodyPr/>
                    <a:lstStyle/>
                    <a:p>
                      <a:r>
                        <a:rPr lang="en-US" sz="1400" b="0" dirty="0">
                          <a:latin typeface="+mn-lt"/>
                        </a:rPr>
                        <a:t>Procurement of consultancy services to develop the new branding strategy in final </a:t>
                      </a:r>
                      <a:r>
                        <a:rPr lang="en-US" sz="1400" b="0" dirty="0" smtClean="0">
                          <a:latin typeface="+mn-lt"/>
                        </a:rPr>
                        <a:t>stages.</a:t>
                      </a:r>
                      <a:endParaRPr lang="en-US" sz="1400" b="0" dirty="0">
                        <a:latin typeface="+mn-lt"/>
                      </a:endParaRPr>
                    </a:p>
                  </a:txBody>
                  <a:tcPr/>
                </a:tc>
                <a:tc>
                  <a:txBody>
                    <a:bodyPr/>
                    <a:lstStyle/>
                    <a:p>
                      <a:pPr algn="ctr"/>
                      <a:endParaRPr lang="en-US" sz="1400" dirty="0">
                        <a:latin typeface="+mn-lt"/>
                      </a:endParaRPr>
                    </a:p>
                    <a:p>
                      <a:pPr algn="ctr"/>
                      <a:r>
                        <a:rPr lang="en-US" sz="1400" dirty="0">
                          <a:latin typeface="+mn-lt"/>
                        </a:rPr>
                        <a:t>2</a:t>
                      </a:r>
                    </a:p>
                  </a:txBody>
                  <a:tcPr>
                    <a:solidFill>
                      <a:srgbClr val="FFFF00"/>
                    </a:solidFill>
                  </a:tcPr>
                </a:tc>
                <a:extLst>
                  <a:ext uri="{0D108BD9-81ED-4DB2-BD59-A6C34878D82A}">
                    <a16:rowId xmlns:a16="http://schemas.microsoft.com/office/drawing/2014/main" val="1905668444"/>
                  </a:ext>
                </a:extLst>
              </a:tr>
              <a:tr h="693336">
                <a:tc>
                  <a:txBody>
                    <a:bodyPr/>
                    <a:lstStyle/>
                    <a:p>
                      <a:r>
                        <a:rPr lang="en-GB" sz="1400" dirty="0">
                          <a:latin typeface="+mn-lt"/>
                        </a:rPr>
                        <a:t>Identify priority roads to improve</a:t>
                      </a:r>
                    </a:p>
                  </a:txBody>
                  <a:tcPr>
                    <a:solidFill>
                      <a:srgbClr val="CFD5EA"/>
                    </a:solidFill>
                  </a:tcPr>
                </a:tc>
                <a:tc>
                  <a:txBody>
                    <a:bodyPr/>
                    <a:lstStyle/>
                    <a:p>
                      <a:r>
                        <a:rPr lang="en-US" sz="1400" b="1" dirty="0">
                          <a:latin typeface="+mn-lt"/>
                        </a:rPr>
                        <a:t>Road constructed: </a:t>
                      </a:r>
                      <a:r>
                        <a:rPr lang="en-US" sz="1400" b="0" dirty="0">
                          <a:latin typeface="+mn-lt"/>
                        </a:rPr>
                        <a:t>271 km of identified tourism roads constructed in the Gorilla Parks area (FY 2019/20</a:t>
                      </a:r>
                      <a:r>
                        <a:rPr lang="en-US" sz="1400" b="0" dirty="0" smtClean="0">
                          <a:latin typeface="+mn-lt"/>
                        </a:rPr>
                        <a:t>). </a:t>
                      </a:r>
                      <a:endParaRPr lang="en-US" sz="1400" b="1" dirty="0">
                        <a:latin typeface="+mn-lt"/>
                      </a:endParaRPr>
                    </a:p>
                  </a:txBody>
                  <a:tcPr/>
                </a:tc>
                <a:tc>
                  <a:txBody>
                    <a:bodyPr/>
                    <a:lstStyle/>
                    <a:p>
                      <a:pPr algn="ctr"/>
                      <a:endParaRPr lang="en-US" sz="1400" dirty="0">
                        <a:latin typeface="+mn-lt"/>
                      </a:endParaRPr>
                    </a:p>
                    <a:p>
                      <a:pPr algn="ctr"/>
                      <a:r>
                        <a:rPr lang="en-US" sz="1400" dirty="0">
                          <a:latin typeface="+mn-lt"/>
                        </a:rPr>
                        <a:t>1</a:t>
                      </a:r>
                    </a:p>
                  </a:txBody>
                  <a:tcPr>
                    <a:solidFill>
                      <a:schemeClr val="accent6">
                        <a:lumMod val="20000"/>
                        <a:lumOff val="80000"/>
                      </a:schemeClr>
                    </a:solidFill>
                  </a:tcPr>
                </a:tc>
                <a:extLst>
                  <a:ext uri="{0D108BD9-81ED-4DB2-BD59-A6C34878D82A}">
                    <a16:rowId xmlns:a16="http://schemas.microsoft.com/office/drawing/2014/main" val="3569384823"/>
                  </a:ext>
                </a:extLst>
              </a:tr>
              <a:tr h="1074420">
                <a:tc>
                  <a:txBody>
                    <a:bodyPr/>
                    <a:lstStyle/>
                    <a:p>
                      <a:r>
                        <a:rPr lang="en-GB" sz="1400" dirty="0">
                          <a:latin typeface="+mn-lt"/>
                        </a:rPr>
                        <a:t>Identify one body or mechanism to enforce quality assurance across the entire tourism value chain</a:t>
                      </a:r>
                    </a:p>
                  </a:txBody>
                  <a:tcPr>
                    <a:solidFill>
                      <a:srgbClr val="EAEFF7"/>
                    </a:solidFill>
                  </a:tcPr>
                </a:tc>
                <a:tc>
                  <a:txBody>
                    <a:bodyPr/>
                    <a:lstStyle/>
                    <a:p>
                      <a:r>
                        <a:rPr lang="en-US" sz="1400" b="0" i="0" kern="1200" dirty="0">
                          <a:solidFill>
                            <a:schemeClr val="dk1"/>
                          </a:solidFill>
                          <a:effectLst/>
                          <a:latin typeface="+mn-lt"/>
                          <a:ea typeface="+mn-ea"/>
                          <a:cs typeface="+mn-cs"/>
                        </a:rPr>
                        <a:t>The Uganda Tourism Board (UTB) has a department responsible for Quality Assurance, which is directly supervised by the Tourism Department in the Ministry of Tourism, Wildlife, and Antiquities (MTWA), that seeks to address issues related to quality service delivery of licensing, inspection, classification and grading. </a:t>
                      </a:r>
                      <a:endParaRPr lang="en-US" sz="1400" b="0" dirty="0">
                        <a:latin typeface="+mn-lt"/>
                      </a:endParaRPr>
                    </a:p>
                  </a:txBody>
                  <a:tcPr/>
                </a:tc>
                <a:tc>
                  <a:txBody>
                    <a:bodyPr/>
                    <a:lstStyle/>
                    <a:p>
                      <a:endParaRPr lang="en-US" sz="1400" dirty="0">
                        <a:latin typeface="+mn-lt"/>
                      </a:endParaRPr>
                    </a:p>
                    <a:p>
                      <a:endParaRPr lang="en-US" sz="1400" dirty="0">
                        <a:latin typeface="+mn-lt"/>
                      </a:endParaRPr>
                    </a:p>
                    <a:p>
                      <a:pPr algn="ctr"/>
                      <a:r>
                        <a:rPr lang="en-US" sz="1400" dirty="0">
                          <a:latin typeface="+mn-lt"/>
                        </a:rPr>
                        <a:t>1</a:t>
                      </a:r>
                    </a:p>
                  </a:txBody>
                  <a:tcPr>
                    <a:solidFill>
                      <a:schemeClr val="accent6">
                        <a:lumMod val="20000"/>
                        <a:lumOff val="80000"/>
                      </a:schemeClr>
                    </a:solidFill>
                  </a:tcPr>
                </a:tc>
                <a:extLst>
                  <a:ext uri="{0D108BD9-81ED-4DB2-BD59-A6C34878D82A}">
                    <a16:rowId xmlns:a16="http://schemas.microsoft.com/office/drawing/2014/main" val="857738562"/>
                  </a:ext>
                </a:extLst>
              </a:tr>
            </a:tbl>
          </a:graphicData>
        </a:graphic>
      </p:graphicFrame>
    </p:spTree>
    <p:extLst>
      <p:ext uri="{BB962C8B-B14F-4D97-AF65-F5344CB8AC3E}">
        <p14:creationId xmlns:p14="http://schemas.microsoft.com/office/powerpoint/2010/main" val="3600123379"/>
      </p:ext>
    </p:extLst>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1141299" y="152400"/>
            <a:ext cx="6512719" cy="838200"/>
          </a:xfrm>
        </p:spPr>
        <p:txBody>
          <a:bodyPr/>
          <a:lstStyle/>
          <a:p>
            <a:pPr algn="ctr">
              <a:lnSpc>
                <a:spcPct val="107000"/>
              </a:lnSpc>
              <a:spcAft>
                <a:spcPts val="0"/>
              </a:spcAft>
            </a:pPr>
            <a:r>
              <a:rPr lang="en-GB" sz="2500" b="1" dirty="0" smtClean="0">
                <a:solidFill>
                  <a:srgbClr val="C00000"/>
                </a:solidFill>
                <a:effectLst>
                  <a:outerShdw blurRad="38100" dist="38100" dir="2700000" algn="tl">
                    <a:srgbClr val="000000">
                      <a:alpha val="43137"/>
                    </a:srgbClr>
                  </a:outerShdw>
                </a:effectLst>
                <a:latin typeface="Segoe UI Black" panose="020B0A02040204020203" pitchFamily="34" charset="0"/>
                <a:ea typeface="Segoe UI Black" panose="020B0A02040204020203" pitchFamily="34" charset="0"/>
                <a:cs typeface="Segoe UI Black" panose="020B0A02040204020203" pitchFamily="34" charset="0"/>
              </a:rPr>
              <a:t>Recommendations from EGF I : Tracking Implementation</a:t>
            </a:r>
            <a:endParaRPr lang="en-GB" sz="2500" b="1" dirty="0">
              <a:solidFill>
                <a:srgbClr val="C00000"/>
              </a:solidFill>
              <a:effectLst>
                <a:outerShdw blurRad="38100" dist="38100" dir="2700000" algn="tl">
                  <a:srgbClr val="000000">
                    <a:alpha val="43137"/>
                  </a:srgbClr>
                </a:outerShdw>
              </a:effectLst>
              <a:latin typeface="Segoe UI Black" panose="020B0A02040204020203" pitchFamily="34" charset="0"/>
              <a:ea typeface="Segoe UI Black" panose="020B0A02040204020203" pitchFamily="34" charset="0"/>
              <a:cs typeface="Segoe UI Black" panose="020B0A02040204020203" pitchFamily="34" charset="0"/>
            </a:endParaRPr>
          </a:p>
        </p:txBody>
      </p:sp>
      <p:sp>
        <p:nvSpPr>
          <p:cNvPr id="22531" name="Content Placeholder 2"/>
          <p:cNvSpPr>
            <a:spLocks noGrp="1"/>
          </p:cNvSpPr>
          <p:nvPr>
            <p:ph sz="half" idx="1"/>
          </p:nvPr>
        </p:nvSpPr>
        <p:spPr>
          <a:xfrm>
            <a:off x="76200" y="1447800"/>
            <a:ext cx="9067800" cy="5410200"/>
          </a:xfrm>
        </p:spPr>
        <p:txBody>
          <a:bodyPr/>
          <a:lstStyle/>
          <a:p>
            <a:pPr>
              <a:spcAft>
                <a:spcPts val="338"/>
              </a:spcAft>
            </a:pPr>
            <a:r>
              <a:rPr lang="en-US" altLang="en-US" sz="2100" dirty="0" smtClean="0">
                <a:solidFill>
                  <a:schemeClr val="accent4"/>
                </a:solidFill>
                <a:effectLst>
                  <a:outerShdw blurRad="38100" dist="38100" dir="2700000" algn="tl">
                    <a:srgbClr val="000000">
                      <a:alpha val="43137"/>
                    </a:srgbClr>
                  </a:outerShdw>
                </a:effectLst>
                <a:latin typeface="Arial Black" panose="020B0A04020102020204" pitchFamily="34" charset="0"/>
              </a:rPr>
              <a:t>Coffee tourism was launched as a new product together with the construction of a community coffee house in Mt. Rwenzori</a:t>
            </a:r>
          </a:p>
          <a:p>
            <a:pPr>
              <a:spcAft>
                <a:spcPts val="338"/>
              </a:spcAft>
            </a:pPr>
            <a:r>
              <a:rPr lang="en-US" altLang="en-US" sz="2100" dirty="0" smtClean="0">
                <a:solidFill>
                  <a:schemeClr val="accent4"/>
                </a:solidFill>
                <a:effectLst>
                  <a:outerShdw blurRad="38100" dist="38100" dir="2700000" algn="tl">
                    <a:srgbClr val="000000">
                      <a:alpha val="43137"/>
                    </a:srgbClr>
                  </a:outerShdw>
                </a:effectLst>
                <a:latin typeface="Arial Black" panose="020B0A04020102020204" pitchFamily="34" charset="0"/>
              </a:rPr>
              <a:t>Refurbishment works were initiated for flagship tourism products i.e. the Equator, Source of the Nile and Mt. Rwenzori.</a:t>
            </a:r>
          </a:p>
          <a:p>
            <a:pPr>
              <a:spcAft>
                <a:spcPts val="338"/>
              </a:spcAft>
            </a:pPr>
            <a:r>
              <a:rPr lang="en-US" altLang="en-US" sz="2100" dirty="0" smtClean="0">
                <a:solidFill>
                  <a:schemeClr val="accent4"/>
                </a:solidFill>
                <a:effectLst>
                  <a:outerShdw blurRad="38100" dist="38100" dir="2700000" algn="tl">
                    <a:srgbClr val="000000">
                      <a:alpha val="43137"/>
                    </a:srgbClr>
                  </a:outerShdw>
                </a:effectLst>
                <a:latin typeface="Arial Black" panose="020B0A04020102020204" pitchFamily="34" charset="0"/>
              </a:rPr>
              <a:t>Product audit and tourism product portfolio developed for Greater Ankole Region</a:t>
            </a:r>
          </a:p>
          <a:p>
            <a:pPr>
              <a:spcAft>
                <a:spcPts val="338"/>
              </a:spcAft>
            </a:pPr>
            <a:r>
              <a:rPr lang="en-US" altLang="en-US" sz="2100" dirty="0" smtClean="0">
                <a:solidFill>
                  <a:schemeClr val="accent4"/>
                </a:solidFill>
                <a:effectLst>
                  <a:outerShdw blurRad="38100" dist="38100" dir="2700000" algn="tl">
                    <a:srgbClr val="000000">
                      <a:alpha val="43137"/>
                    </a:srgbClr>
                  </a:outerShdw>
                </a:effectLst>
                <a:latin typeface="Arial Black" panose="020B0A04020102020204" pitchFamily="34" charset="0"/>
              </a:rPr>
              <a:t>Agro tourism development guidelines developed as an initial step in development of agriculture as a tourism </a:t>
            </a:r>
            <a:r>
              <a:rPr lang="en-US" altLang="en-US" sz="2100" dirty="0">
                <a:solidFill>
                  <a:schemeClr val="accent4"/>
                </a:solidFill>
                <a:effectLst>
                  <a:outerShdw blurRad="38100" dist="38100" dir="2700000" algn="tl">
                    <a:srgbClr val="000000">
                      <a:alpha val="43137"/>
                    </a:srgbClr>
                  </a:outerShdw>
                </a:effectLst>
                <a:latin typeface="Arial Black" panose="020B0A04020102020204" pitchFamily="34" charset="0"/>
              </a:rPr>
              <a:t>product </a:t>
            </a:r>
            <a:endParaRPr lang="en-US" altLang="en-US" sz="2100" dirty="0" smtClean="0">
              <a:solidFill>
                <a:schemeClr val="accent4"/>
              </a:solidFill>
              <a:effectLst>
                <a:outerShdw blurRad="38100" dist="38100" dir="2700000" algn="tl">
                  <a:srgbClr val="000000">
                    <a:alpha val="43137"/>
                  </a:srgbClr>
                </a:outerShdw>
              </a:effectLst>
              <a:latin typeface="Arial Black" panose="020B0A04020102020204" pitchFamily="34" charset="0"/>
            </a:endParaRPr>
          </a:p>
          <a:p>
            <a:pPr>
              <a:spcAft>
                <a:spcPts val="338"/>
              </a:spcAft>
            </a:pPr>
            <a:r>
              <a:rPr lang="en-US" altLang="en-US" sz="2100" dirty="0" smtClean="0">
                <a:solidFill>
                  <a:schemeClr val="accent4"/>
                </a:solidFill>
                <a:effectLst>
                  <a:outerShdw blurRad="38100" dist="38100" dir="2700000" algn="tl">
                    <a:srgbClr val="000000">
                      <a:alpha val="43137"/>
                    </a:srgbClr>
                  </a:outerShdw>
                </a:effectLst>
                <a:latin typeface="Arial Black" panose="020B0A04020102020204" pitchFamily="34" charset="0"/>
              </a:rPr>
              <a:t>Established </a:t>
            </a:r>
            <a:r>
              <a:rPr lang="en-US" altLang="en-US" sz="2100" dirty="0">
                <a:solidFill>
                  <a:schemeClr val="accent4"/>
                </a:solidFill>
                <a:effectLst>
                  <a:outerShdw blurRad="38100" dist="38100" dir="2700000" algn="tl">
                    <a:srgbClr val="000000">
                      <a:alpha val="43137"/>
                    </a:srgbClr>
                  </a:outerShdw>
                </a:effectLst>
                <a:latin typeface="Arial Black" panose="020B0A04020102020204" pitchFamily="34" charset="0"/>
              </a:rPr>
              <a:t>a partnership with LG and District Health Inspectors to conduct registration, sensitization and inspection of accommodation facilities across Uganda</a:t>
            </a:r>
          </a:p>
          <a:p>
            <a:pPr>
              <a:spcAft>
                <a:spcPts val="338"/>
              </a:spcAft>
            </a:pPr>
            <a:endParaRPr lang="en-US" altLang="en-US" sz="2100" dirty="0">
              <a:solidFill>
                <a:schemeClr val="accent4"/>
              </a:solidFill>
              <a:effectLst>
                <a:outerShdw blurRad="38100" dist="38100" dir="2700000" algn="tl">
                  <a:srgbClr val="000000">
                    <a:alpha val="43137"/>
                  </a:srgbClr>
                </a:outerShdw>
              </a:effectLst>
              <a:latin typeface="Arial Black" panose="020B0A04020102020204" pitchFamily="34" charset="0"/>
            </a:endParaRPr>
          </a:p>
        </p:txBody>
      </p:sp>
    </p:spTree>
    <p:extLst>
      <p:ext uri="{BB962C8B-B14F-4D97-AF65-F5344CB8AC3E}">
        <p14:creationId xmlns:p14="http://schemas.microsoft.com/office/powerpoint/2010/main" val="3231368463"/>
      </p:ext>
    </p:extLst>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1141299" y="152400"/>
            <a:ext cx="6512719" cy="838200"/>
          </a:xfrm>
        </p:spPr>
        <p:txBody>
          <a:bodyPr/>
          <a:lstStyle/>
          <a:p>
            <a:pPr algn="ctr">
              <a:lnSpc>
                <a:spcPct val="107000"/>
              </a:lnSpc>
              <a:spcAft>
                <a:spcPts val="0"/>
              </a:spcAft>
            </a:pPr>
            <a:r>
              <a:rPr lang="en-GB" sz="2500" b="1" dirty="0" smtClean="0">
                <a:solidFill>
                  <a:srgbClr val="C00000"/>
                </a:solidFill>
                <a:effectLst>
                  <a:outerShdw blurRad="38100" dist="38100" dir="2700000" algn="tl">
                    <a:srgbClr val="000000">
                      <a:alpha val="43137"/>
                    </a:srgbClr>
                  </a:outerShdw>
                </a:effectLst>
                <a:latin typeface="Segoe UI Black" panose="020B0A02040204020203" pitchFamily="34" charset="0"/>
                <a:ea typeface="Segoe UI Black" panose="020B0A02040204020203" pitchFamily="34" charset="0"/>
                <a:cs typeface="Segoe UI Black" panose="020B0A02040204020203" pitchFamily="34" charset="0"/>
              </a:rPr>
              <a:t>Recommendations from EGF I : Tracking Implementation</a:t>
            </a:r>
            <a:endParaRPr lang="en-GB" sz="2500" b="1" dirty="0">
              <a:solidFill>
                <a:srgbClr val="C00000"/>
              </a:solidFill>
              <a:effectLst>
                <a:outerShdw blurRad="38100" dist="38100" dir="2700000" algn="tl">
                  <a:srgbClr val="000000">
                    <a:alpha val="43137"/>
                  </a:srgbClr>
                </a:outerShdw>
              </a:effectLst>
              <a:latin typeface="Segoe UI Black" panose="020B0A02040204020203" pitchFamily="34" charset="0"/>
              <a:ea typeface="Segoe UI Black" panose="020B0A02040204020203" pitchFamily="34" charset="0"/>
              <a:cs typeface="Segoe UI Black" panose="020B0A02040204020203" pitchFamily="34" charset="0"/>
            </a:endParaRPr>
          </a:p>
        </p:txBody>
      </p:sp>
      <p:sp>
        <p:nvSpPr>
          <p:cNvPr id="22531" name="Content Placeholder 2"/>
          <p:cNvSpPr>
            <a:spLocks noGrp="1"/>
          </p:cNvSpPr>
          <p:nvPr>
            <p:ph sz="half" idx="1"/>
          </p:nvPr>
        </p:nvSpPr>
        <p:spPr>
          <a:xfrm>
            <a:off x="76200" y="1447800"/>
            <a:ext cx="9067800" cy="5410200"/>
          </a:xfrm>
        </p:spPr>
        <p:txBody>
          <a:bodyPr/>
          <a:lstStyle/>
          <a:p>
            <a:pPr>
              <a:spcAft>
                <a:spcPts val="338"/>
              </a:spcAft>
            </a:pPr>
            <a:r>
              <a:rPr lang="en-US" altLang="en-US" sz="2100" dirty="0" smtClean="0">
                <a:solidFill>
                  <a:schemeClr val="accent4"/>
                </a:solidFill>
                <a:effectLst>
                  <a:outerShdw blurRad="38100" dist="38100" dir="2700000" algn="tl">
                    <a:srgbClr val="000000">
                      <a:alpha val="43137"/>
                    </a:srgbClr>
                  </a:outerShdw>
                </a:effectLst>
                <a:latin typeface="Arial Black" panose="020B0A04020102020204" pitchFamily="34" charset="0"/>
              </a:rPr>
              <a:t>Digitized the registration and licensing process to save on costs of time and improve convenience in service delivery</a:t>
            </a:r>
          </a:p>
          <a:p>
            <a:pPr>
              <a:spcAft>
                <a:spcPts val="338"/>
              </a:spcAft>
            </a:pPr>
            <a:r>
              <a:rPr lang="en-US" altLang="en-US" sz="2100" dirty="0" smtClean="0">
                <a:solidFill>
                  <a:schemeClr val="accent4"/>
                </a:solidFill>
                <a:effectLst>
                  <a:outerShdw blurRad="38100" dist="38100" dir="2700000" algn="tl">
                    <a:srgbClr val="000000">
                      <a:alpha val="43137"/>
                    </a:srgbClr>
                  </a:outerShdw>
                </a:effectLst>
                <a:latin typeface="Arial Black" panose="020B0A04020102020204" pitchFamily="34" charset="0"/>
              </a:rPr>
              <a:t>Strengthened partnership with law enforcement and districts to weed out rogue tourism service providers  along the value chain</a:t>
            </a:r>
          </a:p>
          <a:p>
            <a:pPr>
              <a:spcAft>
                <a:spcPts val="338"/>
              </a:spcAft>
            </a:pPr>
            <a:r>
              <a:rPr lang="en-US" altLang="en-US" sz="2100" dirty="0" smtClean="0">
                <a:solidFill>
                  <a:schemeClr val="accent4"/>
                </a:solidFill>
                <a:effectLst>
                  <a:outerShdw blurRad="38100" dist="38100" dir="2700000" algn="tl">
                    <a:srgbClr val="000000">
                      <a:alpha val="43137"/>
                    </a:srgbClr>
                  </a:outerShdw>
                </a:effectLst>
                <a:latin typeface="Arial Black" panose="020B0A04020102020204" pitchFamily="34" charset="0"/>
              </a:rPr>
              <a:t>Regular capacity building programmes undertaken for tourism service providers across the country in adherence to minimum quality and service standards</a:t>
            </a:r>
          </a:p>
          <a:p>
            <a:pPr marL="0" indent="0">
              <a:spcAft>
                <a:spcPts val="338"/>
              </a:spcAft>
              <a:buNone/>
            </a:pPr>
            <a:endParaRPr lang="en-US" altLang="en-US" sz="2100" dirty="0">
              <a:solidFill>
                <a:schemeClr val="accent4"/>
              </a:solidFill>
              <a:effectLst>
                <a:outerShdw blurRad="38100" dist="38100" dir="2700000" algn="tl">
                  <a:srgbClr val="000000">
                    <a:alpha val="43137"/>
                  </a:srgbClr>
                </a:outerShdw>
              </a:effectLst>
              <a:latin typeface="Arial Black" panose="020B0A04020102020204" pitchFamily="34" charset="0"/>
            </a:endParaRPr>
          </a:p>
        </p:txBody>
      </p:sp>
    </p:spTree>
    <p:extLst>
      <p:ext uri="{BB962C8B-B14F-4D97-AF65-F5344CB8AC3E}">
        <p14:creationId xmlns:p14="http://schemas.microsoft.com/office/powerpoint/2010/main" val="4061740482"/>
      </p:ext>
    </p:extLst>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1141299" y="152400"/>
            <a:ext cx="6512719" cy="838200"/>
          </a:xfrm>
        </p:spPr>
        <p:txBody>
          <a:bodyPr/>
          <a:lstStyle/>
          <a:p>
            <a:pPr algn="ctr">
              <a:lnSpc>
                <a:spcPct val="107000"/>
              </a:lnSpc>
              <a:spcAft>
                <a:spcPts val="0"/>
              </a:spcAft>
            </a:pPr>
            <a:r>
              <a:rPr lang="en-GB" sz="2500" b="1" dirty="0" smtClean="0">
                <a:solidFill>
                  <a:srgbClr val="C00000"/>
                </a:solidFill>
                <a:effectLst>
                  <a:outerShdw blurRad="38100" dist="38100" dir="2700000" algn="tl">
                    <a:srgbClr val="000000">
                      <a:alpha val="43137"/>
                    </a:srgbClr>
                  </a:outerShdw>
                </a:effectLst>
                <a:latin typeface="Segoe UI Black" panose="020B0A02040204020203" pitchFamily="34" charset="0"/>
                <a:ea typeface="Segoe UI Black" panose="020B0A02040204020203" pitchFamily="34" charset="0"/>
                <a:cs typeface="Segoe UI Black" panose="020B0A02040204020203" pitchFamily="34" charset="0"/>
              </a:rPr>
              <a:t>Recommendations from EGF II: Tracking Implementation</a:t>
            </a:r>
            <a:endParaRPr lang="en-GB" sz="2500" b="1" dirty="0">
              <a:solidFill>
                <a:srgbClr val="C00000"/>
              </a:solidFill>
              <a:effectLst>
                <a:outerShdw blurRad="38100" dist="38100" dir="2700000" algn="tl">
                  <a:srgbClr val="000000">
                    <a:alpha val="43137"/>
                  </a:srgbClr>
                </a:outerShdw>
              </a:effectLst>
              <a:latin typeface="Segoe UI Black" panose="020B0A02040204020203" pitchFamily="34" charset="0"/>
              <a:ea typeface="Segoe UI Black" panose="020B0A02040204020203" pitchFamily="34" charset="0"/>
              <a:cs typeface="Segoe UI Black" panose="020B0A02040204020203" pitchFamily="34" charset="0"/>
            </a:endParaRPr>
          </a:p>
        </p:txBody>
      </p:sp>
      <p:sp>
        <p:nvSpPr>
          <p:cNvPr id="22531" name="Content Placeholder 2"/>
          <p:cNvSpPr>
            <a:spLocks noGrp="1"/>
          </p:cNvSpPr>
          <p:nvPr>
            <p:ph sz="half" idx="1"/>
          </p:nvPr>
        </p:nvSpPr>
        <p:spPr>
          <a:xfrm>
            <a:off x="76200" y="1447800"/>
            <a:ext cx="9067800" cy="5410200"/>
          </a:xfrm>
        </p:spPr>
        <p:txBody>
          <a:bodyPr/>
          <a:lstStyle/>
          <a:p>
            <a:pPr marL="0" indent="0">
              <a:spcAft>
                <a:spcPts val="338"/>
              </a:spcAft>
              <a:buNone/>
            </a:pPr>
            <a:r>
              <a:rPr lang="en-US" altLang="en-US" sz="2100" dirty="0" smtClean="0">
                <a:solidFill>
                  <a:schemeClr val="accent4"/>
                </a:solidFill>
                <a:effectLst>
                  <a:outerShdw blurRad="38100" dist="38100" dir="2700000" algn="tl">
                    <a:srgbClr val="000000">
                      <a:alpha val="43137"/>
                    </a:srgbClr>
                  </a:outerShdw>
                </a:effectLst>
                <a:latin typeface="Arial Black" panose="020B0A04020102020204" pitchFamily="34" charset="0"/>
              </a:rPr>
              <a:t>1. Priority areas identified for Development and Investment:</a:t>
            </a:r>
          </a:p>
          <a:p>
            <a:pPr>
              <a:spcAft>
                <a:spcPts val="338"/>
              </a:spcAft>
            </a:pPr>
            <a:r>
              <a:rPr lang="en-US" altLang="en-US" sz="2100" dirty="0" smtClean="0">
                <a:solidFill>
                  <a:schemeClr val="accent4"/>
                </a:solidFill>
                <a:effectLst>
                  <a:outerShdw blurRad="38100" dist="38100" dir="2700000" algn="tl">
                    <a:srgbClr val="000000">
                      <a:alpha val="43137"/>
                    </a:srgbClr>
                  </a:outerShdw>
                </a:effectLst>
                <a:latin typeface="Arial Black" panose="020B0A04020102020204" pitchFamily="34" charset="0"/>
              </a:rPr>
              <a:t>Marine tourism i.e. L. Victoria &amp; R. Nile was zoned into 9 industrial parks for tourism investment </a:t>
            </a:r>
          </a:p>
          <a:p>
            <a:pPr>
              <a:spcAft>
                <a:spcPts val="338"/>
              </a:spcAft>
            </a:pPr>
            <a:r>
              <a:rPr lang="en-US" altLang="en-US" sz="2100" dirty="0" smtClean="0">
                <a:solidFill>
                  <a:schemeClr val="accent4"/>
                </a:solidFill>
                <a:effectLst>
                  <a:outerShdw blurRad="38100" dist="38100" dir="2700000" algn="tl">
                    <a:srgbClr val="000000">
                      <a:alpha val="43137"/>
                    </a:srgbClr>
                  </a:outerShdw>
                </a:effectLst>
                <a:latin typeface="Arial Black" panose="020B0A04020102020204" pitchFamily="34" charset="0"/>
              </a:rPr>
              <a:t>The equator: </a:t>
            </a:r>
            <a:r>
              <a:rPr lang="en-US" altLang="en-US" sz="2100" dirty="0">
                <a:solidFill>
                  <a:schemeClr val="accent4"/>
                </a:solidFill>
                <a:effectLst>
                  <a:outerShdw blurRad="38100" dist="38100" dir="2700000" algn="tl">
                    <a:srgbClr val="000000">
                      <a:alpha val="43137"/>
                    </a:srgbClr>
                  </a:outerShdw>
                </a:effectLst>
                <a:latin typeface="Arial Black" panose="020B0A04020102020204" pitchFamily="34" charset="0"/>
              </a:rPr>
              <a:t>6 points identified for investment promotion and tourism development i.e. Ntusi, Kiruhura; L. George; Kikorongo – Kasese; Entebbe and Kayabwe – Masaka </a:t>
            </a:r>
            <a:r>
              <a:rPr lang="en-US" altLang="en-US" sz="2100" dirty="0" smtClean="0">
                <a:solidFill>
                  <a:schemeClr val="accent4"/>
                </a:solidFill>
                <a:effectLst>
                  <a:outerShdw blurRad="38100" dist="38100" dir="2700000" algn="tl">
                    <a:srgbClr val="000000">
                      <a:alpha val="43137"/>
                    </a:srgbClr>
                  </a:outerShdw>
                </a:effectLst>
                <a:latin typeface="Arial Black" panose="020B0A04020102020204" pitchFamily="34" charset="0"/>
              </a:rPr>
              <a:t>Road</a:t>
            </a:r>
          </a:p>
          <a:p>
            <a:pPr>
              <a:spcAft>
                <a:spcPts val="338"/>
              </a:spcAft>
            </a:pPr>
            <a:r>
              <a:rPr lang="en-US" altLang="en-US" sz="2100" dirty="0" smtClean="0">
                <a:solidFill>
                  <a:schemeClr val="accent4"/>
                </a:solidFill>
                <a:effectLst>
                  <a:outerShdw blurRad="38100" dist="38100" dir="2700000" algn="tl">
                    <a:srgbClr val="000000">
                      <a:alpha val="43137"/>
                    </a:srgbClr>
                  </a:outerShdw>
                </a:effectLst>
                <a:latin typeface="Arial Black" panose="020B0A04020102020204" pitchFamily="34" charset="0"/>
              </a:rPr>
              <a:t>Source of The Nile </a:t>
            </a:r>
          </a:p>
          <a:p>
            <a:pPr>
              <a:spcAft>
                <a:spcPts val="338"/>
              </a:spcAft>
            </a:pPr>
            <a:r>
              <a:rPr lang="en-US" altLang="en-US" sz="2100" dirty="0" smtClean="0">
                <a:solidFill>
                  <a:schemeClr val="accent4"/>
                </a:solidFill>
                <a:effectLst>
                  <a:outerShdw blurRad="38100" dist="38100" dir="2700000" algn="tl">
                    <a:srgbClr val="000000">
                      <a:alpha val="43137"/>
                    </a:srgbClr>
                  </a:outerShdw>
                </a:effectLst>
                <a:latin typeface="Arial Black" panose="020B0A04020102020204" pitchFamily="34" charset="0"/>
              </a:rPr>
              <a:t>Hot Springs and Spa tourism i.e. Kitagata</a:t>
            </a:r>
          </a:p>
          <a:p>
            <a:pPr>
              <a:spcAft>
                <a:spcPts val="338"/>
              </a:spcAft>
            </a:pPr>
            <a:r>
              <a:rPr lang="en-US" altLang="en-US" sz="2100" dirty="0" smtClean="0">
                <a:solidFill>
                  <a:schemeClr val="accent4"/>
                </a:solidFill>
                <a:effectLst>
                  <a:outerShdw blurRad="38100" dist="38100" dir="2700000" algn="tl">
                    <a:srgbClr val="000000">
                      <a:alpha val="43137"/>
                    </a:srgbClr>
                  </a:outerShdw>
                </a:effectLst>
                <a:latin typeface="Arial Black" panose="020B0A04020102020204" pitchFamily="34" charset="0"/>
              </a:rPr>
              <a:t>Kagulu Hill</a:t>
            </a:r>
          </a:p>
          <a:p>
            <a:pPr>
              <a:spcAft>
                <a:spcPts val="338"/>
              </a:spcAft>
            </a:pPr>
            <a:r>
              <a:rPr lang="en-US" altLang="en-US" sz="2100" dirty="0" smtClean="0">
                <a:solidFill>
                  <a:schemeClr val="accent4"/>
                </a:solidFill>
                <a:effectLst>
                  <a:outerShdw blurRad="38100" dist="38100" dir="2700000" algn="tl">
                    <a:srgbClr val="000000">
                      <a:alpha val="43137"/>
                    </a:srgbClr>
                  </a:outerShdw>
                </a:effectLst>
                <a:latin typeface="Arial Black" panose="020B0A04020102020204" pitchFamily="34" charset="0"/>
              </a:rPr>
              <a:t>Souvenir and craft industry development </a:t>
            </a:r>
          </a:p>
          <a:p>
            <a:pPr>
              <a:spcAft>
                <a:spcPts val="338"/>
              </a:spcAft>
            </a:pPr>
            <a:r>
              <a:rPr lang="en-US" altLang="en-US" sz="2100" dirty="0" smtClean="0">
                <a:solidFill>
                  <a:schemeClr val="accent4"/>
                </a:solidFill>
                <a:effectLst>
                  <a:outerShdw blurRad="38100" dist="38100" dir="2700000" algn="tl">
                    <a:srgbClr val="000000">
                      <a:alpha val="43137"/>
                    </a:srgbClr>
                  </a:outerShdw>
                </a:effectLst>
                <a:latin typeface="Arial Black" panose="020B0A04020102020204" pitchFamily="34" charset="0"/>
              </a:rPr>
              <a:t>Mt. Rwenzori Infrastructure development </a:t>
            </a:r>
          </a:p>
          <a:p>
            <a:pPr>
              <a:spcAft>
                <a:spcPts val="338"/>
              </a:spcAft>
            </a:pPr>
            <a:r>
              <a:rPr lang="en-US" altLang="en-US" sz="2100" dirty="0" smtClean="0">
                <a:solidFill>
                  <a:schemeClr val="accent4"/>
                </a:solidFill>
                <a:effectLst>
                  <a:outerShdw blurRad="38100" dist="38100" dir="2700000" algn="tl">
                    <a:srgbClr val="000000">
                      <a:alpha val="43137"/>
                    </a:srgbClr>
                  </a:outerShdw>
                </a:effectLst>
                <a:latin typeface="Arial Black" panose="020B0A04020102020204" pitchFamily="34" charset="0"/>
              </a:rPr>
              <a:t>Uganda Convention centers in Entebbe and Jinja</a:t>
            </a:r>
            <a:endParaRPr lang="en-US" altLang="en-US" sz="2100" dirty="0">
              <a:solidFill>
                <a:schemeClr val="accent4"/>
              </a:solidFill>
              <a:effectLst>
                <a:outerShdw blurRad="38100" dist="38100" dir="2700000" algn="tl">
                  <a:srgbClr val="000000">
                    <a:alpha val="43137"/>
                  </a:srgbClr>
                </a:outerShdw>
              </a:effectLst>
              <a:latin typeface="Arial Black" panose="020B0A04020102020204" pitchFamily="34" charset="0"/>
            </a:endParaRPr>
          </a:p>
        </p:txBody>
      </p:sp>
    </p:spTree>
    <p:extLst>
      <p:ext uri="{BB962C8B-B14F-4D97-AF65-F5344CB8AC3E}">
        <p14:creationId xmlns:p14="http://schemas.microsoft.com/office/powerpoint/2010/main" val="908149271"/>
      </p:ext>
    </p:extLst>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1141299" y="152400"/>
            <a:ext cx="6512719" cy="838200"/>
          </a:xfrm>
        </p:spPr>
        <p:txBody>
          <a:bodyPr/>
          <a:lstStyle/>
          <a:p>
            <a:pPr algn="ctr">
              <a:lnSpc>
                <a:spcPct val="107000"/>
              </a:lnSpc>
              <a:spcAft>
                <a:spcPts val="0"/>
              </a:spcAft>
            </a:pPr>
            <a:r>
              <a:rPr lang="en-GB" sz="2500" b="1" dirty="0" smtClean="0">
                <a:solidFill>
                  <a:srgbClr val="C00000"/>
                </a:solidFill>
                <a:effectLst>
                  <a:outerShdw blurRad="38100" dist="38100" dir="2700000" algn="tl">
                    <a:srgbClr val="000000">
                      <a:alpha val="43137"/>
                    </a:srgbClr>
                  </a:outerShdw>
                </a:effectLst>
                <a:latin typeface="Segoe UI Black" panose="020B0A02040204020203" pitchFamily="34" charset="0"/>
                <a:ea typeface="Segoe UI Black" panose="020B0A02040204020203" pitchFamily="34" charset="0"/>
                <a:cs typeface="Segoe UI Black" panose="020B0A02040204020203" pitchFamily="34" charset="0"/>
              </a:rPr>
              <a:t>Recommendations from EGF II: Tracking Implementation</a:t>
            </a:r>
            <a:endParaRPr lang="en-GB" sz="2500" b="1" dirty="0">
              <a:solidFill>
                <a:srgbClr val="C00000"/>
              </a:solidFill>
              <a:effectLst>
                <a:outerShdw blurRad="38100" dist="38100" dir="2700000" algn="tl">
                  <a:srgbClr val="000000">
                    <a:alpha val="43137"/>
                  </a:srgbClr>
                </a:outerShdw>
              </a:effectLst>
              <a:latin typeface="Segoe UI Black" panose="020B0A02040204020203" pitchFamily="34" charset="0"/>
              <a:ea typeface="Segoe UI Black" panose="020B0A02040204020203" pitchFamily="34" charset="0"/>
              <a:cs typeface="Segoe UI Black" panose="020B0A02040204020203" pitchFamily="34" charset="0"/>
            </a:endParaRPr>
          </a:p>
        </p:txBody>
      </p:sp>
      <p:sp>
        <p:nvSpPr>
          <p:cNvPr id="22531" name="Content Placeholder 2"/>
          <p:cNvSpPr>
            <a:spLocks noGrp="1"/>
          </p:cNvSpPr>
          <p:nvPr>
            <p:ph sz="half" idx="1"/>
          </p:nvPr>
        </p:nvSpPr>
        <p:spPr>
          <a:xfrm>
            <a:off x="76200" y="1447800"/>
            <a:ext cx="9067800" cy="5410200"/>
          </a:xfrm>
        </p:spPr>
        <p:txBody>
          <a:bodyPr/>
          <a:lstStyle/>
          <a:p>
            <a:pPr marL="0" indent="0">
              <a:spcAft>
                <a:spcPts val="338"/>
              </a:spcAft>
              <a:buNone/>
            </a:pPr>
            <a:r>
              <a:rPr lang="en-US" altLang="en-US" sz="2100" dirty="0" smtClean="0">
                <a:solidFill>
                  <a:schemeClr val="accent4"/>
                </a:solidFill>
                <a:effectLst>
                  <a:outerShdw blurRad="38100" dist="38100" dir="2700000" algn="tl">
                    <a:srgbClr val="000000">
                      <a:alpha val="43137"/>
                    </a:srgbClr>
                  </a:outerShdw>
                </a:effectLst>
                <a:latin typeface="Arial Black" panose="020B0A04020102020204" pitchFamily="34" charset="0"/>
              </a:rPr>
              <a:t>2</a:t>
            </a:r>
            <a:r>
              <a:rPr lang="en-US" altLang="en-US" sz="2100" dirty="0">
                <a:solidFill>
                  <a:schemeClr val="accent4"/>
                </a:solidFill>
                <a:effectLst>
                  <a:outerShdw blurRad="38100" dist="38100" dir="2700000" algn="tl">
                    <a:srgbClr val="000000">
                      <a:alpha val="43137"/>
                    </a:srgbClr>
                  </a:outerShdw>
                </a:effectLst>
                <a:latin typeface="Arial Black" panose="020B0A04020102020204" pitchFamily="34" charset="0"/>
              </a:rPr>
              <a:t>. </a:t>
            </a:r>
            <a:r>
              <a:rPr lang="en-US" altLang="en-US" sz="2100" dirty="0" smtClean="0">
                <a:solidFill>
                  <a:schemeClr val="accent4"/>
                </a:solidFill>
                <a:effectLst>
                  <a:outerShdw blurRad="38100" dist="38100" dir="2700000" algn="tl">
                    <a:srgbClr val="000000">
                      <a:alpha val="43137"/>
                    </a:srgbClr>
                  </a:outerShdw>
                </a:effectLst>
                <a:latin typeface="Arial Black" panose="020B0A04020102020204" pitchFamily="34" charset="0"/>
              </a:rPr>
              <a:t>Increase </a:t>
            </a:r>
            <a:r>
              <a:rPr lang="en-US" altLang="en-US" sz="2100" dirty="0">
                <a:solidFill>
                  <a:schemeClr val="accent4"/>
                </a:solidFill>
                <a:effectLst>
                  <a:outerShdw blurRad="38100" dist="38100" dir="2700000" algn="tl">
                    <a:srgbClr val="000000">
                      <a:alpha val="43137"/>
                    </a:srgbClr>
                  </a:outerShdw>
                </a:effectLst>
                <a:latin typeface="Arial Black" panose="020B0A04020102020204" pitchFamily="34" charset="0"/>
              </a:rPr>
              <a:t>public relations efforts and coordinate marketing efforts:</a:t>
            </a:r>
            <a:endParaRPr lang="en-US" altLang="en-US" sz="2100" dirty="0" smtClean="0">
              <a:solidFill>
                <a:schemeClr val="accent4"/>
              </a:solidFill>
              <a:effectLst>
                <a:outerShdw blurRad="38100" dist="38100" dir="2700000" algn="tl">
                  <a:srgbClr val="000000">
                    <a:alpha val="43137"/>
                  </a:srgbClr>
                </a:outerShdw>
              </a:effectLst>
              <a:latin typeface="Arial Black" panose="020B0A04020102020204" pitchFamily="34" charset="0"/>
            </a:endParaRPr>
          </a:p>
          <a:p>
            <a:pPr>
              <a:spcAft>
                <a:spcPts val="338"/>
              </a:spcAft>
            </a:pPr>
            <a:r>
              <a:rPr lang="en-US" altLang="en-US" sz="2100" dirty="0" smtClean="0">
                <a:solidFill>
                  <a:schemeClr val="accent4"/>
                </a:solidFill>
                <a:effectLst>
                  <a:outerShdw blurRad="38100" dist="38100" dir="2700000" algn="tl">
                    <a:srgbClr val="000000">
                      <a:alpha val="43137"/>
                    </a:srgbClr>
                  </a:outerShdw>
                </a:effectLst>
                <a:latin typeface="Arial Black" panose="020B0A04020102020204" pitchFamily="34" charset="0"/>
              </a:rPr>
              <a:t>60 Media officials trained in responsible media reporting and patriotic journalism </a:t>
            </a:r>
          </a:p>
          <a:p>
            <a:pPr>
              <a:spcAft>
                <a:spcPts val="338"/>
              </a:spcAft>
            </a:pPr>
            <a:r>
              <a:rPr lang="en-US" altLang="en-US" sz="2100" dirty="0" smtClean="0">
                <a:solidFill>
                  <a:schemeClr val="accent4"/>
                </a:solidFill>
                <a:effectLst>
                  <a:outerShdw blurRad="38100" dist="38100" dir="2700000" algn="tl">
                    <a:srgbClr val="000000">
                      <a:alpha val="43137"/>
                    </a:srgbClr>
                  </a:outerShdw>
                </a:effectLst>
                <a:latin typeface="Arial Black" panose="020B0A04020102020204" pitchFamily="34" charset="0"/>
              </a:rPr>
              <a:t>Partnerships formed with media houses for sponsorship and dissemination of tourism information through TV programs and newspaper articles</a:t>
            </a:r>
          </a:p>
          <a:p>
            <a:pPr marL="0" indent="0">
              <a:spcAft>
                <a:spcPts val="338"/>
              </a:spcAft>
              <a:buNone/>
            </a:pPr>
            <a:r>
              <a:rPr lang="en-US" altLang="en-US" sz="2100" dirty="0">
                <a:solidFill>
                  <a:schemeClr val="accent4"/>
                </a:solidFill>
                <a:effectLst>
                  <a:outerShdw blurRad="38100" dist="38100" dir="2700000" algn="tl">
                    <a:srgbClr val="000000">
                      <a:alpha val="43137"/>
                    </a:srgbClr>
                  </a:outerShdw>
                </a:effectLst>
                <a:latin typeface="Arial Black" panose="020B0A04020102020204" pitchFamily="34" charset="0"/>
              </a:rPr>
              <a:t>3. </a:t>
            </a:r>
            <a:r>
              <a:rPr lang="en-US" altLang="en-US" sz="2100" dirty="0" smtClean="0">
                <a:solidFill>
                  <a:schemeClr val="accent4"/>
                </a:solidFill>
                <a:effectLst>
                  <a:outerShdw blurRad="38100" dist="38100" dir="2700000" algn="tl">
                    <a:srgbClr val="000000">
                      <a:alpha val="43137"/>
                    </a:srgbClr>
                  </a:outerShdw>
                </a:effectLst>
                <a:latin typeface="Arial Black" panose="020B0A04020102020204" pitchFamily="34" charset="0"/>
              </a:rPr>
              <a:t>Develop </a:t>
            </a:r>
            <a:r>
              <a:rPr lang="en-US" altLang="en-US" sz="2100" dirty="0">
                <a:solidFill>
                  <a:schemeClr val="accent4"/>
                </a:solidFill>
                <a:effectLst>
                  <a:outerShdw blurRad="38100" dist="38100" dir="2700000" algn="tl">
                    <a:srgbClr val="000000">
                      <a:alpha val="43137"/>
                    </a:srgbClr>
                  </a:outerShdw>
                </a:effectLst>
                <a:latin typeface="Arial Black" panose="020B0A04020102020204" pitchFamily="34" charset="0"/>
              </a:rPr>
              <a:t>and upgrade priority </a:t>
            </a:r>
            <a:r>
              <a:rPr lang="en-US" altLang="en-US" sz="2100" dirty="0" smtClean="0">
                <a:solidFill>
                  <a:schemeClr val="accent4"/>
                </a:solidFill>
                <a:effectLst>
                  <a:outerShdw blurRad="38100" dist="38100" dir="2700000" algn="tl">
                    <a:srgbClr val="000000">
                      <a:alpha val="43137"/>
                    </a:srgbClr>
                  </a:outerShdw>
                </a:effectLst>
                <a:latin typeface="Arial Black" panose="020B0A04020102020204" pitchFamily="34" charset="0"/>
              </a:rPr>
              <a:t>infrastructure </a:t>
            </a:r>
          </a:p>
          <a:p>
            <a:pPr marL="0" indent="0">
              <a:spcAft>
                <a:spcPts val="338"/>
              </a:spcAft>
              <a:buNone/>
            </a:pPr>
            <a:r>
              <a:rPr lang="en-US" altLang="en-US" sz="2100" dirty="0" smtClean="0">
                <a:solidFill>
                  <a:schemeClr val="accent4"/>
                </a:solidFill>
                <a:effectLst>
                  <a:outerShdw blurRad="38100" dist="38100" dir="2700000" algn="tl">
                    <a:srgbClr val="000000">
                      <a:alpha val="43137"/>
                    </a:srgbClr>
                  </a:outerShdw>
                </a:effectLst>
                <a:latin typeface="Arial Black" panose="020B0A04020102020204" pitchFamily="34" charset="0"/>
              </a:rPr>
              <a:t>Tourism Roads: In FY 2019/20, an </a:t>
            </a:r>
            <a:r>
              <a:rPr lang="en-US" altLang="en-US" sz="2100" dirty="0">
                <a:solidFill>
                  <a:schemeClr val="accent4"/>
                </a:solidFill>
                <a:effectLst>
                  <a:outerShdw blurRad="38100" dist="38100" dir="2700000" algn="tl">
                    <a:srgbClr val="000000">
                      <a:alpha val="43137"/>
                    </a:srgbClr>
                  </a:outerShdw>
                </a:effectLst>
                <a:latin typeface="Arial Black" panose="020B0A04020102020204" pitchFamily="34" charset="0"/>
              </a:rPr>
              <a:t>additional </a:t>
            </a:r>
            <a:r>
              <a:rPr lang="en-US" altLang="en-US" sz="2100" dirty="0" err="1">
                <a:solidFill>
                  <a:schemeClr val="accent4"/>
                </a:solidFill>
                <a:effectLst>
                  <a:outerShdw blurRad="38100" dist="38100" dir="2700000" algn="tl">
                    <a:srgbClr val="000000">
                      <a:alpha val="43137"/>
                    </a:srgbClr>
                  </a:outerShdw>
                </a:effectLst>
                <a:latin typeface="Arial Black" panose="020B0A04020102020204" pitchFamily="34" charset="0"/>
              </a:rPr>
              <a:t>Ushs</a:t>
            </a:r>
            <a:r>
              <a:rPr lang="en-US" altLang="en-US" sz="2100" dirty="0">
                <a:solidFill>
                  <a:schemeClr val="accent4"/>
                </a:solidFill>
                <a:effectLst>
                  <a:outerShdw blurRad="38100" dist="38100" dir="2700000" algn="tl">
                    <a:srgbClr val="000000">
                      <a:alpha val="43137"/>
                    </a:srgbClr>
                  </a:outerShdw>
                </a:effectLst>
                <a:latin typeface="Arial Black" panose="020B0A04020102020204" pitchFamily="34" charset="0"/>
              </a:rPr>
              <a:t> 57.8 </a:t>
            </a:r>
            <a:r>
              <a:rPr lang="en-US" altLang="en-US" sz="2100" dirty="0" smtClean="0">
                <a:solidFill>
                  <a:schemeClr val="accent4"/>
                </a:solidFill>
                <a:effectLst>
                  <a:outerShdw blurRad="38100" dist="38100" dir="2700000" algn="tl">
                    <a:srgbClr val="000000">
                      <a:alpha val="43137"/>
                    </a:srgbClr>
                  </a:outerShdw>
                </a:effectLst>
                <a:latin typeface="Arial Black" panose="020B0A04020102020204" pitchFamily="34" charset="0"/>
              </a:rPr>
              <a:t>billion provided </a:t>
            </a:r>
            <a:r>
              <a:rPr lang="en-US" altLang="en-US" sz="2100" dirty="0">
                <a:solidFill>
                  <a:schemeClr val="accent4"/>
                </a:solidFill>
                <a:effectLst>
                  <a:outerShdw blurRad="38100" dist="38100" dir="2700000" algn="tl">
                    <a:srgbClr val="000000">
                      <a:alpha val="43137"/>
                    </a:srgbClr>
                  </a:outerShdw>
                </a:effectLst>
                <a:latin typeface="Arial Black" panose="020B0A04020102020204" pitchFamily="34" charset="0"/>
              </a:rPr>
              <a:t>to UNRA to embark on the South-West </a:t>
            </a:r>
            <a:r>
              <a:rPr lang="en-US" altLang="en-US" sz="2100" dirty="0" smtClean="0">
                <a:solidFill>
                  <a:schemeClr val="accent4"/>
                </a:solidFill>
                <a:effectLst>
                  <a:outerShdw blurRad="38100" dist="38100" dir="2700000" algn="tl">
                    <a:srgbClr val="000000">
                      <a:alpha val="43137"/>
                    </a:srgbClr>
                  </a:outerShdw>
                </a:effectLst>
                <a:latin typeface="Arial Black" panose="020B0A04020102020204" pitchFamily="34" charset="0"/>
              </a:rPr>
              <a:t>tourism circuit</a:t>
            </a:r>
            <a:r>
              <a:rPr lang="en-US" altLang="en-US" sz="2100" dirty="0">
                <a:solidFill>
                  <a:schemeClr val="accent4"/>
                </a:solidFill>
                <a:effectLst>
                  <a:outerShdw blurRad="38100" dist="38100" dir="2700000" algn="tl">
                    <a:srgbClr val="000000">
                      <a:alpha val="43137"/>
                    </a:srgbClr>
                  </a:outerShdw>
                </a:effectLst>
                <a:latin typeface="Arial Black" panose="020B0A04020102020204" pitchFamily="34" charset="0"/>
              </a:rPr>
              <a:t>. </a:t>
            </a:r>
            <a:r>
              <a:rPr lang="en-US" altLang="en-US" sz="2100" dirty="0" smtClean="0">
                <a:solidFill>
                  <a:schemeClr val="accent4"/>
                </a:solidFill>
                <a:effectLst>
                  <a:outerShdw blurRad="38100" dist="38100" dir="2700000" algn="tl">
                    <a:srgbClr val="000000">
                      <a:alpha val="43137"/>
                    </a:srgbClr>
                  </a:outerShdw>
                </a:effectLst>
                <a:latin typeface="Arial Black" panose="020B0A04020102020204" pitchFamily="34" charset="0"/>
              </a:rPr>
              <a:t>Other tourism </a:t>
            </a:r>
            <a:r>
              <a:rPr lang="en-US" altLang="en-US" sz="2100" dirty="0">
                <a:solidFill>
                  <a:schemeClr val="accent4"/>
                </a:solidFill>
                <a:effectLst>
                  <a:outerShdw blurRad="38100" dist="38100" dir="2700000" algn="tl">
                    <a:srgbClr val="000000">
                      <a:alpha val="43137"/>
                    </a:srgbClr>
                  </a:outerShdw>
                </a:effectLst>
                <a:latin typeface="Arial Black" panose="020B0A04020102020204" pitchFamily="34" charset="0"/>
              </a:rPr>
              <a:t>roads will be sequenced over the </a:t>
            </a:r>
            <a:r>
              <a:rPr lang="en-US" altLang="en-US" sz="2100" dirty="0" smtClean="0">
                <a:solidFill>
                  <a:schemeClr val="accent4"/>
                </a:solidFill>
                <a:effectLst>
                  <a:outerShdw blurRad="38100" dist="38100" dir="2700000" algn="tl">
                    <a:srgbClr val="000000">
                      <a:alpha val="43137"/>
                    </a:srgbClr>
                  </a:outerShdw>
                </a:effectLst>
                <a:latin typeface="Arial Black" panose="020B0A04020102020204" pitchFamily="34" charset="0"/>
              </a:rPr>
              <a:t>medium and </a:t>
            </a:r>
            <a:r>
              <a:rPr lang="en-US" altLang="en-US" sz="2100" dirty="0">
                <a:solidFill>
                  <a:schemeClr val="accent4"/>
                </a:solidFill>
                <a:effectLst>
                  <a:outerShdw blurRad="38100" dist="38100" dir="2700000" algn="tl">
                    <a:srgbClr val="000000">
                      <a:alpha val="43137"/>
                    </a:srgbClr>
                  </a:outerShdw>
                </a:effectLst>
                <a:latin typeface="Arial Black" panose="020B0A04020102020204" pitchFamily="34" charset="0"/>
              </a:rPr>
              <a:t>long term. </a:t>
            </a:r>
            <a:endParaRPr lang="en-US" altLang="en-US" sz="2100" dirty="0" smtClean="0">
              <a:solidFill>
                <a:schemeClr val="accent4"/>
              </a:solidFill>
              <a:effectLst>
                <a:outerShdw blurRad="38100" dist="38100" dir="2700000" algn="tl">
                  <a:srgbClr val="000000">
                    <a:alpha val="43137"/>
                  </a:srgbClr>
                </a:outerShdw>
              </a:effectLst>
              <a:latin typeface="Arial Black" panose="020B0A04020102020204" pitchFamily="34" charset="0"/>
            </a:endParaRPr>
          </a:p>
          <a:p>
            <a:pPr marL="0" indent="0">
              <a:spcAft>
                <a:spcPts val="338"/>
              </a:spcAft>
              <a:buNone/>
            </a:pPr>
            <a:r>
              <a:rPr lang="en-US" altLang="en-US" sz="2100" dirty="0" smtClean="0">
                <a:solidFill>
                  <a:schemeClr val="accent4"/>
                </a:solidFill>
                <a:effectLst>
                  <a:outerShdw blurRad="38100" dist="38100" dir="2700000" algn="tl">
                    <a:srgbClr val="000000">
                      <a:alpha val="43137"/>
                    </a:srgbClr>
                  </a:outerShdw>
                </a:effectLst>
                <a:latin typeface="Arial Black" panose="020B0A04020102020204" pitchFamily="34" charset="0"/>
              </a:rPr>
              <a:t>Aerodromes: Support </a:t>
            </a:r>
            <a:r>
              <a:rPr lang="en-US" altLang="en-US" sz="2100" dirty="0">
                <a:solidFill>
                  <a:schemeClr val="accent4"/>
                </a:solidFill>
                <a:effectLst>
                  <a:outerShdw blurRad="38100" dist="38100" dir="2700000" algn="tl">
                    <a:srgbClr val="000000">
                      <a:alpha val="43137"/>
                    </a:srgbClr>
                  </a:outerShdw>
                </a:effectLst>
                <a:latin typeface="Arial Black" panose="020B0A04020102020204" pitchFamily="34" charset="0"/>
              </a:rPr>
              <a:t>will be provided for rehabilitation of aerodromes to facilitate domestic </a:t>
            </a:r>
            <a:r>
              <a:rPr lang="en-US" altLang="en-US" sz="2100" dirty="0" smtClean="0">
                <a:solidFill>
                  <a:schemeClr val="accent4"/>
                </a:solidFill>
                <a:effectLst>
                  <a:outerShdw blurRad="38100" dist="38100" dir="2700000" algn="tl">
                    <a:srgbClr val="000000">
                      <a:alpha val="43137"/>
                    </a:srgbClr>
                  </a:outerShdw>
                </a:effectLst>
                <a:latin typeface="Arial Black" panose="020B0A04020102020204" pitchFamily="34" charset="0"/>
              </a:rPr>
              <a:t>flights</a:t>
            </a:r>
            <a:r>
              <a:rPr lang="en-US" altLang="en-US" sz="2100" dirty="0">
                <a:solidFill>
                  <a:schemeClr val="accent4"/>
                </a:solidFill>
                <a:effectLst>
                  <a:outerShdw blurRad="38100" dist="38100" dir="2700000" algn="tl">
                    <a:srgbClr val="000000">
                      <a:alpha val="43137"/>
                    </a:srgbClr>
                  </a:outerShdw>
                </a:effectLst>
                <a:latin typeface="Arial Black" panose="020B0A04020102020204" pitchFamily="34" charset="0"/>
              </a:rPr>
              <a:t> </a:t>
            </a:r>
            <a:r>
              <a:rPr lang="en-US" altLang="en-US" sz="2100" dirty="0" smtClean="0">
                <a:solidFill>
                  <a:schemeClr val="accent4"/>
                </a:solidFill>
                <a:effectLst>
                  <a:outerShdw blurRad="38100" dist="38100" dir="2700000" algn="tl">
                    <a:srgbClr val="000000">
                      <a:alpha val="43137"/>
                    </a:srgbClr>
                  </a:outerShdw>
                </a:effectLst>
                <a:latin typeface="Arial Black" panose="020B0A04020102020204" pitchFamily="34" charset="0"/>
              </a:rPr>
              <a:t>in FY 2019/20.</a:t>
            </a:r>
          </a:p>
        </p:txBody>
      </p:sp>
    </p:spTree>
    <p:extLst>
      <p:ext uri="{BB962C8B-B14F-4D97-AF65-F5344CB8AC3E}">
        <p14:creationId xmlns:p14="http://schemas.microsoft.com/office/powerpoint/2010/main" val="399997534"/>
      </p:ext>
    </p:extLst>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1141299" y="152400"/>
            <a:ext cx="6512719" cy="838200"/>
          </a:xfrm>
        </p:spPr>
        <p:txBody>
          <a:bodyPr/>
          <a:lstStyle/>
          <a:p>
            <a:pPr algn="ctr">
              <a:lnSpc>
                <a:spcPct val="107000"/>
              </a:lnSpc>
              <a:spcAft>
                <a:spcPts val="0"/>
              </a:spcAft>
            </a:pPr>
            <a:r>
              <a:rPr lang="en-GB" sz="2500" b="1" dirty="0" smtClean="0">
                <a:solidFill>
                  <a:srgbClr val="C00000"/>
                </a:solidFill>
                <a:effectLst>
                  <a:outerShdw blurRad="38100" dist="38100" dir="2700000" algn="tl">
                    <a:srgbClr val="000000">
                      <a:alpha val="43137"/>
                    </a:srgbClr>
                  </a:outerShdw>
                </a:effectLst>
                <a:latin typeface="Segoe UI Black" panose="020B0A02040204020203" pitchFamily="34" charset="0"/>
                <a:ea typeface="Segoe UI Black" panose="020B0A02040204020203" pitchFamily="34" charset="0"/>
                <a:cs typeface="Segoe UI Black" panose="020B0A02040204020203" pitchFamily="34" charset="0"/>
              </a:rPr>
              <a:t>Recommendations from EGF II: Tracking Implementation</a:t>
            </a:r>
            <a:endParaRPr lang="en-GB" sz="2500" b="1" dirty="0">
              <a:solidFill>
                <a:srgbClr val="C00000"/>
              </a:solidFill>
              <a:effectLst>
                <a:outerShdw blurRad="38100" dist="38100" dir="2700000" algn="tl">
                  <a:srgbClr val="000000">
                    <a:alpha val="43137"/>
                  </a:srgbClr>
                </a:outerShdw>
              </a:effectLst>
              <a:latin typeface="Segoe UI Black" panose="020B0A02040204020203" pitchFamily="34" charset="0"/>
              <a:ea typeface="Segoe UI Black" panose="020B0A02040204020203" pitchFamily="34" charset="0"/>
              <a:cs typeface="Segoe UI Black" panose="020B0A02040204020203" pitchFamily="34" charset="0"/>
            </a:endParaRPr>
          </a:p>
        </p:txBody>
      </p:sp>
      <p:sp>
        <p:nvSpPr>
          <p:cNvPr id="22531" name="Content Placeholder 2"/>
          <p:cNvSpPr>
            <a:spLocks noGrp="1"/>
          </p:cNvSpPr>
          <p:nvPr>
            <p:ph sz="half" idx="1"/>
          </p:nvPr>
        </p:nvSpPr>
        <p:spPr>
          <a:xfrm>
            <a:off x="76200" y="1371600"/>
            <a:ext cx="9067800" cy="5410200"/>
          </a:xfrm>
        </p:spPr>
        <p:txBody>
          <a:bodyPr/>
          <a:lstStyle/>
          <a:p>
            <a:pPr marL="0" indent="0" algn="just">
              <a:spcAft>
                <a:spcPts val="338"/>
              </a:spcAft>
              <a:buNone/>
            </a:pPr>
            <a:r>
              <a:rPr lang="en-US" altLang="en-US" sz="2100" dirty="0" smtClean="0">
                <a:solidFill>
                  <a:schemeClr val="accent4"/>
                </a:solidFill>
                <a:effectLst>
                  <a:outerShdw blurRad="38100" dist="38100" dir="2700000" algn="tl">
                    <a:srgbClr val="000000">
                      <a:alpha val="43137"/>
                    </a:srgbClr>
                  </a:outerShdw>
                </a:effectLst>
                <a:latin typeface="Arial Black" panose="020B0A04020102020204" pitchFamily="34" charset="0"/>
              </a:rPr>
              <a:t>4. Prioritize </a:t>
            </a:r>
            <a:r>
              <a:rPr lang="en-US" altLang="en-US" sz="2100" dirty="0">
                <a:solidFill>
                  <a:schemeClr val="accent4"/>
                </a:solidFill>
                <a:effectLst>
                  <a:outerShdw blurRad="38100" dist="38100" dir="2700000" algn="tl">
                    <a:srgbClr val="000000">
                      <a:alpha val="43137"/>
                    </a:srgbClr>
                  </a:outerShdw>
                </a:effectLst>
                <a:latin typeface="Arial Black" panose="020B0A04020102020204" pitchFamily="34" charset="0"/>
              </a:rPr>
              <a:t>specific products to develop in order to diversify the </a:t>
            </a:r>
            <a:r>
              <a:rPr lang="en-US" altLang="en-US" sz="2100" dirty="0" smtClean="0">
                <a:solidFill>
                  <a:schemeClr val="accent4"/>
                </a:solidFill>
                <a:effectLst>
                  <a:outerShdw blurRad="38100" dist="38100" dir="2700000" algn="tl">
                    <a:srgbClr val="000000">
                      <a:alpha val="43137"/>
                    </a:srgbClr>
                  </a:outerShdw>
                </a:effectLst>
                <a:latin typeface="Arial Black" panose="020B0A04020102020204" pitchFamily="34" charset="0"/>
              </a:rPr>
              <a:t>sector</a:t>
            </a:r>
          </a:p>
          <a:p>
            <a:pPr marL="0" indent="0" algn="just">
              <a:spcAft>
                <a:spcPts val="338"/>
              </a:spcAft>
              <a:buNone/>
            </a:pPr>
            <a:r>
              <a:rPr lang="en-US" altLang="en-US" sz="2100" dirty="0" smtClean="0">
                <a:solidFill>
                  <a:schemeClr val="accent4"/>
                </a:solidFill>
                <a:effectLst>
                  <a:outerShdw blurRad="38100" dist="38100" dir="2700000" algn="tl">
                    <a:srgbClr val="000000">
                      <a:alpha val="43137"/>
                    </a:srgbClr>
                  </a:outerShdw>
                </a:effectLst>
                <a:latin typeface="Arial Black" panose="020B0A04020102020204" pitchFamily="34" charset="0"/>
              </a:rPr>
              <a:t>The Equator; Source of the Nile; Mt. Rwenzori; Kagulu Hill; MICE; and Uganda Martyrs.</a:t>
            </a:r>
          </a:p>
          <a:p>
            <a:pPr marL="0" indent="0" algn="just">
              <a:spcAft>
                <a:spcPts val="338"/>
              </a:spcAft>
              <a:buNone/>
            </a:pPr>
            <a:r>
              <a:rPr lang="en-US" altLang="en-US" sz="2100" dirty="0" smtClean="0">
                <a:solidFill>
                  <a:schemeClr val="accent4"/>
                </a:solidFill>
                <a:effectLst>
                  <a:outerShdw blurRad="38100" dist="38100" dir="2700000" algn="tl">
                    <a:srgbClr val="000000">
                      <a:alpha val="43137"/>
                    </a:srgbClr>
                  </a:outerShdw>
                </a:effectLst>
                <a:latin typeface="Arial Black" panose="020B0A04020102020204" pitchFamily="34" charset="0"/>
              </a:rPr>
              <a:t>5</a:t>
            </a:r>
            <a:r>
              <a:rPr lang="en-US" altLang="en-US" sz="2100" dirty="0">
                <a:solidFill>
                  <a:schemeClr val="accent4"/>
                </a:solidFill>
                <a:effectLst>
                  <a:outerShdw blurRad="38100" dist="38100" dir="2700000" algn="tl">
                    <a:srgbClr val="000000">
                      <a:alpha val="43137"/>
                    </a:srgbClr>
                  </a:outerShdw>
                </a:effectLst>
                <a:latin typeface="Arial Black" panose="020B0A04020102020204" pitchFamily="34" charset="0"/>
              </a:rPr>
              <a:t>. </a:t>
            </a:r>
            <a:r>
              <a:rPr lang="en-US" altLang="en-US" sz="2100" dirty="0" smtClean="0">
                <a:solidFill>
                  <a:schemeClr val="accent4"/>
                </a:solidFill>
                <a:effectLst>
                  <a:outerShdw blurRad="38100" dist="38100" dir="2700000" algn="tl">
                    <a:srgbClr val="000000">
                      <a:alpha val="43137"/>
                    </a:srgbClr>
                  </a:outerShdw>
                </a:effectLst>
                <a:latin typeface="Arial Black" panose="020B0A04020102020204" pitchFamily="34" charset="0"/>
              </a:rPr>
              <a:t>Decentralize </a:t>
            </a:r>
            <a:r>
              <a:rPr lang="en-US" altLang="en-US" sz="2100" dirty="0">
                <a:solidFill>
                  <a:schemeClr val="accent4"/>
                </a:solidFill>
                <a:effectLst>
                  <a:outerShdw blurRad="38100" dist="38100" dir="2700000" algn="tl">
                    <a:srgbClr val="000000">
                      <a:alpha val="43137"/>
                    </a:srgbClr>
                  </a:outerShdw>
                </a:effectLst>
                <a:latin typeface="Arial Black" panose="020B0A04020102020204" pitchFamily="34" charset="0"/>
              </a:rPr>
              <a:t>tourism development</a:t>
            </a:r>
            <a:endParaRPr lang="en-US" altLang="en-US" sz="2100" dirty="0" smtClean="0">
              <a:solidFill>
                <a:schemeClr val="accent4"/>
              </a:solidFill>
              <a:effectLst>
                <a:outerShdw blurRad="38100" dist="38100" dir="2700000" algn="tl">
                  <a:srgbClr val="000000">
                    <a:alpha val="43137"/>
                  </a:srgbClr>
                </a:outerShdw>
              </a:effectLst>
              <a:latin typeface="Arial Black" panose="020B0A04020102020204" pitchFamily="34" charset="0"/>
            </a:endParaRPr>
          </a:p>
          <a:p>
            <a:pPr algn="just">
              <a:spcAft>
                <a:spcPts val="338"/>
              </a:spcAft>
            </a:pPr>
            <a:r>
              <a:rPr lang="en-US" altLang="en-US" sz="2100" dirty="0">
                <a:solidFill>
                  <a:schemeClr val="accent4"/>
                </a:solidFill>
                <a:effectLst>
                  <a:outerShdw blurRad="38100" dist="38100" dir="2700000" algn="tl">
                    <a:srgbClr val="000000">
                      <a:alpha val="43137"/>
                    </a:srgbClr>
                  </a:outerShdw>
                </a:effectLst>
                <a:latin typeface="Arial Black" panose="020B0A04020102020204" pitchFamily="34" charset="0"/>
              </a:rPr>
              <a:t>Empowerment of Regional clusters </a:t>
            </a:r>
            <a:r>
              <a:rPr lang="en-US" altLang="en-US" sz="2100" dirty="0" smtClean="0">
                <a:solidFill>
                  <a:schemeClr val="accent4"/>
                </a:solidFill>
                <a:effectLst>
                  <a:outerShdw blurRad="38100" dist="38100" dir="2700000" algn="tl">
                    <a:srgbClr val="000000">
                      <a:alpha val="43137"/>
                    </a:srgbClr>
                  </a:outerShdw>
                </a:effectLst>
                <a:latin typeface="Arial Black" panose="020B0A04020102020204" pitchFamily="34" charset="0"/>
              </a:rPr>
              <a:t>in tourism promotion and marketing of their respective regions through provision of promotional collateral, publicity of cultural and heritage events, product knowledge training, etc.</a:t>
            </a:r>
            <a:endParaRPr lang="en-US" altLang="en-US" sz="2100" dirty="0">
              <a:solidFill>
                <a:schemeClr val="accent4"/>
              </a:solidFill>
              <a:effectLst>
                <a:outerShdw blurRad="38100" dist="38100" dir="2700000" algn="tl">
                  <a:srgbClr val="000000">
                    <a:alpha val="43137"/>
                  </a:srgbClr>
                </a:outerShdw>
              </a:effectLst>
              <a:latin typeface="Arial Black" panose="020B0A04020102020204" pitchFamily="34" charset="0"/>
            </a:endParaRPr>
          </a:p>
          <a:p>
            <a:pPr algn="just">
              <a:spcAft>
                <a:spcPts val="338"/>
              </a:spcAft>
            </a:pPr>
            <a:r>
              <a:rPr lang="en-US" altLang="en-US" sz="2100" dirty="0" smtClean="0">
                <a:solidFill>
                  <a:schemeClr val="accent4"/>
                </a:solidFill>
                <a:effectLst>
                  <a:outerShdw blurRad="38100" dist="38100" dir="2700000" algn="tl">
                    <a:srgbClr val="000000">
                      <a:alpha val="43137"/>
                    </a:srgbClr>
                  </a:outerShdw>
                </a:effectLst>
                <a:latin typeface="Arial Black" panose="020B0A04020102020204" pitchFamily="34" charset="0"/>
              </a:rPr>
              <a:t>LG initiated the recruitment </a:t>
            </a:r>
            <a:r>
              <a:rPr lang="en-US" altLang="en-US" sz="2100" dirty="0">
                <a:solidFill>
                  <a:schemeClr val="accent4"/>
                </a:solidFill>
                <a:effectLst>
                  <a:outerShdw blurRad="38100" dist="38100" dir="2700000" algn="tl">
                    <a:srgbClr val="000000">
                      <a:alpha val="43137"/>
                    </a:srgbClr>
                  </a:outerShdw>
                </a:effectLst>
                <a:latin typeface="Arial Black" panose="020B0A04020102020204" pitchFamily="34" charset="0"/>
              </a:rPr>
              <a:t>of district tourism officers to help decentralization </a:t>
            </a:r>
            <a:r>
              <a:rPr lang="en-US" altLang="en-US" sz="2100" dirty="0" smtClean="0">
                <a:solidFill>
                  <a:schemeClr val="accent4"/>
                </a:solidFill>
                <a:effectLst>
                  <a:outerShdw blurRad="38100" dist="38100" dir="2700000" algn="tl">
                    <a:srgbClr val="000000">
                      <a:alpha val="43137"/>
                    </a:srgbClr>
                  </a:outerShdw>
                </a:effectLst>
                <a:latin typeface="Arial Black" panose="020B0A04020102020204" pitchFamily="34" charset="0"/>
              </a:rPr>
              <a:t>of tourism</a:t>
            </a:r>
          </a:p>
          <a:p>
            <a:pPr marL="0" indent="0" algn="just">
              <a:spcAft>
                <a:spcPts val="338"/>
              </a:spcAft>
              <a:buNone/>
            </a:pPr>
            <a:r>
              <a:rPr lang="en-US" altLang="en-US" sz="2100" dirty="0" smtClean="0">
                <a:solidFill>
                  <a:schemeClr val="accent4"/>
                </a:solidFill>
                <a:effectLst>
                  <a:outerShdw blurRad="38100" dist="38100" dir="2700000" algn="tl">
                    <a:srgbClr val="000000">
                      <a:alpha val="43137"/>
                    </a:srgbClr>
                  </a:outerShdw>
                </a:effectLst>
                <a:latin typeface="Arial Black" panose="020B0A04020102020204" pitchFamily="34" charset="0"/>
              </a:rPr>
              <a:t>6</a:t>
            </a:r>
            <a:r>
              <a:rPr lang="en-US" altLang="en-US" sz="2100" dirty="0">
                <a:solidFill>
                  <a:schemeClr val="accent4"/>
                </a:solidFill>
                <a:effectLst>
                  <a:outerShdw blurRad="38100" dist="38100" dir="2700000" algn="tl">
                    <a:srgbClr val="000000">
                      <a:alpha val="43137"/>
                    </a:srgbClr>
                  </a:outerShdw>
                </a:effectLst>
                <a:latin typeface="Arial Black" panose="020B0A04020102020204" pitchFamily="34" charset="0"/>
              </a:rPr>
              <a:t>. </a:t>
            </a:r>
            <a:r>
              <a:rPr lang="en-US" altLang="en-US" sz="2100" dirty="0" smtClean="0">
                <a:solidFill>
                  <a:schemeClr val="accent4"/>
                </a:solidFill>
                <a:effectLst>
                  <a:outerShdw blurRad="38100" dist="38100" dir="2700000" algn="tl">
                    <a:srgbClr val="000000">
                      <a:alpha val="43137"/>
                    </a:srgbClr>
                  </a:outerShdw>
                </a:effectLst>
                <a:latin typeface="Arial Black" panose="020B0A04020102020204" pitchFamily="34" charset="0"/>
              </a:rPr>
              <a:t>Clarify </a:t>
            </a:r>
            <a:r>
              <a:rPr lang="en-US" altLang="en-US" sz="2100" dirty="0">
                <a:solidFill>
                  <a:schemeClr val="accent4"/>
                </a:solidFill>
                <a:effectLst>
                  <a:outerShdw blurRad="38100" dist="38100" dir="2700000" algn="tl">
                    <a:srgbClr val="000000">
                      <a:alpha val="43137"/>
                    </a:srgbClr>
                  </a:outerShdw>
                </a:effectLst>
                <a:latin typeface="Arial Black" panose="020B0A04020102020204" pitchFamily="34" charset="0"/>
              </a:rPr>
              <a:t>the mandates of government institutions involved in tourism</a:t>
            </a:r>
          </a:p>
          <a:p>
            <a:pPr algn="just">
              <a:spcAft>
                <a:spcPts val="338"/>
              </a:spcAft>
            </a:pPr>
            <a:r>
              <a:rPr lang="en-US" altLang="en-US" sz="2100" dirty="0">
                <a:solidFill>
                  <a:schemeClr val="accent4"/>
                </a:solidFill>
                <a:effectLst>
                  <a:outerShdw blurRad="38100" dist="38100" dir="2700000" algn="tl">
                    <a:srgbClr val="000000">
                      <a:alpha val="43137"/>
                    </a:srgbClr>
                  </a:outerShdw>
                </a:effectLst>
                <a:latin typeface="Arial Black" panose="020B0A04020102020204" pitchFamily="34" charset="0"/>
              </a:rPr>
              <a:t>The 2008 </a:t>
            </a:r>
            <a:r>
              <a:rPr lang="en-US" altLang="en-US" sz="2100" dirty="0" smtClean="0">
                <a:solidFill>
                  <a:schemeClr val="accent4"/>
                </a:solidFill>
                <a:effectLst>
                  <a:outerShdw blurRad="38100" dist="38100" dir="2700000" algn="tl">
                    <a:srgbClr val="000000">
                      <a:alpha val="43137"/>
                    </a:srgbClr>
                  </a:outerShdw>
                </a:effectLst>
                <a:latin typeface="Arial Black" panose="020B0A04020102020204" pitchFamily="34" charset="0"/>
              </a:rPr>
              <a:t>Tourism Act is </a:t>
            </a:r>
            <a:r>
              <a:rPr lang="en-US" altLang="en-US" sz="2100" dirty="0">
                <a:solidFill>
                  <a:schemeClr val="accent4"/>
                </a:solidFill>
                <a:effectLst>
                  <a:outerShdw blurRad="38100" dist="38100" dir="2700000" algn="tl">
                    <a:srgbClr val="000000">
                      <a:alpha val="43137"/>
                    </a:srgbClr>
                  </a:outerShdw>
                </a:effectLst>
                <a:latin typeface="Arial Black" panose="020B0A04020102020204" pitchFamily="34" charset="0"/>
              </a:rPr>
              <a:t>currently under </a:t>
            </a:r>
            <a:r>
              <a:rPr lang="en-US" altLang="en-US" sz="2100" dirty="0" smtClean="0">
                <a:solidFill>
                  <a:schemeClr val="accent4"/>
                </a:solidFill>
                <a:effectLst>
                  <a:outerShdw blurRad="38100" dist="38100" dir="2700000" algn="tl">
                    <a:srgbClr val="000000">
                      <a:alpha val="43137"/>
                    </a:srgbClr>
                  </a:outerShdw>
                </a:effectLst>
                <a:latin typeface="Arial Black" panose="020B0A04020102020204" pitchFamily="34" charset="0"/>
              </a:rPr>
              <a:t>review to support the clarification of the sector’s MDA mandates. </a:t>
            </a:r>
            <a:endParaRPr lang="en-US" altLang="en-US" sz="2100" dirty="0">
              <a:solidFill>
                <a:schemeClr val="accent4"/>
              </a:solidFill>
              <a:effectLst>
                <a:outerShdw blurRad="38100" dist="38100" dir="2700000" algn="tl">
                  <a:srgbClr val="000000">
                    <a:alpha val="43137"/>
                  </a:srgbClr>
                </a:outerShdw>
              </a:effectLst>
              <a:latin typeface="Arial Black" panose="020B0A04020102020204" pitchFamily="34" charset="0"/>
            </a:endParaRPr>
          </a:p>
          <a:p>
            <a:pPr marL="0" indent="0">
              <a:spcAft>
                <a:spcPts val="338"/>
              </a:spcAft>
              <a:buNone/>
            </a:pPr>
            <a:endParaRPr lang="en-US" altLang="en-US" sz="2100" dirty="0" smtClean="0">
              <a:solidFill>
                <a:schemeClr val="accent4"/>
              </a:solidFill>
              <a:effectLst>
                <a:outerShdw blurRad="38100" dist="38100" dir="2700000" algn="tl">
                  <a:srgbClr val="000000">
                    <a:alpha val="43137"/>
                  </a:srgbClr>
                </a:outerShdw>
              </a:effectLst>
              <a:latin typeface="Arial Black" panose="020B0A04020102020204" pitchFamily="34" charset="0"/>
            </a:endParaRPr>
          </a:p>
        </p:txBody>
      </p:sp>
    </p:spTree>
    <p:extLst>
      <p:ext uri="{BB962C8B-B14F-4D97-AF65-F5344CB8AC3E}">
        <p14:creationId xmlns:p14="http://schemas.microsoft.com/office/powerpoint/2010/main" val="3871931666"/>
      </p:ext>
    </p:extLst>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6400" y="304800"/>
            <a:ext cx="5486400" cy="508000"/>
          </a:xfrm>
        </p:spPr>
        <p:txBody>
          <a:bodyPr/>
          <a:lstStyle/>
          <a:p>
            <a:pPr algn="ctr"/>
            <a:r>
              <a:rPr lang="en-US" b="1" dirty="0" smtClean="0">
                <a:solidFill>
                  <a:srgbClr val="C00000"/>
                </a:solidFill>
                <a:latin typeface="Arial Black" panose="020B0A04020102020204" pitchFamily="34" charset="0"/>
              </a:rPr>
              <a:t>Challenges</a:t>
            </a:r>
            <a:endParaRPr lang="en-US" b="1" dirty="0">
              <a:solidFill>
                <a:srgbClr val="C00000"/>
              </a:solidFill>
              <a:latin typeface="Arial Black" panose="020B0A04020102020204" pitchFamily="34" charset="0"/>
            </a:endParaRPr>
          </a:p>
        </p:txBody>
      </p:sp>
      <p:sp>
        <p:nvSpPr>
          <p:cNvPr id="5" name="Slide Number Placeholder 4"/>
          <p:cNvSpPr>
            <a:spLocks noGrp="1"/>
          </p:cNvSpPr>
          <p:nvPr>
            <p:ph type="sldNum" sz="quarter" idx="12"/>
          </p:nvPr>
        </p:nvSpPr>
        <p:spPr/>
        <p:txBody>
          <a:bodyPr/>
          <a:lstStyle/>
          <a:p>
            <a:fld id="{D7C5D169-BD29-4F8A-8F6A-7478E6F2D93F}" type="slidenum">
              <a:rPr lang="en-GB" smtClean="0"/>
              <a:pPr/>
              <a:t>19</a:t>
            </a:fld>
            <a:endParaRPr lang="en-GB" dirty="0"/>
          </a:p>
        </p:txBody>
      </p:sp>
      <p:sp>
        <p:nvSpPr>
          <p:cNvPr id="6" name="Content Placeholder 2">
            <a:extLst/>
          </p:cNvPr>
          <p:cNvSpPr>
            <a:spLocks noGrp="1"/>
          </p:cNvSpPr>
          <p:nvPr>
            <p:ph sz="quarter" idx="1"/>
          </p:nvPr>
        </p:nvSpPr>
        <p:spPr>
          <a:xfrm>
            <a:off x="152400" y="1447799"/>
            <a:ext cx="8855119" cy="5273719"/>
          </a:xfrm>
        </p:spPr>
        <p:txBody>
          <a:bodyPr>
            <a:normAutofit/>
          </a:bodyPr>
          <a:lstStyle/>
          <a:p>
            <a:pPr algn="just">
              <a:buFont typeface="Arial" panose="020B0604020202020204" pitchFamily="34" charset="0"/>
              <a:buChar char="•"/>
              <a:defRPr/>
            </a:pPr>
            <a:r>
              <a:rPr lang="en-US" sz="1600" dirty="0" smtClean="0">
                <a:solidFill>
                  <a:schemeClr val="accent4"/>
                </a:solidFill>
                <a:latin typeface="Arial Black" panose="020B0A04020102020204" pitchFamily="34" charset="0"/>
                <a:ea typeface="Ebrima" panose="02000000000000000000" pitchFamily="2" charset="0"/>
                <a:cs typeface="Ebrima" panose="02000000000000000000" pitchFamily="2" charset="0"/>
              </a:rPr>
              <a:t>Conservation Issues: Giveaways</a:t>
            </a:r>
          </a:p>
          <a:p>
            <a:pPr algn="just">
              <a:buFont typeface="Arial" panose="020B0604020202020204" pitchFamily="34" charset="0"/>
              <a:buChar char="•"/>
              <a:defRPr/>
            </a:pPr>
            <a:r>
              <a:rPr lang="en-GB" sz="1600" b="1" dirty="0">
                <a:solidFill>
                  <a:schemeClr val="accent4"/>
                </a:solidFill>
                <a:effectLst>
                  <a:outerShdw blurRad="38100" dist="38100" dir="2700000" algn="tl">
                    <a:srgbClr val="000000">
                      <a:alpha val="43137"/>
                    </a:srgbClr>
                  </a:outerShdw>
                </a:effectLst>
                <a:latin typeface="Arial Black" panose="020B0A04020102020204" pitchFamily="34" charset="0"/>
                <a:ea typeface="Calibri" panose="020F0502020204030204" pitchFamily="34" charset="0"/>
                <a:cs typeface="Times New Roman" panose="02020603050405020304" pitchFamily="18" charset="0"/>
              </a:rPr>
              <a:t>Low competitiveness of Uganda as a Tourist </a:t>
            </a:r>
            <a:r>
              <a:rPr lang="en-GB" sz="1600" b="1" dirty="0" smtClean="0">
                <a:solidFill>
                  <a:schemeClr val="accent4"/>
                </a:solidFill>
                <a:effectLst>
                  <a:outerShdw blurRad="38100" dist="38100" dir="2700000" algn="tl">
                    <a:srgbClr val="000000">
                      <a:alpha val="43137"/>
                    </a:srgbClr>
                  </a:outerShdw>
                </a:effectLst>
                <a:latin typeface="Arial Black" panose="020B0A04020102020204" pitchFamily="34" charset="0"/>
                <a:ea typeface="Calibri" panose="020F0502020204030204" pitchFamily="34" charset="0"/>
                <a:cs typeface="Times New Roman" panose="02020603050405020304" pitchFamily="18" charset="0"/>
              </a:rPr>
              <a:t>Destination</a:t>
            </a:r>
          </a:p>
          <a:p>
            <a:pPr algn="just">
              <a:buFont typeface="Arial" panose="020B0604020202020204" pitchFamily="34" charset="0"/>
              <a:buChar char="•"/>
              <a:defRPr/>
            </a:pPr>
            <a:r>
              <a:rPr lang="en-GB" sz="1600" b="1" dirty="0">
                <a:solidFill>
                  <a:schemeClr val="accent4"/>
                </a:solidFill>
                <a:effectLst>
                  <a:outerShdw blurRad="38100" dist="38100" dir="2700000" algn="tl">
                    <a:srgbClr val="000000">
                      <a:alpha val="43137"/>
                    </a:srgbClr>
                  </a:outerShdw>
                </a:effectLst>
                <a:latin typeface="Arial Black" panose="020B0A04020102020204" pitchFamily="34" charset="0"/>
                <a:ea typeface="Times New Roman" panose="02020603050405020304" pitchFamily="18" charset="0"/>
                <a:cs typeface="Times New Roman" panose="02020603050405020304" pitchFamily="18" charset="0"/>
              </a:rPr>
              <a:t>Limited product knowledge of destination Uganda in all markets, even the domestic </a:t>
            </a:r>
            <a:r>
              <a:rPr lang="en-GB" sz="1600" b="1" dirty="0" smtClean="0">
                <a:solidFill>
                  <a:schemeClr val="accent4"/>
                </a:solidFill>
                <a:effectLst>
                  <a:outerShdw blurRad="38100" dist="38100" dir="2700000" algn="tl">
                    <a:srgbClr val="000000">
                      <a:alpha val="43137"/>
                    </a:srgbClr>
                  </a:outerShdw>
                </a:effectLst>
                <a:latin typeface="Arial Black" panose="020B0A04020102020204" pitchFamily="34" charset="0"/>
                <a:ea typeface="Times New Roman" panose="02020603050405020304" pitchFamily="18" charset="0"/>
                <a:cs typeface="Times New Roman" panose="02020603050405020304" pitchFamily="18" charset="0"/>
              </a:rPr>
              <a:t>one: Over reliance on Gorilla and Chimps</a:t>
            </a:r>
            <a:endParaRPr lang="en-US" sz="1600" dirty="0">
              <a:solidFill>
                <a:schemeClr val="accent4"/>
              </a:solidFill>
              <a:effectLst>
                <a:outerShdw blurRad="38100" dist="38100" dir="2700000" algn="tl">
                  <a:srgbClr val="000000">
                    <a:alpha val="43137"/>
                  </a:srgbClr>
                </a:outerShdw>
              </a:effectLst>
              <a:latin typeface="Arial Black" panose="020B0A04020102020204" pitchFamily="34" charset="0"/>
              <a:ea typeface="Times New Roman" panose="02020603050405020304" pitchFamily="18" charset="0"/>
              <a:cs typeface="Times New Roman" panose="02020603050405020304" pitchFamily="18" charset="0"/>
            </a:endParaRPr>
          </a:p>
          <a:p>
            <a:pPr algn="just">
              <a:buFont typeface="Arial" panose="020B0604020202020204" pitchFamily="34" charset="0"/>
              <a:buChar char="•"/>
              <a:defRPr/>
            </a:pPr>
            <a:r>
              <a:rPr lang="en-US" sz="1600" dirty="0" smtClean="0">
                <a:solidFill>
                  <a:schemeClr val="accent4"/>
                </a:solidFill>
                <a:latin typeface="Arial Black" panose="020B0A04020102020204" pitchFamily="34" charset="0"/>
                <a:ea typeface="Ebrima" panose="02000000000000000000" pitchFamily="2" charset="0"/>
                <a:cs typeface="Ebrima" panose="02000000000000000000" pitchFamily="2" charset="0"/>
              </a:rPr>
              <a:t>Limited Incentive Regime including high cost of capital in the sector</a:t>
            </a:r>
          </a:p>
          <a:p>
            <a:pPr algn="just">
              <a:buFont typeface="Arial" panose="020B0604020202020204" pitchFamily="34" charset="0"/>
              <a:buChar char="•"/>
              <a:defRPr/>
            </a:pPr>
            <a:r>
              <a:rPr lang="en-US" sz="1600" dirty="0" smtClean="0">
                <a:solidFill>
                  <a:schemeClr val="accent4"/>
                </a:solidFill>
                <a:latin typeface="Arial Black" panose="020B0A04020102020204" pitchFamily="34" charset="0"/>
                <a:ea typeface="Ebrima" panose="02000000000000000000" pitchFamily="2" charset="0"/>
                <a:cs typeface="Ebrima" panose="02000000000000000000" pitchFamily="2" charset="0"/>
              </a:rPr>
              <a:t>Land wrangles a threat to  private sector</a:t>
            </a:r>
          </a:p>
          <a:p>
            <a:pPr algn="just">
              <a:buFont typeface="Arial" panose="020B0604020202020204" pitchFamily="34" charset="0"/>
              <a:buChar char="•"/>
              <a:defRPr/>
            </a:pPr>
            <a:r>
              <a:rPr lang="en-US" sz="1600" dirty="0" smtClean="0">
                <a:solidFill>
                  <a:schemeClr val="accent4"/>
                </a:solidFill>
                <a:latin typeface="Arial Black" panose="020B0A04020102020204" pitchFamily="34" charset="0"/>
                <a:ea typeface="Ebrima" panose="02000000000000000000" pitchFamily="2" charset="0"/>
                <a:cs typeface="Ebrima" panose="02000000000000000000" pitchFamily="2" charset="0"/>
              </a:rPr>
              <a:t>Inadequate IT readiness: 116/136 position (WTTC, 2017)</a:t>
            </a:r>
          </a:p>
          <a:p>
            <a:pPr algn="just">
              <a:buFont typeface="Arial" panose="020B0604020202020204" pitchFamily="34" charset="0"/>
              <a:buChar char="•"/>
              <a:defRPr/>
            </a:pPr>
            <a:r>
              <a:rPr lang="en-US" sz="1600" dirty="0" smtClean="0">
                <a:solidFill>
                  <a:schemeClr val="accent4"/>
                </a:solidFill>
                <a:latin typeface="Arial Black" panose="020B0A04020102020204" pitchFamily="34" charset="0"/>
                <a:ea typeface="Ebrima" panose="02000000000000000000" pitchFamily="2" charset="0"/>
                <a:cs typeface="Ebrima" panose="02000000000000000000" pitchFamily="2" charset="0"/>
              </a:rPr>
              <a:t>Uncoordinated licensing and ambiguity in fees </a:t>
            </a:r>
          </a:p>
          <a:p>
            <a:pPr algn="just">
              <a:buFont typeface="Arial" panose="020B0604020202020204" pitchFamily="34" charset="0"/>
              <a:buChar char="•"/>
              <a:defRPr/>
            </a:pPr>
            <a:r>
              <a:rPr lang="en-US" sz="1600" dirty="0" smtClean="0">
                <a:solidFill>
                  <a:schemeClr val="accent4"/>
                </a:solidFill>
                <a:latin typeface="Arial Black" panose="020B0A04020102020204" pitchFamily="34" charset="0"/>
                <a:ea typeface="Ebrima" panose="02000000000000000000" pitchFamily="2" charset="0"/>
                <a:cs typeface="Ebrima" panose="02000000000000000000" pitchFamily="2" charset="0"/>
              </a:rPr>
              <a:t>Limited MICE venues for international standards </a:t>
            </a:r>
            <a:r>
              <a:rPr lang="en-US" sz="1600" dirty="0" err="1" smtClean="0">
                <a:solidFill>
                  <a:schemeClr val="accent4"/>
                </a:solidFill>
                <a:latin typeface="Arial Black" panose="020B0A04020102020204" pitchFamily="34" charset="0"/>
                <a:ea typeface="Ebrima" panose="02000000000000000000" pitchFamily="2" charset="0"/>
                <a:cs typeface="Ebrima" panose="02000000000000000000" pitchFamily="2" charset="0"/>
              </a:rPr>
              <a:t>esp</a:t>
            </a:r>
            <a:r>
              <a:rPr lang="en-US" sz="1600" dirty="0" smtClean="0">
                <a:solidFill>
                  <a:schemeClr val="accent4"/>
                </a:solidFill>
                <a:latin typeface="Arial Black" panose="020B0A04020102020204" pitchFamily="34" charset="0"/>
                <a:ea typeface="Ebrima" panose="02000000000000000000" pitchFamily="2" charset="0"/>
                <a:cs typeface="Ebrima" panose="02000000000000000000" pitchFamily="2" charset="0"/>
              </a:rPr>
              <a:t> for large meetings</a:t>
            </a:r>
          </a:p>
          <a:p>
            <a:pPr algn="just">
              <a:buFont typeface="Arial" panose="020B0604020202020204" pitchFamily="34" charset="0"/>
              <a:buChar char="•"/>
              <a:defRPr/>
            </a:pPr>
            <a:r>
              <a:rPr lang="en-US" sz="1600" dirty="0" smtClean="0">
                <a:solidFill>
                  <a:schemeClr val="accent4"/>
                </a:solidFill>
                <a:latin typeface="Arial Black" panose="020B0A04020102020204" pitchFamily="34" charset="0"/>
                <a:ea typeface="Ebrima" panose="02000000000000000000" pitchFamily="2" charset="0"/>
                <a:cs typeface="Ebrima" panose="02000000000000000000" pitchFamily="2" charset="0"/>
              </a:rPr>
              <a:t>Unsupported business linkages</a:t>
            </a:r>
          </a:p>
          <a:p>
            <a:pPr algn="just">
              <a:buFont typeface="Arial" panose="020B0604020202020204" pitchFamily="34" charset="0"/>
              <a:buChar char="•"/>
              <a:defRPr/>
            </a:pPr>
            <a:r>
              <a:rPr lang="en-US" sz="1600" dirty="0" smtClean="0">
                <a:solidFill>
                  <a:schemeClr val="accent4"/>
                </a:solidFill>
                <a:latin typeface="Arial Black" panose="020B0A04020102020204" pitchFamily="34" charset="0"/>
                <a:ea typeface="Ebrima" panose="02000000000000000000" pitchFamily="2" charset="0"/>
                <a:cs typeface="Ebrima" panose="02000000000000000000" pitchFamily="2" charset="0"/>
              </a:rPr>
              <a:t>Lack of Statistics for both product and location level</a:t>
            </a:r>
          </a:p>
          <a:p>
            <a:pPr algn="just">
              <a:buFont typeface="Arial" panose="020B0604020202020204" pitchFamily="34" charset="0"/>
              <a:buChar char="•"/>
              <a:defRPr/>
            </a:pPr>
            <a:r>
              <a:rPr lang="en-US" sz="1600" dirty="0" smtClean="0">
                <a:solidFill>
                  <a:schemeClr val="accent4"/>
                </a:solidFill>
                <a:latin typeface="Arial Black" panose="020B0A04020102020204" pitchFamily="34" charset="0"/>
                <a:ea typeface="Ebrima" panose="02000000000000000000" pitchFamily="2" charset="0"/>
                <a:cs typeface="Ebrima" panose="02000000000000000000" pitchFamily="2" charset="0"/>
              </a:rPr>
              <a:t>Inadequate Partnership</a:t>
            </a:r>
          </a:p>
          <a:p>
            <a:pPr algn="just">
              <a:buFont typeface="Arial" panose="020B0604020202020204" pitchFamily="34" charset="0"/>
              <a:buChar char="•"/>
              <a:defRPr/>
            </a:pPr>
            <a:r>
              <a:rPr lang="en-US" sz="1600" dirty="0" smtClean="0">
                <a:solidFill>
                  <a:schemeClr val="accent4"/>
                </a:solidFill>
                <a:latin typeface="Arial Black" panose="020B0A04020102020204" pitchFamily="34" charset="0"/>
                <a:ea typeface="Ebrima" panose="02000000000000000000" pitchFamily="2" charset="0"/>
                <a:cs typeface="Ebrima" panose="02000000000000000000" pitchFamily="2" charset="0"/>
              </a:rPr>
              <a:t>Inadequate Domestic Tourism</a:t>
            </a:r>
          </a:p>
          <a:p>
            <a:pPr algn="just">
              <a:buFont typeface="Arial" panose="020B0604020202020204" pitchFamily="34" charset="0"/>
              <a:buChar char="•"/>
              <a:defRPr/>
            </a:pPr>
            <a:r>
              <a:rPr lang="en-US" sz="1600" dirty="0" smtClean="0">
                <a:solidFill>
                  <a:schemeClr val="accent4"/>
                </a:solidFill>
                <a:latin typeface="Arial Black" panose="020B0A04020102020204" pitchFamily="34" charset="0"/>
                <a:ea typeface="Ebrima" panose="02000000000000000000" pitchFamily="2" charset="0"/>
                <a:cs typeface="Ebrima" panose="02000000000000000000" pitchFamily="2" charset="0"/>
              </a:rPr>
              <a:t>Many Taxes and Fees/Licenses as per UHOA making Uganda a non competitive destination</a:t>
            </a:r>
          </a:p>
          <a:p>
            <a:pPr algn="just">
              <a:buFont typeface="Arial" panose="020B0604020202020204" pitchFamily="34" charset="0"/>
              <a:buChar char="•"/>
              <a:defRPr/>
            </a:pPr>
            <a:r>
              <a:rPr lang="en-US" sz="1600" dirty="0" smtClean="0">
                <a:solidFill>
                  <a:schemeClr val="accent4"/>
                </a:solidFill>
                <a:latin typeface="Arial Black" panose="020B0A04020102020204" pitchFamily="34" charset="0"/>
                <a:ea typeface="Ebrima" panose="02000000000000000000" pitchFamily="2" charset="0"/>
                <a:cs typeface="Ebrima" panose="02000000000000000000" pitchFamily="2" charset="0"/>
              </a:rPr>
              <a:t>Unreliable transport and limited affordable accommodation facilities</a:t>
            </a:r>
          </a:p>
          <a:p>
            <a:pPr algn="just">
              <a:buFont typeface="Arial" panose="020B0604020202020204" pitchFamily="34" charset="0"/>
              <a:buChar char="•"/>
              <a:defRPr/>
            </a:pPr>
            <a:r>
              <a:rPr lang="en-US" sz="1600" dirty="0" smtClean="0">
                <a:solidFill>
                  <a:schemeClr val="accent4"/>
                </a:solidFill>
                <a:latin typeface="Arial Black" panose="020B0A04020102020204" pitchFamily="34" charset="0"/>
                <a:ea typeface="Ebrima" panose="02000000000000000000" pitchFamily="2" charset="0"/>
                <a:cs typeface="Ebrima" panose="02000000000000000000" pitchFamily="2" charset="0"/>
              </a:rPr>
              <a:t>Low Staffing levels</a:t>
            </a:r>
          </a:p>
          <a:p>
            <a:pPr algn="just">
              <a:buFont typeface="Arial" panose="020B0604020202020204" pitchFamily="34" charset="0"/>
              <a:buChar char="•"/>
              <a:defRPr/>
            </a:pPr>
            <a:r>
              <a:rPr lang="en-US" sz="1600" dirty="0" smtClean="0">
                <a:solidFill>
                  <a:schemeClr val="accent4"/>
                </a:solidFill>
                <a:latin typeface="Arial Black" panose="020B0A04020102020204" pitchFamily="34" charset="0"/>
                <a:ea typeface="Ebrima" panose="02000000000000000000" pitchFamily="2" charset="0"/>
                <a:cs typeface="Ebrima" panose="02000000000000000000" pitchFamily="2" charset="0"/>
              </a:rPr>
              <a:t>Inadequate Funding at disposal of UTB</a:t>
            </a:r>
          </a:p>
          <a:p>
            <a:pPr algn="just">
              <a:buFont typeface="Arial" panose="020B0604020202020204" pitchFamily="34" charset="0"/>
              <a:buChar char="•"/>
              <a:defRPr/>
            </a:pPr>
            <a:endParaRPr lang="en-US" sz="1600" dirty="0" smtClean="0">
              <a:solidFill>
                <a:schemeClr val="accent4"/>
              </a:solidFill>
              <a:latin typeface="Arial Black" panose="020B0A04020102020204" pitchFamily="34" charset="0"/>
              <a:ea typeface="Ebrima" panose="02000000000000000000" pitchFamily="2" charset="0"/>
              <a:cs typeface="Ebrima" panose="02000000000000000000" pitchFamily="2" charset="0"/>
            </a:endParaRPr>
          </a:p>
          <a:p>
            <a:pPr algn="just">
              <a:buFont typeface="Arial" panose="020B0604020202020204" pitchFamily="34" charset="0"/>
              <a:buChar char="•"/>
              <a:defRPr/>
            </a:pPr>
            <a:endParaRPr lang="en-US" sz="1600" dirty="0" smtClean="0">
              <a:solidFill>
                <a:schemeClr val="accent4"/>
              </a:solidFill>
              <a:latin typeface="Arial Black" panose="020B0A04020102020204" pitchFamily="34" charset="0"/>
              <a:ea typeface="Ebrima" panose="02000000000000000000" pitchFamily="2" charset="0"/>
              <a:cs typeface="Ebrima" panose="02000000000000000000" pitchFamily="2" charset="0"/>
            </a:endParaRPr>
          </a:p>
          <a:p>
            <a:pPr algn="just">
              <a:buFont typeface="Arial" panose="020B0604020202020204" pitchFamily="34" charset="0"/>
              <a:buChar char="•"/>
              <a:defRPr/>
            </a:pPr>
            <a:endParaRPr lang="en-US" sz="1600" dirty="0" smtClean="0">
              <a:solidFill>
                <a:schemeClr val="accent4"/>
              </a:solidFill>
              <a:latin typeface="Arial Black" panose="020B0A04020102020204" pitchFamily="34" charset="0"/>
              <a:ea typeface="Ebrima" panose="02000000000000000000" pitchFamily="2" charset="0"/>
              <a:cs typeface="Ebrima" panose="02000000000000000000" pitchFamily="2" charset="0"/>
            </a:endParaRPr>
          </a:p>
          <a:p>
            <a:pPr algn="just">
              <a:buFont typeface="Arial" panose="020B0604020202020204" pitchFamily="34" charset="0"/>
              <a:buChar char="•"/>
              <a:defRPr/>
            </a:pPr>
            <a:endParaRPr lang="en-US" sz="1600" dirty="0" smtClean="0">
              <a:solidFill>
                <a:schemeClr val="accent4"/>
              </a:solidFill>
              <a:latin typeface="Arial Black" panose="020B0A04020102020204" pitchFamily="34" charset="0"/>
              <a:ea typeface="Ebrima" panose="02000000000000000000" pitchFamily="2" charset="0"/>
              <a:cs typeface="Ebrima" panose="02000000000000000000" pitchFamily="2" charset="0"/>
            </a:endParaRPr>
          </a:p>
          <a:p>
            <a:pPr marL="685800" lvl="2" indent="0" algn="just">
              <a:lnSpc>
                <a:spcPct val="150000"/>
              </a:lnSpc>
              <a:buFont typeface="Wingdings" panose="05000000000000000000" pitchFamily="2" charset="2"/>
              <a:buNone/>
              <a:defRPr/>
            </a:pPr>
            <a:endParaRPr lang="en-US" sz="1600" dirty="0">
              <a:solidFill>
                <a:schemeClr val="accent4"/>
              </a:solidFill>
              <a:latin typeface="Arial Black" panose="020B0A04020102020204" pitchFamily="34" charset="0"/>
              <a:ea typeface="Ebrima" panose="02000000000000000000" pitchFamily="2" charset="0"/>
              <a:cs typeface="Ebrima" panose="02000000000000000000" pitchFamily="2" charset="0"/>
            </a:endParaRPr>
          </a:p>
          <a:p>
            <a:pPr lvl="2" algn="just">
              <a:lnSpc>
                <a:spcPct val="150000"/>
              </a:lnSpc>
              <a:buFont typeface="Wingdings" panose="05000000000000000000" pitchFamily="2" charset="2"/>
              <a:buChar char=""/>
              <a:defRPr/>
            </a:pPr>
            <a:endParaRPr lang="en-US" sz="1600" dirty="0">
              <a:solidFill>
                <a:schemeClr val="accent4"/>
              </a:solidFill>
              <a:latin typeface="Arial Black" panose="020B0A04020102020204" pitchFamily="34" charset="0"/>
              <a:ea typeface="Ebrima" panose="02000000000000000000" pitchFamily="2" charset="0"/>
              <a:cs typeface="Ebrima" panose="02000000000000000000" pitchFamily="2" charset="0"/>
            </a:endParaRPr>
          </a:p>
          <a:p>
            <a:pPr lvl="2" algn="just">
              <a:lnSpc>
                <a:spcPct val="200000"/>
              </a:lnSpc>
              <a:buFont typeface="Wingdings" panose="05000000000000000000" pitchFamily="2" charset="2"/>
              <a:buChar char=""/>
              <a:defRPr/>
            </a:pPr>
            <a:endParaRPr lang="en-US" sz="1600" dirty="0">
              <a:solidFill>
                <a:schemeClr val="accent4"/>
              </a:solidFill>
              <a:latin typeface="Arial Black" panose="020B0A04020102020204" pitchFamily="34" charset="0"/>
              <a:ea typeface="Ebrima" panose="02000000000000000000" pitchFamily="2" charset="0"/>
              <a:cs typeface="Ebrima" panose="02000000000000000000" pitchFamily="2" charset="0"/>
            </a:endParaRPr>
          </a:p>
          <a:p>
            <a:pPr lvl="2" algn="just">
              <a:lnSpc>
                <a:spcPct val="200000"/>
              </a:lnSpc>
              <a:buFont typeface="Wingdings" panose="05000000000000000000" pitchFamily="2" charset="2"/>
              <a:buChar char=""/>
              <a:defRPr/>
            </a:pPr>
            <a:endParaRPr lang="en-US" sz="1600" dirty="0">
              <a:solidFill>
                <a:schemeClr val="accent4"/>
              </a:solidFill>
              <a:latin typeface="Arial Black" panose="020B0A04020102020204" pitchFamily="34" charset="0"/>
              <a:ea typeface="Ebrima" panose="02000000000000000000" pitchFamily="2" charset="0"/>
              <a:cs typeface="Ebrima" panose="02000000000000000000" pitchFamily="2" charset="0"/>
            </a:endParaRPr>
          </a:p>
          <a:p>
            <a:pPr lvl="2" algn="just">
              <a:buFont typeface="Wingdings" panose="05000000000000000000" pitchFamily="2" charset="2"/>
              <a:buChar char=""/>
              <a:defRPr/>
            </a:pPr>
            <a:endParaRPr lang="en-US" sz="1600" dirty="0">
              <a:solidFill>
                <a:schemeClr val="accent4"/>
              </a:solidFill>
              <a:latin typeface="Arial Black" panose="020B0A04020102020204" pitchFamily="34" charset="0"/>
            </a:endParaRPr>
          </a:p>
        </p:txBody>
      </p:sp>
    </p:spTree>
    <p:extLst>
      <p:ext uri="{BB962C8B-B14F-4D97-AF65-F5344CB8AC3E}">
        <p14:creationId xmlns:p14="http://schemas.microsoft.com/office/powerpoint/2010/main" val="80567889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8" name="Rectangle 2"/>
          <p:cNvSpPr>
            <a:spLocks noGrp="1" noChangeArrowheads="1"/>
          </p:cNvSpPr>
          <p:nvPr>
            <p:ph type="title"/>
          </p:nvPr>
        </p:nvSpPr>
        <p:spPr>
          <a:xfrm>
            <a:off x="1143000" y="231356"/>
            <a:ext cx="6304756" cy="719138"/>
          </a:xfrm>
        </p:spPr>
        <p:txBody>
          <a:bodyPr/>
          <a:lstStyle/>
          <a:p>
            <a:pPr algn="ctr"/>
            <a:r>
              <a:rPr lang="en-GB" sz="2800" b="1" dirty="0" smtClean="0">
                <a:solidFill>
                  <a:srgbClr val="C00000"/>
                </a:solidFill>
                <a:effectLst>
                  <a:outerShdw blurRad="38100" dist="38100" dir="2700000" algn="tl">
                    <a:srgbClr val="000000">
                      <a:alpha val="43137"/>
                    </a:srgbClr>
                  </a:outerShdw>
                </a:effectLst>
                <a:latin typeface="Segoe UI Black" panose="020B0A02040204020203" pitchFamily="34" charset="0"/>
                <a:ea typeface="Segoe UI Black" panose="020B0A02040204020203" pitchFamily="34" charset="0"/>
                <a:cs typeface="Segoe UI Black" panose="020B0A02040204020203" pitchFamily="34" charset="0"/>
              </a:rPr>
              <a:t>Presentation Menu</a:t>
            </a:r>
            <a:endParaRPr lang="uk-UA" sz="2800" b="1" dirty="0">
              <a:solidFill>
                <a:srgbClr val="C00000"/>
              </a:solidFill>
              <a:effectLst>
                <a:outerShdw blurRad="38100" dist="38100" dir="2700000" algn="tl">
                  <a:srgbClr val="000000">
                    <a:alpha val="43137"/>
                  </a:srgbClr>
                </a:outerShdw>
              </a:effectLst>
              <a:latin typeface="Segoe UI Black" panose="020B0A02040204020203" pitchFamily="34" charset="0"/>
              <a:ea typeface="Segoe UI Black" panose="020B0A02040204020203" pitchFamily="34" charset="0"/>
              <a:cs typeface="Segoe UI Black" panose="020B0A02040204020203" pitchFamily="34" charset="0"/>
            </a:endParaRPr>
          </a:p>
        </p:txBody>
      </p:sp>
      <p:sp>
        <p:nvSpPr>
          <p:cNvPr id="280579" name="Rectangle 3"/>
          <p:cNvSpPr>
            <a:spLocks noGrp="1" noChangeArrowheads="1"/>
          </p:cNvSpPr>
          <p:nvPr>
            <p:ph type="body" idx="1"/>
          </p:nvPr>
        </p:nvSpPr>
        <p:spPr>
          <a:xfrm>
            <a:off x="152400" y="2133600"/>
            <a:ext cx="8534393" cy="4495800"/>
          </a:xfrm>
        </p:spPr>
        <p:txBody>
          <a:bodyPr/>
          <a:lstStyle/>
          <a:p>
            <a:pPr algn="just">
              <a:lnSpc>
                <a:spcPct val="107000"/>
              </a:lnSpc>
              <a:spcAft>
                <a:spcPts val="0"/>
              </a:spcAft>
            </a:pPr>
            <a:r>
              <a:rPr lang="en-GB" sz="2400" b="1" dirty="0" smtClean="0">
                <a:solidFill>
                  <a:schemeClr val="accent5">
                    <a:lumMod val="10000"/>
                  </a:schemeClr>
                </a:solidFill>
                <a:effectLst>
                  <a:outerShdw blurRad="38100" dist="38100" dir="2700000" algn="tl">
                    <a:srgbClr val="000000">
                      <a:alpha val="43137"/>
                    </a:srgbClr>
                  </a:outerShdw>
                </a:effectLst>
                <a:latin typeface="Segoe UI Black" panose="020B0A02040204020203" pitchFamily="34" charset="0"/>
                <a:ea typeface="Segoe UI Black" panose="020B0A02040204020203" pitchFamily="34" charset="0"/>
                <a:cs typeface="Segoe UI Black" panose="020B0A02040204020203" pitchFamily="34" charset="0"/>
              </a:rPr>
              <a:t>International Perspectives</a:t>
            </a:r>
          </a:p>
          <a:p>
            <a:pPr algn="just">
              <a:lnSpc>
                <a:spcPct val="107000"/>
              </a:lnSpc>
              <a:spcAft>
                <a:spcPts val="0"/>
              </a:spcAft>
            </a:pPr>
            <a:r>
              <a:rPr lang="en-GB" sz="2400" b="1" dirty="0" smtClean="0">
                <a:solidFill>
                  <a:schemeClr val="accent5">
                    <a:lumMod val="10000"/>
                  </a:schemeClr>
                </a:solidFill>
                <a:effectLst>
                  <a:outerShdw blurRad="38100" dist="38100" dir="2700000" algn="tl">
                    <a:srgbClr val="000000">
                      <a:alpha val="43137"/>
                    </a:srgbClr>
                  </a:outerShdw>
                </a:effectLst>
                <a:latin typeface="Segoe UI Black" panose="020B0A02040204020203" pitchFamily="34" charset="0"/>
                <a:ea typeface="Segoe UI Black" panose="020B0A02040204020203" pitchFamily="34" charset="0"/>
                <a:cs typeface="Segoe UI Black" panose="020B0A02040204020203" pitchFamily="34" charset="0"/>
              </a:rPr>
              <a:t>Tourism for Growth: Key Objectives of Government</a:t>
            </a:r>
          </a:p>
          <a:p>
            <a:pPr algn="just">
              <a:lnSpc>
                <a:spcPct val="107000"/>
              </a:lnSpc>
              <a:spcAft>
                <a:spcPts val="0"/>
              </a:spcAft>
            </a:pPr>
            <a:r>
              <a:rPr lang="en-GB" sz="2400" b="1" dirty="0">
                <a:solidFill>
                  <a:schemeClr val="accent5">
                    <a:lumMod val="10000"/>
                  </a:schemeClr>
                </a:solidFill>
                <a:effectLst>
                  <a:outerShdw blurRad="38100" dist="38100" dir="2700000" algn="tl">
                    <a:srgbClr val="000000">
                      <a:alpha val="43137"/>
                    </a:srgbClr>
                  </a:outerShdw>
                </a:effectLst>
                <a:latin typeface="Segoe UI Black" panose="020B0A02040204020203" pitchFamily="34" charset="0"/>
                <a:ea typeface="Segoe UI Black" panose="020B0A02040204020203" pitchFamily="34" charset="0"/>
                <a:cs typeface="Segoe UI Black" panose="020B0A02040204020203" pitchFamily="34" charset="0"/>
              </a:rPr>
              <a:t>Tourism for </a:t>
            </a:r>
            <a:r>
              <a:rPr lang="en-GB" sz="2400" b="1" dirty="0" smtClean="0">
                <a:solidFill>
                  <a:schemeClr val="accent5">
                    <a:lumMod val="10000"/>
                  </a:schemeClr>
                </a:solidFill>
                <a:effectLst>
                  <a:outerShdw blurRad="38100" dist="38100" dir="2700000" algn="tl">
                    <a:srgbClr val="000000">
                      <a:alpha val="43137"/>
                    </a:srgbClr>
                  </a:outerShdw>
                </a:effectLst>
                <a:latin typeface="Segoe UI Black" panose="020B0A02040204020203" pitchFamily="34" charset="0"/>
                <a:ea typeface="Segoe UI Black" panose="020B0A02040204020203" pitchFamily="34" charset="0"/>
                <a:cs typeface="Segoe UI Black" panose="020B0A02040204020203" pitchFamily="34" charset="0"/>
              </a:rPr>
              <a:t>Growth: Recent </a:t>
            </a:r>
            <a:r>
              <a:rPr lang="en-GB" sz="2400" b="1" dirty="0">
                <a:solidFill>
                  <a:schemeClr val="accent5">
                    <a:lumMod val="10000"/>
                  </a:schemeClr>
                </a:solidFill>
                <a:effectLst>
                  <a:outerShdw blurRad="38100" dist="38100" dir="2700000" algn="tl">
                    <a:srgbClr val="000000">
                      <a:alpha val="43137"/>
                    </a:srgbClr>
                  </a:outerShdw>
                </a:effectLst>
                <a:latin typeface="Segoe UI Black" panose="020B0A02040204020203" pitchFamily="34" charset="0"/>
                <a:ea typeface="Segoe UI Black" panose="020B0A02040204020203" pitchFamily="34" charset="0"/>
                <a:cs typeface="Segoe UI Black" panose="020B0A02040204020203" pitchFamily="34" charset="0"/>
              </a:rPr>
              <a:t>Performance</a:t>
            </a:r>
            <a:endParaRPr lang="en-GB" sz="2400" b="1" dirty="0" smtClean="0">
              <a:solidFill>
                <a:schemeClr val="accent5">
                  <a:lumMod val="10000"/>
                </a:schemeClr>
              </a:solidFill>
              <a:effectLst>
                <a:outerShdw blurRad="38100" dist="38100" dir="2700000" algn="tl">
                  <a:srgbClr val="000000">
                    <a:alpha val="43137"/>
                  </a:srgbClr>
                </a:outerShdw>
              </a:effectLst>
              <a:latin typeface="Segoe UI Black" panose="020B0A02040204020203" pitchFamily="34" charset="0"/>
              <a:ea typeface="Segoe UI Black" panose="020B0A02040204020203" pitchFamily="34" charset="0"/>
              <a:cs typeface="Segoe UI Black" panose="020B0A02040204020203" pitchFamily="34" charset="0"/>
            </a:endParaRPr>
          </a:p>
          <a:p>
            <a:pPr algn="just">
              <a:lnSpc>
                <a:spcPct val="107000"/>
              </a:lnSpc>
              <a:spcAft>
                <a:spcPts val="0"/>
              </a:spcAft>
            </a:pPr>
            <a:r>
              <a:rPr lang="en-GB" sz="2400" b="1" dirty="0">
                <a:solidFill>
                  <a:schemeClr val="accent5">
                    <a:lumMod val="10000"/>
                  </a:schemeClr>
                </a:solidFill>
                <a:effectLst>
                  <a:outerShdw blurRad="38100" dist="38100" dir="2700000" algn="tl">
                    <a:srgbClr val="000000">
                      <a:alpha val="43137"/>
                    </a:srgbClr>
                  </a:outerShdw>
                </a:effectLst>
                <a:latin typeface="Segoe UI Black" panose="020B0A02040204020203" pitchFamily="34" charset="0"/>
                <a:ea typeface="Segoe UI Black" panose="020B0A02040204020203" pitchFamily="34" charset="0"/>
                <a:cs typeface="Segoe UI Black" panose="020B0A02040204020203" pitchFamily="34" charset="0"/>
              </a:rPr>
              <a:t>Tourism for </a:t>
            </a:r>
            <a:r>
              <a:rPr lang="en-GB" sz="2400" b="1" dirty="0" smtClean="0">
                <a:solidFill>
                  <a:schemeClr val="accent5">
                    <a:lumMod val="10000"/>
                  </a:schemeClr>
                </a:solidFill>
                <a:effectLst>
                  <a:outerShdw blurRad="38100" dist="38100" dir="2700000" algn="tl">
                    <a:srgbClr val="000000">
                      <a:alpha val="43137"/>
                    </a:srgbClr>
                  </a:outerShdw>
                </a:effectLst>
                <a:latin typeface="Segoe UI Black" panose="020B0A02040204020203" pitchFamily="34" charset="0"/>
                <a:ea typeface="Segoe UI Black" panose="020B0A02040204020203" pitchFamily="34" charset="0"/>
                <a:cs typeface="Segoe UI Black" panose="020B0A02040204020203" pitchFamily="34" charset="0"/>
              </a:rPr>
              <a:t>Growth: Policy Implementation</a:t>
            </a:r>
          </a:p>
          <a:p>
            <a:pPr algn="just">
              <a:lnSpc>
                <a:spcPct val="107000"/>
              </a:lnSpc>
              <a:spcAft>
                <a:spcPts val="0"/>
              </a:spcAft>
            </a:pPr>
            <a:r>
              <a:rPr lang="en-GB" sz="2400" b="1" dirty="0" smtClean="0">
                <a:solidFill>
                  <a:schemeClr val="accent5">
                    <a:lumMod val="10000"/>
                  </a:schemeClr>
                </a:solidFill>
                <a:effectLst>
                  <a:outerShdw blurRad="38100" dist="38100" dir="2700000" algn="tl">
                    <a:srgbClr val="000000">
                      <a:alpha val="43137"/>
                    </a:srgbClr>
                  </a:outerShdw>
                </a:effectLst>
                <a:latin typeface="Segoe UI Black" panose="020B0A02040204020203" pitchFamily="34" charset="0"/>
                <a:ea typeface="Segoe UI Black" panose="020B0A02040204020203" pitchFamily="34" charset="0"/>
                <a:cs typeface="Segoe UI Black" panose="020B0A02040204020203" pitchFamily="34" charset="0"/>
              </a:rPr>
              <a:t>Recommendations from EGF I and II</a:t>
            </a:r>
          </a:p>
          <a:p>
            <a:pPr algn="just">
              <a:lnSpc>
                <a:spcPct val="107000"/>
              </a:lnSpc>
              <a:spcAft>
                <a:spcPts val="0"/>
              </a:spcAft>
            </a:pPr>
            <a:r>
              <a:rPr lang="en-GB" sz="2400" b="1" dirty="0">
                <a:solidFill>
                  <a:schemeClr val="accent5">
                    <a:lumMod val="10000"/>
                  </a:schemeClr>
                </a:solidFill>
                <a:effectLst>
                  <a:outerShdw blurRad="38100" dist="38100" dir="2700000" algn="tl">
                    <a:srgbClr val="000000">
                      <a:alpha val="43137"/>
                    </a:srgbClr>
                  </a:outerShdw>
                </a:effectLst>
                <a:latin typeface="Segoe UI Black" panose="020B0A02040204020203" pitchFamily="34" charset="0"/>
                <a:ea typeface="Segoe UI Black" panose="020B0A02040204020203" pitchFamily="34" charset="0"/>
                <a:cs typeface="Segoe UI Black" panose="020B0A02040204020203" pitchFamily="34" charset="0"/>
              </a:rPr>
              <a:t>Recommendations from EGF I and </a:t>
            </a:r>
            <a:r>
              <a:rPr lang="en-GB" sz="2400" b="1" dirty="0" smtClean="0">
                <a:solidFill>
                  <a:schemeClr val="accent5">
                    <a:lumMod val="10000"/>
                  </a:schemeClr>
                </a:solidFill>
                <a:effectLst>
                  <a:outerShdw blurRad="38100" dist="38100" dir="2700000" algn="tl">
                    <a:srgbClr val="000000">
                      <a:alpha val="43137"/>
                    </a:srgbClr>
                  </a:outerShdw>
                </a:effectLst>
                <a:latin typeface="Segoe UI Black" panose="020B0A02040204020203" pitchFamily="34" charset="0"/>
                <a:ea typeface="Segoe UI Black" panose="020B0A02040204020203" pitchFamily="34" charset="0"/>
                <a:cs typeface="Segoe UI Black" panose="020B0A02040204020203" pitchFamily="34" charset="0"/>
              </a:rPr>
              <a:t>II: Tracking Implementation</a:t>
            </a:r>
          </a:p>
          <a:p>
            <a:pPr algn="just">
              <a:lnSpc>
                <a:spcPct val="107000"/>
              </a:lnSpc>
              <a:spcAft>
                <a:spcPts val="0"/>
              </a:spcAft>
            </a:pPr>
            <a:r>
              <a:rPr lang="en-GB" sz="2400" b="1" dirty="0" smtClean="0">
                <a:solidFill>
                  <a:schemeClr val="accent5">
                    <a:lumMod val="10000"/>
                  </a:schemeClr>
                </a:solidFill>
                <a:effectLst>
                  <a:outerShdw blurRad="38100" dist="38100" dir="2700000" algn="tl">
                    <a:srgbClr val="000000">
                      <a:alpha val="43137"/>
                    </a:srgbClr>
                  </a:outerShdw>
                </a:effectLst>
                <a:latin typeface="Segoe UI Black" panose="020B0A02040204020203" pitchFamily="34" charset="0"/>
                <a:ea typeface="Segoe UI Black" panose="020B0A02040204020203" pitchFamily="34" charset="0"/>
                <a:cs typeface="Segoe UI Black" panose="020B0A02040204020203" pitchFamily="34" charset="0"/>
              </a:rPr>
              <a:t>Challenges</a:t>
            </a:r>
            <a:endParaRPr lang="en-GB" sz="2400" b="1" dirty="0">
              <a:solidFill>
                <a:schemeClr val="accent5">
                  <a:lumMod val="10000"/>
                </a:schemeClr>
              </a:solidFill>
              <a:effectLst>
                <a:outerShdw blurRad="38100" dist="38100" dir="2700000" algn="tl">
                  <a:srgbClr val="000000">
                    <a:alpha val="43137"/>
                  </a:srgbClr>
                </a:outerShdw>
              </a:effectLst>
              <a:latin typeface="Segoe UI Black" panose="020B0A02040204020203" pitchFamily="34" charset="0"/>
              <a:ea typeface="Segoe UI Black" panose="020B0A02040204020203" pitchFamily="34" charset="0"/>
              <a:cs typeface="Segoe UI Black" panose="020B0A02040204020203" pitchFamily="34" charset="0"/>
            </a:endParaRPr>
          </a:p>
          <a:p>
            <a:pPr algn="just">
              <a:lnSpc>
                <a:spcPct val="107000"/>
              </a:lnSpc>
              <a:spcAft>
                <a:spcPts val="0"/>
              </a:spcAft>
            </a:pPr>
            <a:r>
              <a:rPr lang="en-GB" sz="2400" b="1" dirty="0" smtClean="0">
                <a:solidFill>
                  <a:schemeClr val="accent5">
                    <a:lumMod val="10000"/>
                  </a:schemeClr>
                </a:solidFill>
                <a:effectLst>
                  <a:outerShdw blurRad="38100" dist="38100" dir="2700000" algn="tl">
                    <a:srgbClr val="000000">
                      <a:alpha val="43137"/>
                    </a:srgbClr>
                  </a:outerShdw>
                </a:effectLst>
                <a:latin typeface="Segoe UI Black" panose="020B0A02040204020203" pitchFamily="34" charset="0"/>
                <a:ea typeface="Segoe UI Black" panose="020B0A02040204020203" pitchFamily="34" charset="0"/>
                <a:cs typeface="Segoe UI Black" panose="020B0A02040204020203" pitchFamily="34" charset="0"/>
              </a:rPr>
              <a:t>Way Forward</a:t>
            </a:r>
            <a:endParaRPr lang="en-GB" sz="2200" b="1" dirty="0" smtClean="0">
              <a:solidFill>
                <a:schemeClr val="accent5">
                  <a:lumMod val="10000"/>
                </a:schemeClr>
              </a:solidFill>
              <a:effectLst>
                <a:outerShdw blurRad="38100" dist="38100" dir="2700000" algn="tl">
                  <a:srgbClr val="000000">
                    <a:alpha val="43137"/>
                  </a:srgbClr>
                </a:outerShdw>
              </a:effectLst>
              <a:latin typeface="Segoe UI Black" panose="020B0A02040204020203" pitchFamily="34" charset="0"/>
              <a:ea typeface="Segoe UI Black" panose="020B0A02040204020203" pitchFamily="34" charset="0"/>
              <a:cs typeface="Segoe UI Black" panose="020B0A02040204020203" pitchFamily="34" charset="0"/>
            </a:endParaRPr>
          </a:p>
          <a:p>
            <a:pPr algn="just">
              <a:lnSpc>
                <a:spcPct val="107000"/>
              </a:lnSpc>
              <a:spcAft>
                <a:spcPts val="0"/>
              </a:spcAft>
            </a:pPr>
            <a:endParaRPr lang="en-GB" sz="2200" b="1" dirty="0">
              <a:solidFill>
                <a:schemeClr val="accent5">
                  <a:lumMod val="10000"/>
                </a:schemeClr>
              </a:solidFill>
              <a:effectLst>
                <a:outerShdw blurRad="38100" dist="38100" dir="2700000" algn="tl">
                  <a:srgbClr val="000000">
                    <a:alpha val="43137"/>
                  </a:srgbClr>
                </a:outerShdw>
              </a:effectLst>
              <a:latin typeface="Segoe UI Black" panose="020B0A02040204020203" pitchFamily="34" charset="0"/>
              <a:ea typeface="Segoe UI Black" panose="020B0A02040204020203" pitchFamily="34" charset="0"/>
              <a:cs typeface="Segoe UI Black" panose="020B0A02040204020203" pitchFamily="34" charset="0"/>
            </a:endParaRPr>
          </a:p>
          <a:p>
            <a:endParaRPr lang="uk-UA" b="1" dirty="0">
              <a:solidFill>
                <a:schemeClr val="accent5">
                  <a:lumMod val="10000"/>
                </a:schemeClr>
              </a:solidFill>
              <a:effectLst>
                <a:outerShdw blurRad="38100" dist="38100" dir="2700000" algn="tl">
                  <a:srgbClr val="000000">
                    <a:alpha val="43137"/>
                  </a:srgbClr>
                </a:outerShdw>
              </a:effectLst>
              <a:latin typeface="Segoe UI Black" panose="020B0A02040204020203" pitchFamily="34" charset="0"/>
              <a:ea typeface="Segoe UI Black" panose="020B0A02040204020203" pitchFamily="34" charset="0"/>
              <a:cs typeface="Segoe UI Black" panose="020B0A02040204020203" pitchFamily="34" charset="0"/>
            </a:endParaRPr>
          </a:p>
        </p:txBody>
      </p:sp>
      <p:sp>
        <p:nvSpPr>
          <p:cNvPr id="3" name="Slide Number Placeholder 2"/>
          <p:cNvSpPr>
            <a:spLocks noGrp="1"/>
          </p:cNvSpPr>
          <p:nvPr>
            <p:ph type="sldNum" sz="quarter" idx="12"/>
          </p:nvPr>
        </p:nvSpPr>
        <p:spPr/>
        <p:txBody>
          <a:bodyPr/>
          <a:lstStyle/>
          <a:p>
            <a:fld id="{D7C5D169-BD29-4F8A-8F6A-7478E6F2D93F}" type="slidenum">
              <a:rPr lang="en-GB" smtClean="0"/>
              <a:pPr/>
              <a:t>2</a:t>
            </a:fld>
            <a:endParaRPr lang="en-GB" dirty="0"/>
          </a:p>
        </p:txBody>
      </p:sp>
    </p:spTree>
    <p:extLst>
      <p:ext uri="{BB962C8B-B14F-4D97-AF65-F5344CB8AC3E}">
        <p14:creationId xmlns:p14="http://schemas.microsoft.com/office/powerpoint/2010/main" val="208810858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1141299" y="152400"/>
            <a:ext cx="6512719" cy="838200"/>
          </a:xfrm>
        </p:spPr>
        <p:txBody>
          <a:bodyPr/>
          <a:lstStyle/>
          <a:p>
            <a:pPr algn="ctr" eaLnBrk="1" hangingPunct="1"/>
            <a:r>
              <a:rPr lang="en-US" altLang="en-US" sz="2700" b="1" dirty="0" smtClean="0">
                <a:solidFill>
                  <a:srgbClr val="C00000"/>
                </a:solidFill>
                <a:effectLst>
                  <a:outerShdw blurRad="38100" dist="38100" dir="2700000" algn="tl">
                    <a:srgbClr val="000000">
                      <a:alpha val="43137"/>
                    </a:srgbClr>
                  </a:outerShdw>
                </a:effectLst>
                <a:latin typeface="Arial Black" panose="020B0A04020102020204" pitchFamily="34" charset="0"/>
              </a:rPr>
              <a:t>Way Forward</a:t>
            </a:r>
            <a:endParaRPr lang="en-US" altLang="en-US" b="1" dirty="0" smtClean="0">
              <a:solidFill>
                <a:srgbClr val="C00000"/>
              </a:solidFill>
              <a:effectLst>
                <a:outerShdw blurRad="38100" dist="38100" dir="2700000" algn="tl">
                  <a:srgbClr val="000000">
                    <a:alpha val="43137"/>
                  </a:srgbClr>
                </a:outerShdw>
              </a:effectLst>
              <a:latin typeface="Arial Black" panose="020B0A04020102020204" pitchFamily="34" charset="0"/>
            </a:endParaRPr>
          </a:p>
        </p:txBody>
      </p:sp>
      <p:sp>
        <p:nvSpPr>
          <p:cNvPr id="22531" name="Content Placeholder 2"/>
          <p:cNvSpPr>
            <a:spLocks noGrp="1"/>
          </p:cNvSpPr>
          <p:nvPr>
            <p:ph sz="half" idx="1"/>
          </p:nvPr>
        </p:nvSpPr>
        <p:spPr>
          <a:xfrm>
            <a:off x="0" y="1371600"/>
            <a:ext cx="8915400" cy="5410200"/>
          </a:xfrm>
        </p:spPr>
        <p:txBody>
          <a:bodyPr/>
          <a:lstStyle/>
          <a:p>
            <a:pPr marL="388143" lvl="1" indent="-342900" algn="just">
              <a:buFont typeface="Wingdings" panose="05000000000000000000" pitchFamily="2" charset="2"/>
              <a:buChar char="v"/>
            </a:pPr>
            <a:r>
              <a:rPr lang="en-US" altLang="en-US" sz="2200" dirty="0" smtClean="0">
                <a:solidFill>
                  <a:srgbClr val="C00000"/>
                </a:solidFill>
                <a:effectLst>
                  <a:outerShdw blurRad="38100" dist="38100" dir="2700000" algn="tl">
                    <a:srgbClr val="000000">
                      <a:alpha val="43137"/>
                    </a:srgbClr>
                  </a:outerShdw>
                </a:effectLst>
                <a:latin typeface="Arial Black" panose="020B0A04020102020204" pitchFamily="34" charset="0"/>
              </a:rPr>
              <a:t>Product audits and portfolios </a:t>
            </a:r>
            <a:r>
              <a:rPr lang="en-US" altLang="en-US" sz="2200" dirty="0" smtClean="0">
                <a:solidFill>
                  <a:schemeClr val="accent4"/>
                </a:solidFill>
                <a:effectLst>
                  <a:outerShdw blurRad="38100" dist="38100" dir="2700000" algn="tl">
                    <a:srgbClr val="000000">
                      <a:alpha val="43137"/>
                    </a:srgbClr>
                  </a:outerShdw>
                </a:effectLst>
                <a:latin typeface="Arial Black" panose="020B0A04020102020204" pitchFamily="34" charset="0"/>
              </a:rPr>
              <a:t>will be conducted and developed for Northern Uganda, Karamoja, L. Victoria and R. Nile.</a:t>
            </a:r>
          </a:p>
          <a:p>
            <a:pPr marL="388143" lvl="1" indent="-342900" algn="just">
              <a:buFont typeface="Wingdings" panose="05000000000000000000" pitchFamily="2" charset="2"/>
              <a:buChar char="v"/>
            </a:pPr>
            <a:r>
              <a:rPr lang="en-US" altLang="en-US" sz="2200" dirty="0" smtClean="0">
                <a:solidFill>
                  <a:srgbClr val="C00000"/>
                </a:solidFill>
                <a:effectLst>
                  <a:outerShdw blurRad="38100" dist="38100" dir="2700000" algn="tl">
                    <a:srgbClr val="000000">
                      <a:alpha val="43137"/>
                    </a:srgbClr>
                  </a:outerShdw>
                </a:effectLst>
                <a:latin typeface="Arial Black" panose="020B0A04020102020204" pitchFamily="34" charset="0"/>
              </a:rPr>
              <a:t>Classification process </a:t>
            </a:r>
            <a:r>
              <a:rPr lang="en-US" altLang="en-US" sz="2200" dirty="0" smtClean="0">
                <a:solidFill>
                  <a:schemeClr val="accent4"/>
                </a:solidFill>
                <a:effectLst>
                  <a:outerShdw blurRad="38100" dist="38100" dir="2700000" algn="tl">
                    <a:srgbClr val="000000">
                      <a:alpha val="43137"/>
                    </a:srgbClr>
                  </a:outerShdw>
                </a:effectLst>
                <a:latin typeface="Arial Black" panose="020B0A04020102020204" pitchFamily="34" charset="0"/>
              </a:rPr>
              <a:t>for hotel and accommodation establishments will be digitized in FY 2019/20</a:t>
            </a:r>
          </a:p>
          <a:p>
            <a:pPr marL="388143" lvl="1" indent="-342900" algn="just">
              <a:buFont typeface="Wingdings" panose="05000000000000000000" pitchFamily="2" charset="2"/>
              <a:buChar char="v"/>
            </a:pPr>
            <a:r>
              <a:rPr lang="en-GB" sz="2200" dirty="0">
                <a:solidFill>
                  <a:srgbClr val="C00000"/>
                </a:solidFill>
                <a:latin typeface="Arial Black" panose="020B0A04020102020204" pitchFamily="34" charset="0"/>
              </a:rPr>
              <a:t>Branding of Destination Uganda</a:t>
            </a:r>
            <a:r>
              <a:rPr lang="en-GB" sz="2200" dirty="0">
                <a:latin typeface="Arial Black" panose="020B0A04020102020204" pitchFamily="34" charset="0"/>
              </a:rPr>
              <a:t>: UTB will establish and roll out new POA brand which will improve/help focus and garner more recognition of destination Uganda since it enhances the country’s </a:t>
            </a:r>
            <a:r>
              <a:rPr lang="en-GB" sz="2200" dirty="0" smtClean="0">
                <a:latin typeface="Arial Black" panose="020B0A04020102020204" pitchFamily="34" charset="0"/>
              </a:rPr>
              <a:t>visibility.</a:t>
            </a:r>
          </a:p>
          <a:p>
            <a:pPr marL="388143" lvl="1" indent="-342900" algn="just">
              <a:buFont typeface="Wingdings" panose="05000000000000000000" pitchFamily="2" charset="2"/>
              <a:buChar char="v"/>
            </a:pPr>
            <a:r>
              <a:rPr lang="en-GB" sz="2200" dirty="0">
                <a:solidFill>
                  <a:srgbClr val="C00000"/>
                </a:solidFill>
                <a:latin typeface="Arial Black" panose="020B0A04020102020204" pitchFamily="34" charset="0"/>
              </a:rPr>
              <a:t>Development of Product Development and Diversification Strategy</a:t>
            </a:r>
            <a:r>
              <a:rPr lang="en-GB" sz="2200" dirty="0">
                <a:latin typeface="Arial Black" panose="020B0A04020102020204" pitchFamily="34" charset="0"/>
              </a:rPr>
              <a:t>: UTB will develop and implement a product development strategy in collaboration with </a:t>
            </a:r>
            <a:r>
              <a:rPr lang="en-GB" sz="2200" dirty="0" err="1">
                <a:latin typeface="Arial Black" panose="020B0A04020102020204" pitchFamily="34" charset="0"/>
              </a:rPr>
              <a:t>MoTWA</a:t>
            </a:r>
            <a:r>
              <a:rPr lang="en-GB" sz="2200" dirty="0">
                <a:latin typeface="Arial Black" panose="020B0A04020102020204" pitchFamily="34" charset="0"/>
              </a:rPr>
              <a:t>, UWA, regional clusters, community based associations, select government entities and private sector</a:t>
            </a:r>
            <a:endParaRPr lang="en-US" altLang="en-US" sz="2200" dirty="0">
              <a:solidFill>
                <a:schemeClr val="accent4"/>
              </a:solidFill>
              <a:effectLst>
                <a:outerShdw blurRad="38100" dist="38100" dir="2700000" algn="tl">
                  <a:srgbClr val="000000">
                    <a:alpha val="43137"/>
                  </a:srgbClr>
                </a:outerShdw>
              </a:effectLst>
              <a:latin typeface="Arial Black" panose="020B0A04020102020204" pitchFamily="34" charset="0"/>
            </a:endParaRPr>
          </a:p>
        </p:txBody>
      </p:sp>
    </p:spTree>
    <p:extLst>
      <p:ext uri="{BB962C8B-B14F-4D97-AF65-F5344CB8AC3E}">
        <p14:creationId xmlns:p14="http://schemas.microsoft.com/office/powerpoint/2010/main" val="804368806"/>
      </p:ext>
    </p:extLst>
  </p:cSld>
  <p:clrMapOvr>
    <a:masterClrMapping/>
  </p:clrMapOvr>
  <p:transition spd="slow"/>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1141299" y="152400"/>
            <a:ext cx="6512719" cy="838200"/>
          </a:xfrm>
        </p:spPr>
        <p:txBody>
          <a:bodyPr/>
          <a:lstStyle/>
          <a:p>
            <a:pPr algn="ctr" eaLnBrk="1" hangingPunct="1"/>
            <a:r>
              <a:rPr lang="en-US" altLang="en-US" sz="2700" b="1" dirty="0" smtClean="0">
                <a:solidFill>
                  <a:srgbClr val="C00000"/>
                </a:solidFill>
                <a:effectLst>
                  <a:outerShdw blurRad="38100" dist="38100" dir="2700000" algn="tl">
                    <a:srgbClr val="000000">
                      <a:alpha val="43137"/>
                    </a:srgbClr>
                  </a:outerShdw>
                </a:effectLst>
                <a:latin typeface="Arial Black" panose="020B0A04020102020204" pitchFamily="34" charset="0"/>
              </a:rPr>
              <a:t>Way Forward….</a:t>
            </a:r>
            <a:endParaRPr lang="en-US" altLang="en-US" b="1" dirty="0" smtClean="0">
              <a:solidFill>
                <a:srgbClr val="C00000"/>
              </a:solidFill>
              <a:effectLst>
                <a:outerShdw blurRad="38100" dist="38100" dir="2700000" algn="tl">
                  <a:srgbClr val="000000">
                    <a:alpha val="43137"/>
                  </a:srgbClr>
                </a:outerShdw>
              </a:effectLst>
              <a:latin typeface="Arial Black" panose="020B0A04020102020204" pitchFamily="34" charset="0"/>
            </a:endParaRPr>
          </a:p>
        </p:txBody>
      </p:sp>
      <p:sp>
        <p:nvSpPr>
          <p:cNvPr id="22531" name="Content Placeholder 2"/>
          <p:cNvSpPr>
            <a:spLocks noGrp="1"/>
          </p:cNvSpPr>
          <p:nvPr>
            <p:ph sz="half" idx="1"/>
          </p:nvPr>
        </p:nvSpPr>
        <p:spPr>
          <a:xfrm>
            <a:off x="0" y="1371600"/>
            <a:ext cx="8915400" cy="5410200"/>
          </a:xfrm>
        </p:spPr>
        <p:txBody>
          <a:bodyPr/>
          <a:lstStyle/>
          <a:p>
            <a:pPr marL="388143" lvl="1" indent="-342900" algn="just">
              <a:buFont typeface="Wingdings" panose="05000000000000000000" pitchFamily="2" charset="2"/>
              <a:buChar char="v"/>
            </a:pPr>
            <a:r>
              <a:rPr lang="en-GB" sz="2100" dirty="0">
                <a:solidFill>
                  <a:srgbClr val="C00000"/>
                </a:solidFill>
                <a:effectLst>
                  <a:outerShdw blurRad="38100" dist="38100" dir="2700000" algn="tl">
                    <a:srgbClr val="000000">
                      <a:alpha val="43137"/>
                    </a:srgbClr>
                  </a:outerShdw>
                </a:effectLst>
                <a:latin typeface="Arial Black" panose="020B0A04020102020204" pitchFamily="34" charset="0"/>
              </a:rPr>
              <a:t>Leverage Technology in Tourism</a:t>
            </a:r>
            <a:r>
              <a:rPr lang="en-GB" sz="2100" dirty="0">
                <a:effectLst>
                  <a:outerShdw blurRad="38100" dist="38100" dir="2700000" algn="tl">
                    <a:srgbClr val="000000">
                      <a:alpha val="43137"/>
                    </a:srgbClr>
                  </a:outerShdw>
                </a:effectLst>
                <a:latin typeface="Arial Black" panose="020B0A04020102020204" pitchFamily="34" charset="0"/>
              </a:rPr>
              <a:t>: </a:t>
            </a:r>
            <a:r>
              <a:rPr lang="en-GB" sz="2100" dirty="0" smtClean="0">
                <a:effectLst>
                  <a:outerShdw blurRad="38100" dist="38100" dir="2700000" algn="tl">
                    <a:srgbClr val="000000">
                      <a:alpha val="43137"/>
                    </a:srgbClr>
                  </a:outerShdw>
                </a:effectLst>
                <a:latin typeface="Arial Black" panose="020B0A04020102020204" pitchFamily="34" charset="0"/>
              </a:rPr>
              <a:t>Use </a:t>
            </a:r>
            <a:r>
              <a:rPr lang="en-GB" sz="2100" dirty="0">
                <a:effectLst>
                  <a:outerShdw blurRad="38100" dist="38100" dir="2700000" algn="tl">
                    <a:srgbClr val="000000">
                      <a:alpha val="43137"/>
                    </a:srgbClr>
                  </a:outerShdw>
                </a:effectLst>
                <a:latin typeface="Arial Black" panose="020B0A04020102020204" pitchFamily="34" charset="0"/>
              </a:rPr>
              <a:t>of technology to enhance the marketing, advertising and promotion of the destination, improve data collection and digitization of tourism surveys, classification, licensing and registration of tourism enterprises/improve coordination of classification, inspections, data collection and dissemination between UTB and district officials/counterparts, crime prevention through immediate contact/access of clients to requisite entities, dissemination of tourism </a:t>
            </a:r>
            <a:r>
              <a:rPr lang="en-GB" sz="2100" dirty="0" smtClean="0">
                <a:effectLst>
                  <a:outerShdw blurRad="38100" dist="38100" dir="2700000" algn="tl">
                    <a:srgbClr val="000000">
                      <a:alpha val="43137"/>
                    </a:srgbClr>
                  </a:outerShdw>
                </a:effectLst>
                <a:latin typeface="Arial Black" panose="020B0A04020102020204" pitchFamily="34" charset="0"/>
              </a:rPr>
              <a:t>information</a:t>
            </a:r>
            <a:r>
              <a:rPr lang="en-US" altLang="en-US" sz="2100" dirty="0" smtClean="0">
                <a:solidFill>
                  <a:schemeClr val="accent4"/>
                </a:solidFill>
                <a:effectLst>
                  <a:outerShdw blurRad="38100" dist="38100" dir="2700000" algn="tl">
                    <a:srgbClr val="000000">
                      <a:alpha val="43137"/>
                    </a:srgbClr>
                  </a:outerShdw>
                </a:effectLst>
                <a:latin typeface="Arial Black" panose="020B0A04020102020204" pitchFamily="34" charset="0"/>
              </a:rPr>
              <a:t>.</a:t>
            </a:r>
          </a:p>
          <a:p>
            <a:pPr marL="388143" lvl="1" indent="-342900" algn="just">
              <a:buFont typeface="Wingdings" panose="05000000000000000000" pitchFamily="2" charset="2"/>
              <a:buChar char="v"/>
            </a:pPr>
            <a:r>
              <a:rPr lang="en-GB" sz="2100" dirty="0">
                <a:solidFill>
                  <a:srgbClr val="C00000"/>
                </a:solidFill>
                <a:effectLst>
                  <a:outerShdw blurRad="38100" dist="38100" dir="2700000" algn="tl">
                    <a:srgbClr val="000000">
                      <a:alpha val="43137"/>
                    </a:srgbClr>
                  </a:outerShdw>
                </a:effectLst>
                <a:latin typeface="Arial Black" panose="020B0A04020102020204" pitchFamily="34" charset="0"/>
              </a:rPr>
              <a:t>Promotion of Investments in Tourism</a:t>
            </a:r>
            <a:r>
              <a:rPr lang="en-GB" sz="2100" dirty="0">
                <a:effectLst>
                  <a:outerShdw blurRad="38100" dist="38100" dir="2700000" algn="tl">
                    <a:srgbClr val="000000">
                      <a:alpha val="43137"/>
                    </a:srgbClr>
                  </a:outerShdw>
                </a:effectLst>
                <a:latin typeface="Arial Black" panose="020B0A04020102020204" pitchFamily="34" charset="0"/>
              </a:rPr>
              <a:t>: UTB will profile viable investment opportunities in the country for </a:t>
            </a:r>
            <a:r>
              <a:rPr lang="en-GB" sz="2100" dirty="0" smtClean="0">
                <a:effectLst>
                  <a:outerShdw blurRad="38100" dist="38100" dir="2700000" algn="tl">
                    <a:srgbClr val="000000">
                      <a:alpha val="43137"/>
                    </a:srgbClr>
                  </a:outerShdw>
                </a:effectLst>
                <a:latin typeface="Arial Black" panose="020B0A04020102020204" pitchFamily="34" charset="0"/>
              </a:rPr>
              <a:t>promotion.</a:t>
            </a:r>
          </a:p>
          <a:p>
            <a:pPr marL="388143" lvl="1" indent="-342900" algn="just">
              <a:buFont typeface="Wingdings" panose="05000000000000000000" pitchFamily="2" charset="2"/>
              <a:buChar char="v"/>
            </a:pPr>
            <a:r>
              <a:rPr lang="en-GB" sz="2100" dirty="0" smtClean="0">
                <a:solidFill>
                  <a:srgbClr val="C00000"/>
                </a:solidFill>
                <a:effectLst>
                  <a:outerShdw blurRad="38100" dist="38100" dir="2700000" algn="tl">
                    <a:srgbClr val="000000">
                      <a:alpha val="43137"/>
                    </a:srgbClr>
                  </a:outerShdw>
                </a:effectLst>
                <a:latin typeface="Arial Black" panose="020B0A04020102020204" pitchFamily="34" charset="0"/>
              </a:rPr>
              <a:t>M.I.C.E as a new product</a:t>
            </a:r>
            <a:r>
              <a:rPr lang="en-GB" sz="2100" dirty="0" smtClean="0">
                <a:effectLst>
                  <a:outerShdw blurRad="38100" dist="38100" dir="2700000" algn="tl">
                    <a:srgbClr val="000000">
                      <a:alpha val="43137"/>
                    </a:srgbClr>
                  </a:outerShdw>
                </a:effectLst>
                <a:latin typeface="Arial Black" panose="020B0A04020102020204" pitchFamily="34" charset="0"/>
              </a:rPr>
              <a:t>: Use MICE as a product for attracting investments and business tourists</a:t>
            </a:r>
          </a:p>
        </p:txBody>
      </p:sp>
    </p:spTree>
    <p:extLst>
      <p:ext uri="{BB962C8B-B14F-4D97-AF65-F5344CB8AC3E}">
        <p14:creationId xmlns:p14="http://schemas.microsoft.com/office/powerpoint/2010/main" val="1081938921"/>
      </p:ext>
    </p:extLst>
  </p:cSld>
  <p:clrMapOvr>
    <a:masterClrMapping/>
  </p:clrMapOvr>
  <p:transition spd="slow"/>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6400" y="228601"/>
            <a:ext cx="5562600" cy="838200"/>
          </a:xfrm>
        </p:spPr>
        <p:txBody>
          <a:bodyPr rtlCol="0">
            <a:normAutofit/>
          </a:bodyPr>
          <a:lstStyle/>
          <a:p>
            <a:pPr algn="ctr" fontAlgn="auto">
              <a:spcAft>
                <a:spcPts val="0"/>
              </a:spcAft>
              <a:defRPr/>
            </a:pPr>
            <a:r>
              <a:rPr lang="en-US" b="1" dirty="0" smtClean="0">
                <a:solidFill>
                  <a:srgbClr val="C00000"/>
                </a:solidFill>
                <a:effectLst>
                  <a:outerShdw blurRad="38100" dist="38100" dir="2700000" algn="tl">
                    <a:srgbClr val="000000">
                      <a:alpha val="43137"/>
                    </a:srgbClr>
                  </a:outerShdw>
                </a:effectLst>
              </a:rPr>
              <a:t>Thank You</a:t>
            </a:r>
            <a:endParaRPr lang="en-US" b="1" dirty="0">
              <a:solidFill>
                <a:srgbClr val="C0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lstStyle>
            <a:lvl1pPr>
              <a:defRPr>
                <a:solidFill>
                  <a:schemeClr val="tx1"/>
                </a:solidFill>
                <a:latin typeface="Arial" charset="0"/>
                <a:cs typeface="Arial" charset="0"/>
              </a:defRPr>
            </a:lvl1pPr>
            <a:lvl2pPr marL="557213" indent="-214313">
              <a:defRPr>
                <a:solidFill>
                  <a:schemeClr val="tx1"/>
                </a:solidFill>
                <a:latin typeface="Arial" charset="0"/>
                <a:cs typeface="Arial" charset="0"/>
              </a:defRPr>
            </a:lvl2pPr>
            <a:lvl3pPr marL="857250" indent="-171450">
              <a:defRPr>
                <a:solidFill>
                  <a:schemeClr val="tx1"/>
                </a:solidFill>
                <a:latin typeface="Arial" charset="0"/>
                <a:cs typeface="Arial" charset="0"/>
              </a:defRPr>
            </a:lvl3pPr>
            <a:lvl4pPr marL="1200150" indent="-171450">
              <a:defRPr>
                <a:solidFill>
                  <a:schemeClr val="tx1"/>
                </a:solidFill>
                <a:latin typeface="Arial" charset="0"/>
                <a:cs typeface="Arial" charset="0"/>
              </a:defRPr>
            </a:lvl4pPr>
            <a:lvl5pPr marL="1543050" indent="-171450">
              <a:defRPr>
                <a:solidFill>
                  <a:schemeClr val="tx1"/>
                </a:solidFill>
                <a:latin typeface="Arial" charset="0"/>
                <a:cs typeface="Arial" charset="0"/>
              </a:defRPr>
            </a:lvl5pPr>
            <a:lvl6pPr marL="1885950" indent="-171450" eaLnBrk="0" fontAlgn="base" hangingPunct="0">
              <a:spcBef>
                <a:spcPct val="0"/>
              </a:spcBef>
              <a:spcAft>
                <a:spcPct val="0"/>
              </a:spcAft>
              <a:defRPr>
                <a:solidFill>
                  <a:schemeClr val="tx1"/>
                </a:solidFill>
                <a:latin typeface="Arial" charset="0"/>
                <a:cs typeface="Arial" charset="0"/>
              </a:defRPr>
            </a:lvl6pPr>
            <a:lvl7pPr marL="2228850" indent="-171450" eaLnBrk="0" fontAlgn="base" hangingPunct="0">
              <a:spcBef>
                <a:spcPct val="0"/>
              </a:spcBef>
              <a:spcAft>
                <a:spcPct val="0"/>
              </a:spcAft>
              <a:defRPr>
                <a:solidFill>
                  <a:schemeClr val="tx1"/>
                </a:solidFill>
                <a:latin typeface="Arial" charset="0"/>
                <a:cs typeface="Arial" charset="0"/>
              </a:defRPr>
            </a:lvl7pPr>
            <a:lvl8pPr marL="2571750" indent="-171450" eaLnBrk="0" fontAlgn="base" hangingPunct="0">
              <a:spcBef>
                <a:spcPct val="0"/>
              </a:spcBef>
              <a:spcAft>
                <a:spcPct val="0"/>
              </a:spcAft>
              <a:defRPr>
                <a:solidFill>
                  <a:schemeClr val="tx1"/>
                </a:solidFill>
                <a:latin typeface="Arial" charset="0"/>
                <a:cs typeface="Arial" charset="0"/>
              </a:defRPr>
            </a:lvl8pPr>
            <a:lvl9pPr marL="2914650" indent="-171450" eaLnBrk="0" fontAlgn="base" hangingPunct="0">
              <a:spcBef>
                <a:spcPct val="0"/>
              </a:spcBef>
              <a:spcAft>
                <a:spcPct val="0"/>
              </a:spcAft>
              <a:defRPr>
                <a:solidFill>
                  <a:schemeClr val="tx1"/>
                </a:solidFill>
                <a:latin typeface="Arial" charset="0"/>
                <a:cs typeface="Arial" charset="0"/>
              </a:defRPr>
            </a:lvl9pPr>
          </a:lstStyle>
          <a:p>
            <a:fld id="{C68AAA8D-B7F6-4D7E-9FBF-B4D4EB9926DB}" type="slidenum">
              <a:rPr lang="en-GB" altLang="en-US">
                <a:solidFill>
                  <a:srgbClr val="898989"/>
                </a:solidFill>
              </a:rPr>
              <a:pPr/>
              <a:t>22</a:t>
            </a:fld>
            <a:endParaRPr lang="en-GB" altLang="en-US" dirty="0">
              <a:solidFill>
                <a:srgbClr val="898989"/>
              </a:solidFill>
            </a:endParaRPr>
          </a:p>
        </p:txBody>
      </p:sp>
      <p:pic>
        <p:nvPicPr>
          <p:cNvPr id="6" name="Picture 8" descr="http://www.vincetours.co.ug/images/Uganda-Tourism-zxc.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55371" y="1828800"/>
            <a:ext cx="5105400" cy="5290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7875999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1981200"/>
            <a:ext cx="8181185" cy="47380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2"/>
          <p:cNvSpPr>
            <a:spLocks noGrp="1" noChangeArrowheads="1"/>
          </p:cNvSpPr>
          <p:nvPr>
            <p:ph type="title"/>
          </p:nvPr>
        </p:nvSpPr>
        <p:spPr>
          <a:xfrm>
            <a:off x="1143000" y="231356"/>
            <a:ext cx="6304756" cy="719138"/>
          </a:xfrm>
        </p:spPr>
        <p:txBody>
          <a:bodyPr/>
          <a:lstStyle/>
          <a:p>
            <a:pPr algn="ctr"/>
            <a:r>
              <a:rPr lang="en-GB" sz="2800" b="1" dirty="0" smtClean="0">
                <a:solidFill>
                  <a:srgbClr val="C00000"/>
                </a:solidFill>
                <a:effectLst>
                  <a:outerShdw blurRad="38100" dist="38100" dir="2700000" algn="tl">
                    <a:srgbClr val="000000">
                      <a:alpha val="43137"/>
                    </a:srgbClr>
                  </a:outerShdw>
                </a:effectLst>
                <a:latin typeface="Segoe UI Black" panose="020B0A02040204020203" pitchFamily="34" charset="0"/>
                <a:ea typeface="Segoe UI Black" panose="020B0A02040204020203" pitchFamily="34" charset="0"/>
                <a:cs typeface="Segoe UI Black" panose="020B0A02040204020203" pitchFamily="34" charset="0"/>
              </a:rPr>
              <a:t>International Perspectives</a:t>
            </a:r>
            <a:endParaRPr lang="uk-UA" sz="2800" b="1" dirty="0">
              <a:solidFill>
                <a:srgbClr val="C00000"/>
              </a:solidFill>
              <a:effectLst>
                <a:outerShdw blurRad="38100" dist="38100" dir="2700000" algn="tl">
                  <a:srgbClr val="000000">
                    <a:alpha val="43137"/>
                  </a:srgbClr>
                </a:outerShdw>
              </a:effectLst>
              <a:latin typeface="Segoe UI Black" panose="020B0A02040204020203" pitchFamily="34" charset="0"/>
              <a:ea typeface="Segoe UI Black" panose="020B0A02040204020203" pitchFamily="34" charset="0"/>
              <a:cs typeface="Segoe UI Black" panose="020B0A02040204020203" pitchFamily="34" charset="0"/>
            </a:endParaRPr>
          </a:p>
        </p:txBody>
      </p:sp>
    </p:spTree>
    <p:extLst>
      <p:ext uri="{BB962C8B-B14F-4D97-AF65-F5344CB8AC3E}">
        <p14:creationId xmlns:p14="http://schemas.microsoft.com/office/powerpoint/2010/main" val="37747901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7C5D169-BD29-4F8A-8F6A-7478E6F2D93F}" type="slidenum">
              <a:rPr lang="en-GB" smtClean="0"/>
              <a:pPr/>
              <a:t>4</a:t>
            </a:fld>
            <a:endParaRPr lang="en-GB" dirty="0"/>
          </a:p>
        </p:txBody>
      </p:sp>
      <p:graphicFrame>
        <p:nvGraphicFramePr>
          <p:cNvPr id="7" name="Chart 6"/>
          <p:cNvGraphicFramePr>
            <a:graphicFrameLocks/>
          </p:cNvGraphicFramePr>
          <p:nvPr/>
        </p:nvGraphicFramePr>
        <p:xfrm>
          <a:off x="304800" y="1600201"/>
          <a:ext cx="8458200" cy="4800592"/>
        </p:xfrm>
        <a:graphic>
          <a:graphicData uri="http://schemas.openxmlformats.org/drawingml/2006/chart">
            <c:chart xmlns:c="http://schemas.openxmlformats.org/drawingml/2006/chart" xmlns:r="http://schemas.openxmlformats.org/officeDocument/2006/relationships" r:id="rId2"/>
          </a:graphicData>
        </a:graphic>
      </p:graphicFrame>
      <p:sp>
        <p:nvSpPr>
          <p:cNvPr id="8" name="Title 1"/>
          <p:cNvSpPr>
            <a:spLocks noGrp="1"/>
          </p:cNvSpPr>
          <p:nvPr>
            <p:ph type="title"/>
          </p:nvPr>
        </p:nvSpPr>
        <p:spPr>
          <a:xfrm>
            <a:off x="1143000" y="304800"/>
            <a:ext cx="6553200" cy="533400"/>
          </a:xfrm>
        </p:spPr>
        <p:txBody>
          <a:bodyPr/>
          <a:lstStyle/>
          <a:p>
            <a:pPr algn="ctr"/>
            <a:r>
              <a:rPr lang="en-US" sz="2000" b="1" dirty="0" smtClean="0">
                <a:solidFill>
                  <a:srgbClr val="C00000"/>
                </a:solidFill>
                <a:latin typeface="Arial Black" panose="020B0A04020102020204" pitchFamily="34" charset="0"/>
              </a:rPr>
              <a:t>Top 10 Expenders % Change: 2017 &amp; 2018</a:t>
            </a:r>
            <a:endParaRPr lang="en-US" sz="2000" b="1" dirty="0">
              <a:solidFill>
                <a:srgbClr val="C00000"/>
              </a:solidFill>
              <a:latin typeface="Arial Black" panose="020B0A04020102020204" pitchFamily="34" charset="0"/>
            </a:endParaRPr>
          </a:p>
        </p:txBody>
      </p:sp>
    </p:spTree>
    <p:extLst>
      <p:ext uri="{BB962C8B-B14F-4D97-AF65-F5344CB8AC3E}">
        <p14:creationId xmlns:p14="http://schemas.microsoft.com/office/powerpoint/2010/main" val="403057399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7C5D169-BD29-4F8A-8F6A-7478E6F2D93F}" type="slidenum">
              <a:rPr lang="en-GB" smtClean="0"/>
              <a:pPr/>
              <a:t>5</a:t>
            </a:fld>
            <a:endParaRPr lang="en-GB" dirty="0"/>
          </a:p>
        </p:txBody>
      </p:sp>
      <p:sp>
        <p:nvSpPr>
          <p:cNvPr id="8" name="Title 1"/>
          <p:cNvSpPr>
            <a:spLocks noGrp="1"/>
          </p:cNvSpPr>
          <p:nvPr>
            <p:ph type="title"/>
          </p:nvPr>
        </p:nvSpPr>
        <p:spPr>
          <a:xfrm>
            <a:off x="1143000" y="304800"/>
            <a:ext cx="6553200" cy="533400"/>
          </a:xfrm>
        </p:spPr>
        <p:txBody>
          <a:bodyPr/>
          <a:lstStyle/>
          <a:p>
            <a:pPr algn="ctr"/>
            <a:r>
              <a:rPr lang="en-US" sz="2000" b="1" dirty="0" smtClean="0">
                <a:solidFill>
                  <a:srgbClr val="C00000"/>
                </a:solidFill>
                <a:latin typeface="Arial Black" panose="020B0A04020102020204" pitchFamily="34" charset="0"/>
              </a:rPr>
              <a:t>Top 10 Tourism Earners in Africa, 2017 (US $ </a:t>
            </a:r>
            <a:r>
              <a:rPr lang="en-US" sz="2000" b="1" dirty="0" err="1" smtClean="0">
                <a:solidFill>
                  <a:srgbClr val="C00000"/>
                </a:solidFill>
                <a:latin typeface="Arial Black" panose="020B0A04020102020204" pitchFamily="34" charset="0"/>
              </a:rPr>
              <a:t>Bn</a:t>
            </a:r>
            <a:r>
              <a:rPr lang="en-US" sz="2000" b="1" dirty="0" smtClean="0">
                <a:solidFill>
                  <a:srgbClr val="C00000"/>
                </a:solidFill>
                <a:latin typeface="Arial Black" panose="020B0A04020102020204" pitchFamily="34" charset="0"/>
              </a:rPr>
              <a:t>)</a:t>
            </a:r>
            <a:endParaRPr lang="en-US" sz="2000" b="1" dirty="0">
              <a:solidFill>
                <a:srgbClr val="C00000"/>
              </a:solidFill>
              <a:latin typeface="Arial Black" panose="020B0A04020102020204" pitchFamily="34" charset="0"/>
            </a:endParaRPr>
          </a:p>
        </p:txBody>
      </p:sp>
      <p:graphicFrame>
        <p:nvGraphicFramePr>
          <p:cNvPr id="7" name="Chart 6"/>
          <p:cNvGraphicFramePr>
            <a:graphicFrameLocks/>
          </p:cNvGraphicFramePr>
          <p:nvPr/>
        </p:nvGraphicFramePr>
        <p:xfrm>
          <a:off x="381000" y="2057400"/>
          <a:ext cx="8458200" cy="4572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6674424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hart 4"/>
          <p:cNvGraphicFramePr>
            <a:graphicFrameLocks noGrp="1"/>
          </p:cNvGraphicFramePr>
          <p:nvPr>
            <p:extLst/>
          </p:nvPr>
        </p:nvGraphicFramePr>
        <p:xfrm>
          <a:off x="663913" y="1480272"/>
          <a:ext cx="8327687" cy="5377728"/>
        </p:xfrm>
        <a:graphic>
          <a:graphicData uri="http://schemas.openxmlformats.org/drawingml/2006/chart">
            <c:chart xmlns:c="http://schemas.openxmlformats.org/drawingml/2006/chart" xmlns:r="http://schemas.openxmlformats.org/officeDocument/2006/relationships" r:id="rId2"/>
          </a:graphicData>
        </a:graphic>
      </p:graphicFrame>
      <p:sp>
        <p:nvSpPr>
          <p:cNvPr id="7" name="Title 1"/>
          <p:cNvSpPr>
            <a:spLocks noGrp="1"/>
          </p:cNvSpPr>
          <p:nvPr>
            <p:ph type="title"/>
          </p:nvPr>
        </p:nvSpPr>
        <p:spPr>
          <a:xfrm>
            <a:off x="1295401" y="152400"/>
            <a:ext cx="6324600" cy="742950"/>
          </a:xfrm>
        </p:spPr>
        <p:txBody>
          <a:bodyPr>
            <a:noAutofit/>
          </a:bodyPr>
          <a:lstStyle/>
          <a:p>
            <a:pPr algn="ctr"/>
            <a:r>
              <a:rPr lang="en-US" altLang="en-US" sz="2400" b="1" dirty="0" smtClean="0">
                <a:solidFill>
                  <a:srgbClr val="C00000"/>
                </a:solidFill>
                <a:effectLst>
                  <a:outerShdw blurRad="38100" dist="38100" dir="2700000" algn="tl">
                    <a:srgbClr val="000000">
                      <a:alpha val="43137"/>
                    </a:srgbClr>
                  </a:outerShdw>
                </a:effectLst>
                <a:latin typeface="Arial Black" panose="020B0A04020102020204" pitchFamily="34" charset="0"/>
              </a:rPr>
              <a:t>Uganda – Top 10 Ranking in Africa by </a:t>
            </a:r>
            <a:r>
              <a:rPr lang="en-US" altLang="en-US" sz="2400" b="1" dirty="0">
                <a:solidFill>
                  <a:srgbClr val="C00000"/>
                </a:solidFill>
                <a:effectLst>
                  <a:outerShdw blurRad="38100" dist="38100" dir="2700000" algn="tl">
                    <a:srgbClr val="000000">
                      <a:alpha val="43137"/>
                    </a:srgbClr>
                  </a:outerShdw>
                </a:effectLst>
                <a:latin typeface="Arial Black" panose="020B0A04020102020204" pitchFamily="34" charset="0"/>
              </a:rPr>
              <a:t>No. of Conferences, ICCA </a:t>
            </a:r>
            <a:r>
              <a:rPr lang="en-US" altLang="en-US" sz="2400" b="1" dirty="0" smtClean="0">
                <a:solidFill>
                  <a:srgbClr val="C00000"/>
                </a:solidFill>
                <a:effectLst>
                  <a:outerShdw blurRad="38100" dist="38100" dir="2700000" algn="tl">
                    <a:srgbClr val="000000">
                      <a:alpha val="43137"/>
                    </a:srgbClr>
                  </a:outerShdw>
                </a:effectLst>
                <a:latin typeface="Arial Black" panose="020B0A04020102020204" pitchFamily="34" charset="0"/>
              </a:rPr>
              <a:t>2018</a:t>
            </a:r>
            <a:endParaRPr lang="en-US" altLang="en-US" sz="2400" dirty="0">
              <a:solidFill>
                <a:srgbClr val="C00000"/>
              </a:solidFill>
              <a:effectLst>
                <a:outerShdw blurRad="38100" dist="38100" dir="2700000" algn="tl">
                  <a:srgbClr val="000000">
                    <a:alpha val="43137"/>
                  </a:srgbClr>
                </a:outerShdw>
              </a:effectLst>
              <a:latin typeface="Arial Black" panose="020B0A04020102020204" pitchFamily="34" charset="0"/>
            </a:endParaRPr>
          </a:p>
        </p:txBody>
      </p:sp>
    </p:spTree>
    <p:extLst>
      <p:ext uri="{BB962C8B-B14F-4D97-AF65-F5344CB8AC3E}">
        <p14:creationId xmlns:p14="http://schemas.microsoft.com/office/powerpoint/2010/main" val="417169427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1141299" y="152400"/>
            <a:ext cx="6512719" cy="838200"/>
          </a:xfrm>
        </p:spPr>
        <p:txBody>
          <a:bodyPr/>
          <a:lstStyle/>
          <a:p>
            <a:pPr algn="just">
              <a:lnSpc>
                <a:spcPct val="107000"/>
              </a:lnSpc>
              <a:spcAft>
                <a:spcPts val="0"/>
              </a:spcAft>
            </a:pPr>
            <a:r>
              <a:rPr lang="en-GB" sz="2500" b="1" dirty="0">
                <a:solidFill>
                  <a:srgbClr val="C00000"/>
                </a:solidFill>
                <a:effectLst>
                  <a:outerShdw blurRad="38100" dist="38100" dir="2700000" algn="tl">
                    <a:srgbClr val="000000">
                      <a:alpha val="43137"/>
                    </a:srgbClr>
                  </a:outerShdw>
                </a:effectLst>
                <a:latin typeface="Segoe UI Black" panose="020B0A02040204020203" pitchFamily="34" charset="0"/>
                <a:ea typeface="Segoe UI Black" panose="020B0A02040204020203" pitchFamily="34" charset="0"/>
                <a:cs typeface="Segoe UI Black" panose="020B0A02040204020203" pitchFamily="34" charset="0"/>
              </a:rPr>
              <a:t>Tourism for Growth: </a:t>
            </a:r>
            <a:r>
              <a:rPr lang="en-GB" sz="2500" b="1" dirty="0" smtClean="0">
                <a:solidFill>
                  <a:srgbClr val="C00000"/>
                </a:solidFill>
                <a:effectLst>
                  <a:outerShdw blurRad="38100" dist="38100" dir="2700000" algn="tl">
                    <a:srgbClr val="000000">
                      <a:alpha val="43137"/>
                    </a:srgbClr>
                  </a:outerShdw>
                </a:effectLst>
                <a:latin typeface="Segoe UI Black" panose="020B0A02040204020203" pitchFamily="34" charset="0"/>
                <a:ea typeface="Segoe UI Black" panose="020B0A02040204020203" pitchFamily="34" charset="0"/>
                <a:cs typeface="Segoe UI Black" panose="020B0A02040204020203" pitchFamily="34" charset="0"/>
              </a:rPr>
              <a:t>Objectives </a:t>
            </a:r>
            <a:r>
              <a:rPr lang="en-GB" sz="2500" b="1" dirty="0">
                <a:solidFill>
                  <a:srgbClr val="C00000"/>
                </a:solidFill>
                <a:effectLst>
                  <a:outerShdw blurRad="38100" dist="38100" dir="2700000" algn="tl">
                    <a:srgbClr val="000000">
                      <a:alpha val="43137"/>
                    </a:srgbClr>
                  </a:outerShdw>
                </a:effectLst>
                <a:latin typeface="Segoe UI Black" panose="020B0A02040204020203" pitchFamily="34" charset="0"/>
                <a:ea typeface="Segoe UI Black" panose="020B0A02040204020203" pitchFamily="34" charset="0"/>
                <a:cs typeface="Segoe UI Black" panose="020B0A02040204020203" pitchFamily="34" charset="0"/>
              </a:rPr>
              <a:t>of </a:t>
            </a:r>
            <a:r>
              <a:rPr lang="en-GB" sz="2500" b="1" dirty="0" smtClean="0">
                <a:solidFill>
                  <a:srgbClr val="C00000"/>
                </a:solidFill>
                <a:effectLst>
                  <a:outerShdw blurRad="38100" dist="38100" dir="2700000" algn="tl">
                    <a:srgbClr val="000000">
                      <a:alpha val="43137"/>
                    </a:srgbClr>
                  </a:outerShdw>
                </a:effectLst>
                <a:latin typeface="Segoe UI Black" panose="020B0A02040204020203" pitchFamily="34" charset="0"/>
                <a:ea typeface="Segoe UI Black" panose="020B0A02040204020203" pitchFamily="34" charset="0"/>
                <a:cs typeface="Segoe UI Black" panose="020B0A02040204020203" pitchFamily="34" charset="0"/>
              </a:rPr>
              <a:t>Gov’t</a:t>
            </a:r>
            <a:endParaRPr lang="en-GB" sz="2500" b="1" dirty="0">
              <a:solidFill>
                <a:srgbClr val="C00000"/>
              </a:solidFill>
              <a:effectLst>
                <a:outerShdw blurRad="38100" dist="38100" dir="2700000" algn="tl">
                  <a:srgbClr val="000000">
                    <a:alpha val="43137"/>
                  </a:srgbClr>
                </a:outerShdw>
              </a:effectLst>
              <a:latin typeface="Segoe UI Black" panose="020B0A02040204020203" pitchFamily="34" charset="0"/>
              <a:ea typeface="Segoe UI Black" panose="020B0A02040204020203" pitchFamily="34" charset="0"/>
              <a:cs typeface="Segoe UI Black" panose="020B0A02040204020203" pitchFamily="34" charset="0"/>
            </a:endParaRPr>
          </a:p>
        </p:txBody>
      </p:sp>
      <p:sp>
        <p:nvSpPr>
          <p:cNvPr id="22531" name="Content Placeholder 2"/>
          <p:cNvSpPr>
            <a:spLocks noGrp="1"/>
          </p:cNvSpPr>
          <p:nvPr>
            <p:ph sz="half" idx="1"/>
          </p:nvPr>
        </p:nvSpPr>
        <p:spPr>
          <a:xfrm>
            <a:off x="65314" y="1447800"/>
            <a:ext cx="9067800" cy="5410200"/>
          </a:xfrm>
        </p:spPr>
        <p:txBody>
          <a:bodyPr/>
          <a:lstStyle/>
          <a:p>
            <a:pPr>
              <a:spcAft>
                <a:spcPts val="338"/>
              </a:spcAft>
            </a:pPr>
            <a:r>
              <a:rPr lang="en-US" altLang="en-US" sz="2100" dirty="0" smtClean="0">
                <a:solidFill>
                  <a:schemeClr val="accent4"/>
                </a:solidFill>
                <a:effectLst>
                  <a:outerShdw blurRad="38100" dist="38100" dir="2700000" algn="tl">
                    <a:srgbClr val="000000">
                      <a:alpha val="43137"/>
                    </a:srgbClr>
                  </a:outerShdw>
                </a:effectLst>
                <a:latin typeface="Arial Black" panose="020B0A04020102020204" pitchFamily="34" charset="0"/>
              </a:rPr>
              <a:t>To increase contribution of tourism to GDP from 9% in 2012/13 to 15% in 2019/20 (</a:t>
            </a:r>
            <a:r>
              <a:rPr lang="en-US" altLang="en-US" sz="2100" dirty="0" smtClean="0">
                <a:solidFill>
                  <a:srgbClr val="C00000"/>
                </a:solidFill>
                <a:effectLst>
                  <a:outerShdw blurRad="38100" dist="38100" dir="2700000" algn="tl">
                    <a:srgbClr val="000000">
                      <a:alpha val="43137"/>
                    </a:srgbClr>
                  </a:outerShdw>
                </a:effectLst>
                <a:latin typeface="Arial Black" panose="020B0A04020102020204" pitchFamily="34" charset="0"/>
              </a:rPr>
              <a:t>i.e. </a:t>
            </a:r>
            <a:r>
              <a:rPr lang="en-US" sz="2000" dirty="0">
                <a:solidFill>
                  <a:srgbClr val="C00000"/>
                </a:solidFill>
                <a:effectLst>
                  <a:outerShdw blurRad="38100" dist="38100" dir="2700000" algn="tl">
                    <a:srgbClr val="000000">
                      <a:alpha val="43137"/>
                    </a:srgbClr>
                  </a:outerShdw>
                </a:effectLst>
                <a:latin typeface="Arial Black" panose="020B0A04020102020204" pitchFamily="34" charset="0"/>
              </a:rPr>
              <a:t>Shillings 7.3 trillion to shillings 14.68 trillion </a:t>
            </a:r>
            <a:r>
              <a:rPr lang="en-US" sz="2000" dirty="0" smtClean="0">
                <a:solidFill>
                  <a:srgbClr val="C00000"/>
                </a:solidFill>
                <a:effectLst>
                  <a:outerShdw blurRad="38100" dist="38100" dir="2700000" algn="tl">
                    <a:srgbClr val="000000">
                      <a:alpha val="43137"/>
                    </a:srgbClr>
                  </a:outerShdw>
                </a:effectLst>
                <a:latin typeface="Arial Black" panose="020B0A04020102020204" pitchFamily="34" charset="0"/>
              </a:rPr>
              <a:t>)</a:t>
            </a:r>
            <a:endParaRPr lang="en-US" altLang="en-US" sz="2100" dirty="0" smtClean="0">
              <a:solidFill>
                <a:srgbClr val="C00000"/>
              </a:solidFill>
              <a:effectLst>
                <a:outerShdw blurRad="38100" dist="38100" dir="2700000" algn="tl">
                  <a:srgbClr val="000000">
                    <a:alpha val="43137"/>
                  </a:srgbClr>
                </a:outerShdw>
              </a:effectLst>
              <a:latin typeface="Arial Black" panose="020B0A04020102020204" pitchFamily="34" charset="0"/>
            </a:endParaRPr>
          </a:p>
          <a:p>
            <a:pPr>
              <a:spcAft>
                <a:spcPts val="338"/>
              </a:spcAft>
            </a:pPr>
            <a:r>
              <a:rPr lang="en-US" altLang="en-US" sz="2100" dirty="0" smtClean="0">
                <a:solidFill>
                  <a:schemeClr val="accent4"/>
                </a:solidFill>
                <a:effectLst>
                  <a:outerShdw blurRad="38100" dist="38100" dir="2700000" algn="tl">
                    <a:srgbClr val="000000">
                      <a:alpha val="43137"/>
                    </a:srgbClr>
                  </a:outerShdw>
                </a:effectLst>
                <a:latin typeface="Arial Black" panose="020B0A04020102020204" pitchFamily="34" charset="0"/>
              </a:rPr>
              <a:t>To increase market share for tourism</a:t>
            </a:r>
          </a:p>
          <a:p>
            <a:pPr>
              <a:spcAft>
                <a:spcPts val="338"/>
              </a:spcAft>
            </a:pPr>
            <a:r>
              <a:rPr lang="en-US" altLang="en-US" sz="2100" dirty="0" smtClean="0">
                <a:solidFill>
                  <a:schemeClr val="accent4"/>
                </a:solidFill>
                <a:effectLst>
                  <a:outerShdw blurRad="38100" dist="38100" dir="2700000" algn="tl">
                    <a:srgbClr val="000000">
                      <a:alpha val="43137"/>
                    </a:srgbClr>
                  </a:outerShdw>
                </a:effectLst>
                <a:latin typeface="Arial Black" panose="020B0A04020102020204" pitchFamily="34" charset="0"/>
              </a:rPr>
              <a:t>To increase and diversify the stock of tourism products</a:t>
            </a:r>
          </a:p>
          <a:p>
            <a:pPr>
              <a:spcAft>
                <a:spcPts val="338"/>
              </a:spcAft>
            </a:pPr>
            <a:r>
              <a:rPr lang="en-US" altLang="en-US" sz="2100" dirty="0" smtClean="0">
                <a:solidFill>
                  <a:schemeClr val="accent4"/>
                </a:solidFill>
                <a:effectLst>
                  <a:outerShdw blurRad="38100" dist="38100" dir="2700000" algn="tl">
                    <a:srgbClr val="000000">
                      <a:alpha val="43137"/>
                    </a:srgbClr>
                  </a:outerShdw>
                </a:effectLst>
                <a:latin typeface="Arial Black" panose="020B0A04020102020204" pitchFamily="34" charset="0"/>
              </a:rPr>
              <a:t>To increase the stock and quality of human capital along the tourism value chain and create new jobs</a:t>
            </a:r>
          </a:p>
          <a:p>
            <a:pPr>
              <a:spcAft>
                <a:spcPts val="338"/>
              </a:spcAft>
            </a:pPr>
            <a:r>
              <a:rPr lang="en-US" altLang="en-US" sz="2100" dirty="0" smtClean="0">
                <a:solidFill>
                  <a:schemeClr val="accent4"/>
                </a:solidFill>
                <a:effectLst>
                  <a:outerShdw blurRad="38100" dist="38100" dir="2700000" algn="tl">
                    <a:srgbClr val="000000">
                      <a:alpha val="43137"/>
                    </a:srgbClr>
                  </a:outerShdw>
                </a:effectLst>
                <a:latin typeface="Arial Black" panose="020B0A04020102020204" pitchFamily="34" charset="0"/>
              </a:rPr>
              <a:t>To improve coordination, regulation and management of the tourism sector </a:t>
            </a:r>
          </a:p>
          <a:p>
            <a:pPr>
              <a:spcAft>
                <a:spcPts val="338"/>
              </a:spcAft>
            </a:pPr>
            <a:r>
              <a:rPr lang="en-US" altLang="en-US" sz="2100" dirty="0" smtClean="0">
                <a:solidFill>
                  <a:schemeClr val="accent4"/>
                </a:solidFill>
                <a:effectLst>
                  <a:outerShdw blurRad="38100" dist="38100" dir="2700000" algn="tl">
                    <a:srgbClr val="000000">
                      <a:alpha val="43137"/>
                    </a:srgbClr>
                  </a:outerShdw>
                </a:effectLst>
                <a:latin typeface="Arial Black" panose="020B0A04020102020204" pitchFamily="34" charset="0"/>
              </a:rPr>
              <a:t>To increase conservation of natural and cultural heritage</a:t>
            </a:r>
          </a:p>
          <a:p>
            <a:pPr>
              <a:spcAft>
                <a:spcPts val="338"/>
              </a:spcAft>
            </a:pPr>
            <a:r>
              <a:rPr lang="en-US" sz="2000" dirty="0">
                <a:solidFill>
                  <a:srgbClr val="002060"/>
                </a:solidFill>
                <a:effectLst>
                  <a:outerShdw blurRad="38100" dist="38100" dir="2700000" algn="tl">
                    <a:srgbClr val="000000">
                      <a:alpha val="43137"/>
                    </a:srgbClr>
                  </a:outerShdw>
                </a:effectLst>
                <a:latin typeface="Arial Black" panose="020B0A04020102020204" pitchFamily="34" charset="0"/>
              </a:rPr>
              <a:t>To increase </a:t>
            </a:r>
            <a:r>
              <a:rPr lang="en-US" sz="2000" dirty="0" smtClean="0">
                <a:solidFill>
                  <a:srgbClr val="002060"/>
                </a:solidFill>
                <a:effectLst>
                  <a:outerShdw blurRad="38100" dist="38100" dir="2700000" algn="tl">
                    <a:srgbClr val="000000">
                      <a:alpha val="43137"/>
                    </a:srgbClr>
                  </a:outerShdw>
                </a:effectLst>
                <a:latin typeface="Arial Black" panose="020B0A04020102020204" pitchFamily="34" charset="0"/>
              </a:rPr>
              <a:t>Arrivals (</a:t>
            </a:r>
            <a:r>
              <a:rPr lang="en-US" sz="2000" dirty="0" smtClean="0">
                <a:solidFill>
                  <a:srgbClr val="C00000"/>
                </a:solidFill>
                <a:effectLst>
                  <a:outerShdw blurRad="38100" dist="38100" dir="2700000" algn="tl">
                    <a:srgbClr val="000000">
                      <a:alpha val="43137"/>
                    </a:srgbClr>
                  </a:outerShdw>
                </a:effectLst>
                <a:latin typeface="Arial Black" panose="020B0A04020102020204" pitchFamily="34" charset="0"/>
              </a:rPr>
              <a:t>i.e. </a:t>
            </a:r>
            <a:r>
              <a:rPr lang="en-US" sz="2000" dirty="0">
                <a:solidFill>
                  <a:srgbClr val="C00000"/>
                </a:solidFill>
                <a:effectLst>
                  <a:outerShdw blurRad="38100" dist="38100" dir="2700000" algn="tl">
                    <a:srgbClr val="000000">
                      <a:alpha val="43137"/>
                    </a:srgbClr>
                  </a:outerShdw>
                </a:effectLst>
                <a:latin typeface="Arial Black" panose="020B0A04020102020204" pitchFamily="34" charset="0"/>
              </a:rPr>
              <a:t>Attract 4 million tourist arrivals by </a:t>
            </a:r>
            <a:r>
              <a:rPr lang="en-US" sz="2000" dirty="0" smtClean="0">
                <a:solidFill>
                  <a:srgbClr val="C00000"/>
                </a:solidFill>
                <a:effectLst>
                  <a:outerShdw blurRad="38100" dist="38100" dir="2700000" algn="tl">
                    <a:srgbClr val="000000">
                      <a:alpha val="43137"/>
                    </a:srgbClr>
                  </a:outerShdw>
                </a:effectLst>
                <a:latin typeface="Arial Black" panose="020B0A04020102020204" pitchFamily="34" charset="0"/>
              </a:rPr>
              <a:t>2020</a:t>
            </a:r>
            <a:r>
              <a:rPr lang="en-US" sz="2000" dirty="0" smtClean="0">
                <a:solidFill>
                  <a:srgbClr val="002060"/>
                </a:solidFill>
                <a:effectLst>
                  <a:outerShdw blurRad="38100" dist="38100" dir="2700000" algn="tl">
                    <a:srgbClr val="000000">
                      <a:alpha val="43137"/>
                    </a:srgbClr>
                  </a:outerShdw>
                </a:effectLst>
                <a:latin typeface="Arial Black" panose="020B0A04020102020204" pitchFamily="34" charset="0"/>
              </a:rPr>
              <a:t>)</a:t>
            </a:r>
          </a:p>
          <a:p>
            <a:pPr>
              <a:spcAft>
                <a:spcPts val="338"/>
              </a:spcAft>
            </a:pPr>
            <a:r>
              <a:rPr lang="en-US" sz="2000" b="1" dirty="0">
                <a:solidFill>
                  <a:srgbClr val="002060"/>
                </a:solidFill>
                <a:effectLst>
                  <a:outerShdw blurRad="38100" dist="38100" dir="2700000" algn="tl">
                    <a:srgbClr val="000000">
                      <a:alpha val="43137"/>
                    </a:srgbClr>
                  </a:outerShdw>
                </a:effectLst>
                <a:latin typeface="Arial Black" panose="020B0A04020102020204" pitchFamily="34" charset="0"/>
              </a:rPr>
              <a:t>To increase tourist satisfaction, stay and spend: </a:t>
            </a:r>
            <a:r>
              <a:rPr lang="en-US" sz="2000" b="1" dirty="0" smtClean="0">
                <a:solidFill>
                  <a:srgbClr val="002060"/>
                </a:solidFill>
                <a:effectLst>
                  <a:outerShdw blurRad="38100" dist="38100" dir="2700000" algn="tl">
                    <a:srgbClr val="000000">
                      <a:alpha val="43137"/>
                    </a:srgbClr>
                  </a:outerShdw>
                </a:effectLst>
                <a:latin typeface="Arial Black" panose="020B0A04020102020204" pitchFamily="34" charset="0"/>
              </a:rPr>
              <a:t>(</a:t>
            </a:r>
            <a:r>
              <a:rPr lang="en-US" sz="2000" b="1" dirty="0" smtClean="0">
                <a:solidFill>
                  <a:srgbClr val="C00000"/>
                </a:solidFill>
                <a:effectLst>
                  <a:outerShdw blurRad="38100" dist="38100" dir="2700000" algn="tl">
                    <a:srgbClr val="000000">
                      <a:alpha val="43137"/>
                    </a:srgbClr>
                  </a:outerShdw>
                </a:effectLst>
                <a:latin typeface="Arial Black" panose="020B0A04020102020204" pitchFamily="34" charset="0"/>
              </a:rPr>
              <a:t>Double </a:t>
            </a:r>
            <a:r>
              <a:rPr lang="en-US" sz="2000" dirty="0">
                <a:solidFill>
                  <a:srgbClr val="C00000"/>
                </a:solidFill>
                <a:effectLst>
                  <a:outerShdw blurRad="38100" dist="38100" dir="2700000" algn="tl">
                    <a:srgbClr val="000000">
                      <a:alpha val="43137"/>
                    </a:srgbClr>
                  </a:outerShdw>
                </a:effectLst>
                <a:latin typeface="Arial Black" panose="020B0A04020102020204" pitchFamily="34" charset="0"/>
              </a:rPr>
              <a:t>foreign exchange earning from US$ 1.35 billion in 2015 to US$2.7 billion in </a:t>
            </a:r>
            <a:r>
              <a:rPr lang="en-US" sz="2000" dirty="0" smtClean="0">
                <a:solidFill>
                  <a:srgbClr val="C00000"/>
                </a:solidFill>
                <a:effectLst>
                  <a:outerShdw blurRad="38100" dist="38100" dir="2700000" algn="tl">
                    <a:srgbClr val="000000">
                      <a:alpha val="43137"/>
                    </a:srgbClr>
                  </a:outerShdw>
                </a:effectLst>
                <a:latin typeface="Arial Black" panose="020B0A04020102020204" pitchFamily="34" charset="0"/>
              </a:rPr>
              <a:t>2020)</a:t>
            </a:r>
            <a:endParaRPr lang="en-US" sz="2000" dirty="0">
              <a:solidFill>
                <a:srgbClr val="C00000"/>
              </a:solidFill>
              <a:effectLst>
                <a:outerShdw blurRad="38100" dist="38100" dir="2700000" algn="tl">
                  <a:srgbClr val="000000">
                    <a:alpha val="43137"/>
                  </a:srgbClr>
                </a:outerShdw>
              </a:effectLst>
              <a:latin typeface="Arial Black" panose="020B0A04020102020204" pitchFamily="34" charset="0"/>
            </a:endParaRPr>
          </a:p>
          <a:p>
            <a:pPr>
              <a:spcAft>
                <a:spcPts val="338"/>
              </a:spcAft>
            </a:pPr>
            <a:endParaRPr lang="en-US" sz="2000" dirty="0">
              <a:solidFill>
                <a:srgbClr val="002060"/>
              </a:solidFill>
              <a:effectLst>
                <a:outerShdw blurRad="38100" dist="38100" dir="2700000" algn="tl">
                  <a:srgbClr val="000000">
                    <a:alpha val="43137"/>
                  </a:srgbClr>
                </a:outerShdw>
              </a:effectLst>
              <a:latin typeface="Arial Black" panose="020B0A04020102020204" pitchFamily="34" charset="0"/>
            </a:endParaRPr>
          </a:p>
          <a:p>
            <a:pPr>
              <a:spcAft>
                <a:spcPts val="338"/>
              </a:spcAft>
            </a:pPr>
            <a:endParaRPr lang="en-US" altLang="en-US" sz="2100" dirty="0">
              <a:solidFill>
                <a:schemeClr val="accent4"/>
              </a:solidFill>
              <a:effectLst>
                <a:outerShdw blurRad="38100" dist="38100" dir="2700000" algn="tl">
                  <a:srgbClr val="000000">
                    <a:alpha val="43137"/>
                  </a:srgbClr>
                </a:outerShdw>
              </a:effectLst>
              <a:latin typeface="Arial Black" panose="020B0A04020102020204" pitchFamily="34" charset="0"/>
            </a:endParaRPr>
          </a:p>
        </p:txBody>
      </p:sp>
    </p:spTree>
    <p:extLst>
      <p:ext uri="{BB962C8B-B14F-4D97-AF65-F5344CB8AC3E}">
        <p14:creationId xmlns:p14="http://schemas.microsoft.com/office/powerpoint/2010/main" val="1286409834"/>
      </p:ext>
    </p:extLst>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6324600" cy="838200"/>
          </a:xfrm>
          <a:solidFill>
            <a:schemeClr val="accent6">
              <a:lumMod val="40000"/>
              <a:lumOff val="60000"/>
            </a:schemeClr>
          </a:solidFill>
        </p:spPr>
        <p:txBody>
          <a:bodyPr vert="horz" wrap="square" lIns="68580" tIns="34290" rIns="68580" bIns="34290" numCol="1" rtlCol="0" anchor="ctr" anchorCtr="0" compatLnSpc="1">
            <a:prstTxWarp prst="textNoShape">
              <a:avLst/>
            </a:prstTxWarp>
            <a:normAutofit/>
          </a:bodyPr>
          <a:lstStyle/>
          <a:p>
            <a:r>
              <a:rPr lang="en-US" sz="2700" b="1" dirty="0">
                <a:ln>
                  <a:solidFill>
                    <a:srgbClr val="C00000"/>
                  </a:solidFill>
                </a:ln>
                <a:solidFill>
                  <a:srgbClr val="C00000"/>
                </a:solidFill>
              </a:rPr>
              <a:t>Strategies  to achieve the set targets </a:t>
            </a:r>
          </a:p>
        </p:txBody>
      </p:sp>
      <p:sp>
        <p:nvSpPr>
          <p:cNvPr id="4" name="Slide Number Placeholder 3"/>
          <p:cNvSpPr>
            <a:spLocks noGrp="1"/>
          </p:cNvSpPr>
          <p:nvPr>
            <p:ph type="sldNum" sz="quarter" idx="12"/>
          </p:nvPr>
        </p:nvSpPr>
        <p:spPr/>
        <p:txBody>
          <a:bodyPr/>
          <a:lstStyle/>
          <a:p>
            <a:fld id="{6BD1ED93-EBAD-4233-BBBB-E224FA79BB9A}" type="slidenum">
              <a:rPr lang="en-US" smtClean="0"/>
              <a:pPr/>
              <a:t>8</a:t>
            </a:fld>
            <a:endParaRPr lang="en-US"/>
          </a:p>
        </p:txBody>
      </p:sp>
      <p:sp>
        <p:nvSpPr>
          <p:cNvPr id="6" name="Rectangle 5"/>
          <p:cNvSpPr/>
          <p:nvPr/>
        </p:nvSpPr>
        <p:spPr>
          <a:xfrm>
            <a:off x="533400" y="1371600"/>
            <a:ext cx="7848600" cy="5632311"/>
          </a:xfrm>
          <a:prstGeom prst="rect">
            <a:avLst/>
          </a:prstGeom>
        </p:spPr>
        <p:txBody>
          <a:bodyPr wrap="square">
            <a:spAutoFit/>
          </a:bodyPr>
          <a:lstStyle/>
          <a:p>
            <a:pPr marL="342900" marR="0" indent="-342900">
              <a:spcBef>
                <a:spcPts val="0"/>
              </a:spcBef>
              <a:spcAft>
                <a:spcPts val="0"/>
              </a:spcAft>
              <a:buFont typeface="Wingdings" panose="05000000000000000000" pitchFamily="2" charset="2"/>
              <a:buChar char="v"/>
            </a:pPr>
            <a:r>
              <a:rPr lang="en-GB" sz="2400" b="1" dirty="0">
                <a:latin typeface="Arial Black" panose="020B0A04020102020204" pitchFamily="34" charset="0"/>
                <a:ea typeface="Calibri" panose="020F0502020204030204" pitchFamily="34" charset="0"/>
                <a:cs typeface="Times New Roman" panose="02020603050405020304" pitchFamily="18" charset="0"/>
              </a:rPr>
              <a:t>Capacity Building</a:t>
            </a:r>
            <a:endParaRPr lang="en-US" sz="2400" dirty="0">
              <a:latin typeface="Arial Black" panose="020B0A04020102020204" pitchFamily="34" charset="0"/>
              <a:ea typeface="Times New Roman" panose="02020603050405020304" pitchFamily="18" charset="0"/>
              <a:cs typeface="Times New Roman" panose="02020603050405020304" pitchFamily="18" charset="0"/>
            </a:endParaRPr>
          </a:p>
          <a:p>
            <a:pPr marL="342900" marR="0" indent="-342900">
              <a:spcBef>
                <a:spcPts val="0"/>
              </a:spcBef>
              <a:spcAft>
                <a:spcPts val="0"/>
              </a:spcAft>
              <a:buFont typeface="Wingdings" panose="05000000000000000000" pitchFamily="2" charset="2"/>
              <a:buChar char="v"/>
            </a:pPr>
            <a:r>
              <a:rPr lang="en-GB" sz="2400" b="1" dirty="0" smtClean="0">
                <a:latin typeface="Arial Black" panose="020B0A04020102020204" pitchFamily="34" charset="0"/>
                <a:ea typeface="Calibri" panose="020F0502020204030204" pitchFamily="34" charset="0"/>
                <a:cs typeface="Times New Roman" panose="02020603050405020304" pitchFamily="18" charset="0"/>
              </a:rPr>
              <a:t>Product </a:t>
            </a:r>
            <a:r>
              <a:rPr lang="en-GB" sz="2400" b="1" dirty="0">
                <a:latin typeface="Arial Black" panose="020B0A04020102020204" pitchFamily="34" charset="0"/>
                <a:ea typeface="Calibri" panose="020F0502020204030204" pitchFamily="34" charset="0"/>
                <a:cs typeface="Times New Roman" panose="02020603050405020304" pitchFamily="18" charset="0"/>
              </a:rPr>
              <a:t>Development and Diversification Strategy</a:t>
            </a:r>
            <a:endParaRPr lang="en-US" sz="2400" dirty="0">
              <a:latin typeface="Arial Black" panose="020B0A04020102020204" pitchFamily="34" charset="0"/>
              <a:ea typeface="Times New Roman" panose="02020603050405020304" pitchFamily="18" charset="0"/>
              <a:cs typeface="Times New Roman" panose="02020603050405020304" pitchFamily="18" charset="0"/>
            </a:endParaRPr>
          </a:p>
          <a:p>
            <a:pPr marL="342900" marR="0" indent="-342900">
              <a:spcBef>
                <a:spcPts val="0"/>
              </a:spcBef>
              <a:spcAft>
                <a:spcPts val="0"/>
              </a:spcAft>
              <a:buFont typeface="Wingdings" panose="05000000000000000000" pitchFamily="2" charset="2"/>
              <a:buChar char="v"/>
            </a:pPr>
            <a:r>
              <a:rPr lang="en-GB" sz="2400" b="1" dirty="0">
                <a:latin typeface="Arial Black" panose="020B0A04020102020204" pitchFamily="34" charset="0"/>
                <a:ea typeface="Calibri" panose="020F0502020204030204" pitchFamily="34" charset="0"/>
                <a:cs typeface="Times New Roman" panose="02020603050405020304" pitchFamily="18" charset="0"/>
              </a:rPr>
              <a:t>Branding of Destination Uganda</a:t>
            </a:r>
            <a:endParaRPr lang="en-US" sz="2400" dirty="0">
              <a:latin typeface="Arial Black" panose="020B0A04020102020204" pitchFamily="34" charset="0"/>
              <a:ea typeface="Times New Roman" panose="02020603050405020304" pitchFamily="18" charset="0"/>
              <a:cs typeface="Times New Roman" panose="02020603050405020304" pitchFamily="18" charset="0"/>
            </a:endParaRPr>
          </a:p>
          <a:p>
            <a:pPr marL="342900" marR="0" indent="-342900">
              <a:spcBef>
                <a:spcPts val="0"/>
              </a:spcBef>
              <a:spcAft>
                <a:spcPts val="0"/>
              </a:spcAft>
              <a:buFont typeface="Wingdings" panose="05000000000000000000" pitchFamily="2" charset="2"/>
              <a:buChar char="v"/>
            </a:pPr>
            <a:r>
              <a:rPr lang="en-GB" sz="2400" b="1" dirty="0">
                <a:latin typeface="Arial Black" panose="020B0A04020102020204" pitchFamily="34" charset="0"/>
                <a:ea typeface="Calibri" panose="020F0502020204030204" pitchFamily="34" charset="0"/>
                <a:cs typeface="Times New Roman" panose="02020603050405020304" pitchFamily="18" charset="0"/>
              </a:rPr>
              <a:t>Leverage Technology in Tourism</a:t>
            </a:r>
            <a:endParaRPr lang="en-US" sz="2400" dirty="0">
              <a:latin typeface="Arial Black" panose="020B0A04020102020204" pitchFamily="34" charset="0"/>
              <a:ea typeface="Times New Roman" panose="02020603050405020304" pitchFamily="18" charset="0"/>
              <a:cs typeface="Times New Roman" panose="02020603050405020304" pitchFamily="18" charset="0"/>
            </a:endParaRPr>
          </a:p>
          <a:p>
            <a:pPr marL="342900" marR="0" indent="-342900">
              <a:spcBef>
                <a:spcPts val="0"/>
              </a:spcBef>
              <a:spcAft>
                <a:spcPts val="0"/>
              </a:spcAft>
              <a:buFont typeface="Wingdings" panose="05000000000000000000" pitchFamily="2" charset="2"/>
              <a:buChar char="v"/>
            </a:pPr>
            <a:r>
              <a:rPr lang="en-GB" sz="2400" b="1" dirty="0">
                <a:latin typeface="Arial Black" panose="020B0A04020102020204" pitchFamily="34" charset="0"/>
                <a:ea typeface="Calibri" panose="020F0502020204030204" pitchFamily="34" charset="0"/>
                <a:cs typeface="Times New Roman" panose="02020603050405020304" pitchFamily="18" charset="0"/>
              </a:rPr>
              <a:t>Partnership Development</a:t>
            </a:r>
            <a:endParaRPr lang="en-US" sz="2400" dirty="0">
              <a:latin typeface="Arial Black" panose="020B0A04020102020204" pitchFamily="34" charset="0"/>
              <a:ea typeface="Times New Roman" panose="02020603050405020304" pitchFamily="18" charset="0"/>
              <a:cs typeface="Times New Roman" panose="02020603050405020304" pitchFamily="18" charset="0"/>
            </a:endParaRPr>
          </a:p>
          <a:p>
            <a:pPr marL="342900" marR="0" indent="-342900">
              <a:spcBef>
                <a:spcPts val="0"/>
              </a:spcBef>
              <a:spcAft>
                <a:spcPts val="0"/>
              </a:spcAft>
              <a:buFont typeface="Wingdings" panose="05000000000000000000" pitchFamily="2" charset="2"/>
              <a:buChar char="v"/>
            </a:pPr>
            <a:r>
              <a:rPr lang="en-GB" sz="2400" b="1" dirty="0">
                <a:latin typeface="Arial Black" panose="020B0A04020102020204" pitchFamily="34" charset="0"/>
                <a:ea typeface="Calibri" panose="020F0502020204030204" pitchFamily="34" charset="0"/>
                <a:cs typeface="Times New Roman" panose="02020603050405020304" pitchFamily="18" charset="0"/>
              </a:rPr>
              <a:t>Tourism Research</a:t>
            </a:r>
            <a:endParaRPr lang="en-US" sz="2400" dirty="0">
              <a:latin typeface="Arial Black" panose="020B0A04020102020204" pitchFamily="34" charset="0"/>
              <a:ea typeface="Times New Roman" panose="02020603050405020304" pitchFamily="18" charset="0"/>
              <a:cs typeface="Times New Roman" panose="02020603050405020304" pitchFamily="18" charset="0"/>
            </a:endParaRPr>
          </a:p>
          <a:p>
            <a:pPr marL="342900" marR="0" indent="-342900">
              <a:spcBef>
                <a:spcPts val="0"/>
              </a:spcBef>
              <a:spcAft>
                <a:spcPts val="0"/>
              </a:spcAft>
              <a:buFont typeface="Wingdings" panose="05000000000000000000" pitchFamily="2" charset="2"/>
              <a:buChar char="v"/>
            </a:pPr>
            <a:r>
              <a:rPr lang="en-GB" sz="2400" b="1" dirty="0">
                <a:latin typeface="Arial Black" panose="020B0A04020102020204" pitchFamily="34" charset="0"/>
                <a:ea typeface="Calibri" panose="020F0502020204030204" pitchFamily="34" charset="0"/>
                <a:cs typeface="Times New Roman" panose="02020603050405020304" pitchFamily="18" charset="0"/>
              </a:rPr>
              <a:t>Promotion of Investments in Tourism</a:t>
            </a:r>
            <a:endParaRPr lang="en-US" sz="2400" dirty="0">
              <a:latin typeface="Arial Black" panose="020B0A04020102020204" pitchFamily="34" charset="0"/>
              <a:ea typeface="Times New Roman" panose="02020603050405020304" pitchFamily="18" charset="0"/>
              <a:cs typeface="Times New Roman" panose="02020603050405020304" pitchFamily="18" charset="0"/>
            </a:endParaRPr>
          </a:p>
          <a:p>
            <a:pPr marL="342900" marR="0" indent="-342900">
              <a:spcBef>
                <a:spcPts val="0"/>
              </a:spcBef>
              <a:spcAft>
                <a:spcPts val="0"/>
              </a:spcAft>
              <a:buFont typeface="Wingdings" panose="05000000000000000000" pitchFamily="2" charset="2"/>
              <a:buChar char="v"/>
            </a:pPr>
            <a:r>
              <a:rPr lang="en-GB" sz="2400" b="1" dirty="0">
                <a:latin typeface="Arial Black" panose="020B0A04020102020204" pitchFamily="34" charset="0"/>
                <a:ea typeface="Calibri" panose="020F0502020204030204" pitchFamily="34" charset="0"/>
                <a:cs typeface="Times New Roman" panose="02020603050405020304" pitchFamily="18" charset="0"/>
              </a:rPr>
              <a:t>Registration and Licensing of Tourism Facilities</a:t>
            </a:r>
            <a:endParaRPr lang="en-US" sz="2400" dirty="0">
              <a:latin typeface="Arial Black" panose="020B0A04020102020204" pitchFamily="34" charset="0"/>
              <a:ea typeface="Times New Roman" panose="02020603050405020304" pitchFamily="18" charset="0"/>
              <a:cs typeface="Times New Roman" panose="02020603050405020304" pitchFamily="18" charset="0"/>
            </a:endParaRPr>
          </a:p>
          <a:p>
            <a:pPr marL="342900" marR="0" indent="-342900">
              <a:spcBef>
                <a:spcPts val="0"/>
              </a:spcBef>
              <a:spcAft>
                <a:spcPts val="0"/>
              </a:spcAft>
              <a:buFont typeface="Wingdings" panose="05000000000000000000" pitchFamily="2" charset="2"/>
              <a:buChar char="v"/>
            </a:pPr>
            <a:r>
              <a:rPr lang="en-GB" sz="2400" b="1" dirty="0">
                <a:latin typeface="Arial Black" panose="020B0A04020102020204" pitchFamily="34" charset="0"/>
                <a:ea typeface="Calibri" panose="020F0502020204030204" pitchFamily="34" charset="0"/>
                <a:cs typeface="Times New Roman" panose="02020603050405020304" pitchFamily="18" charset="0"/>
              </a:rPr>
              <a:t>Opening New Sources of Markets</a:t>
            </a:r>
            <a:endParaRPr lang="en-US" sz="2400" dirty="0">
              <a:latin typeface="Arial Black" panose="020B0A04020102020204" pitchFamily="34" charset="0"/>
              <a:ea typeface="Times New Roman" panose="02020603050405020304" pitchFamily="18" charset="0"/>
              <a:cs typeface="Times New Roman" panose="02020603050405020304" pitchFamily="18" charset="0"/>
            </a:endParaRPr>
          </a:p>
          <a:p>
            <a:pPr marL="342900" marR="0" indent="-342900">
              <a:spcBef>
                <a:spcPts val="0"/>
              </a:spcBef>
              <a:spcAft>
                <a:spcPts val="0"/>
              </a:spcAft>
              <a:buFont typeface="Wingdings" panose="05000000000000000000" pitchFamily="2" charset="2"/>
              <a:buChar char="v"/>
            </a:pPr>
            <a:r>
              <a:rPr lang="en-GB" sz="2400" b="1" dirty="0">
                <a:latin typeface="Arial Black" panose="020B0A04020102020204" pitchFamily="34" charset="0"/>
                <a:ea typeface="Calibri" panose="020F0502020204030204" pitchFamily="34" charset="0"/>
                <a:cs typeface="Times New Roman" panose="02020603050405020304" pitchFamily="18" charset="0"/>
              </a:rPr>
              <a:t>Improving Tourism </a:t>
            </a:r>
            <a:r>
              <a:rPr lang="en-GB" sz="2400" b="1" dirty="0" smtClean="0">
                <a:latin typeface="Arial Black" panose="020B0A04020102020204" pitchFamily="34" charset="0"/>
                <a:ea typeface="Calibri" panose="020F0502020204030204" pitchFamily="34" charset="0"/>
                <a:cs typeface="Times New Roman" panose="02020603050405020304" pitchFamily="18" charset="0"/>
              </a:rPr>
              <a:t>Statistics</a:t>
            </a:r>
          </a:p>
          <a:p>
            <a:pPr marL="342900" marR="0" indent="-342900">
              <a:spcBef>
                <a:spcPts val="0"/>
              </a:spcBef>
              <a:spcAft>
                <a:spcPts val="0"/>
              </a:spcAft>
              <a:buFont typeface="Wingdings" panose="05000000000000000000" pitchFamily="2" charset="2"/>
              <a:buChar char="v"/>
            </a:pPr>
            <a:r>
              <a:rPr lang="en-GB" sz="2400" b="1" dirty="0" smtClean="0">
                <a:latin typeface="Arial Black" panose="020B0A04020102020204" pitchFamily="34" charset="0"/>
                <a:ea typeface="Calibri" panose="020F0502020204030204" pitchFamily="34" charset="0"/>
                <a:cs typeface="Times New Roman" panose="02020603050405020304" pitchFamily="18" charset="0"/>
              </a:rPr>
              <a:t>Activating MICE in Uganda</a:t>
            </a:r>
          </a:p>
          <a:p>
            <a:pPr marR="0">
              <a:spcBef>
                <a:spcPts val="0"/>
              </a:spcBef>
              <a:spcAft>
                <a:spcPts val="0"/>
              </a:spcAft>
            </a:pPr>
            <a:r>
              <a:rPr lang="en-GB" sz="2400" b="1" dirty="0" smtClean="0">
                <a:solidFill>
                  <a:srgbClr val="FF0000"/>
                </a:solidFill>
                <a:latin typeface="Arial Black" panose="020B0A04020102020204" pitchFamily="34" charset="0"/>
                <a:ea typeface="Times New Roman" panose="02020603050405020304" pitchFamily="18" charset="0"/>
                <a:cs typeface="Times New Roman" panose="02020603050405020304" pitchFamily="18" charset="0"/>
              </a:rPr>
              <a:t>Total funding for sector: 193 </a:t>
            </a:r>
            <a:r>
              <a:rPr lang="en-GB" sz="2400" b="1" dirty="0" err="1" smtClean="0">
                <a:solidFill>
                  <a:srgbClr val="FF0000"/>
                </a:solidFill>
                <a:latin typeface="Arial Black" panose="020B0A04020102020204" pitchFamily="34" charset="0"/>
                <a:ea typeface="Times New Roman" panose="02020603050405020304" pitchFamily="18" charset="0"/>
                <a:cs typeface="Times New Roman" panose="02020603050405020304" pitchFamily="18" charset="0"/>
              </a:rPr>
              <a:t>Bn</a:t>
            </a:r>
            <a:r>
              <a:rPr lang="en-GB" sz="2400" b="1" dirty="0" smtClean="0">
                <a:solidFill>
                  <a:srgbClr val="FF0000"/>
                </a:solidFill>
                <a:latin typeface="Arial Black" panose="020B0A04020102020204" pitchFamily="34" charset="0"/>
                <a:ea typeface="Times New Roman" panose="02020603050405020304" pitchFamily="18" charset="0"/>
                <a:cs typeface="Times New Roman" panose="02020603050405020304" pitchFamily="18" charset="0"/>
              </a:rPr>
              <a:t>; UTB 25 </a:t>
            </a:r>
            <a:r>
              <a:rPr lang="en-GB" sz="2400" b="1" dirty="0" err="1" smtClean="0">
                <a:solidFill>
                  <a:srgbClr val="FF0000"/>
                </a:solidFill>
                <a:latin typeface="Arial Black" panose="020B0A04020102020204" pitchFamily="34" charset="0"/>
                <a:ea typeface="Times New Roman" panose="02020603050405020304" pitchFamily="18" charset="0"/>
                <a:cs typeface="Times New Roman" panose="02020603050405020304" pitchFamily="18" charset="0"/>
              </a:rPr>
              <a:t>Bn</a:t>
            </a:r>
            <a:r>
              <a:rPr lang="en-GB" sz="2400" b="1" dirty="0" smtClean="0">
                <a:solidFill>
                  <a:srgbClr val="FF0000"/>
                </a:solidFill>
                <a:latin typeface="Arial Black" panose="020B0A04020102020204" pitchFamily="34" charset="0"/>
                <a:ea typeface="Times New Roman" panose="02020603050405020304" pitchFamily="18" charset="0"/>
                <a:cs typeface="Times New Roman" panose="02020603050405020304" pitchFamily="18" charset="0"/>
              </a:rPr>
              <a:t> (13%)</a:t>
            </a:r>
            <a:endParaRPr lang="en-US" sz="2400" dirty="0">
              <a:solidFill>
                <a:srgbClr val="FF0000"/>
              </a:solidFill>
              <a:latin typeface="Arial Black" panose="020B0A040201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5211876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304800"/>
            <a:ext cx="4953000" cy="480858"/>
          </a:xfrm>
        </p:spPr>
        <p:txBody>
          <a:bodyPr/>
          <a:lstStyle/>
          <a:p>
            <a:pPr algn="ctr"/>
            <a:r>
              <a:rPr lang="en-US" b="1" dirty="0" smtClean="0">
                <a:solidFill>
                  <a:srgbClr val="C00000"/>
                </a:solidFill>
                <a:effectLst>
                  <a:outerShdw blurRad="38100" dist="38100" dir="2700000" algn="tl">
                    <a:srgbClr val="000000">
                      <a:alpha val="43137"/>
                    </a:srgbClr>
                  </a:outerShdw>
                </a:effectLst>
              </a:rPr>
              <a:t>Market Segments </a:t>
            </a:r>
            <a:endParaRPr lang="en-US" b="1" dirty="0">
              <a:solidFill>
                <a:srgbClr val="C0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381000" y="1524000"/>
            <a:ext cx="8305800" cy="5104153"/>
          </a:xfrm>
        </p:spPr>
        <p:txBody>
          <a:bodyPr/>
          <a:lstStyle/>
          <a:p>
            <a:pPr marL="0" indent="0">
              <a:buNone/>
            </a:pPr>
            <a:r>
              <a:rPr lang="en-US" sz="2200" b="1" dirty="0" smtClean="0">
                <a:solidFill>
                  <a:schemeClr val="accent4"/>
                </a:solidFill>
                <a:latin typeface="Arial Black" panose="020B0A04020102020204" pitchFamily="34" charset="0"/>
              </a:rPr>
              <a:t>1. Market Segments: </a:t>
            </a:r>
          </a:p>
          <a:p>
            <a:pPr>
              <a:buFont typeface="Wingdings" panose="05000000000000000000" pitchFamily="2" charset="2"/>
              <a:buChar char="§"/>
            </a:pPr>
            <a:r>
              <a:rPr lang="en-US" sz="2200" b="1" dirty="0" smtClean="0">
                <a:solidFill>
                  <a:schemeClr val="accent4"/>
                </a:solidFill>
                <a:latin typeface="Arial Black" panose="020B0A04020102020204" pitchFamily="34" charset="0"/>
              </a:rPr>
              <a:t>Domestic </a:t>
            </a:r>
            <a:r>
              <a:rPr lang="en-US" sz="2200" dirty="0" smtClean="0">
                <a:solidFill>
                  <a:schemeClr val="accent4"/>
                </a:solidFill>
                <a:latin typeface="Arial Black" panose="020B0A04020102020204" pitchFamily="34" charset="0"/>
              </a:rPr>
              <a:t>– the territory within the Pearl of Africa boundaries. </a:t>
            </a:r>
          </a:p>
          <a:p>
            <a:pPr>
              <a:buFont typeface="Wingdings" panose="05000000000000000000" pitchFamily="2" charset="2"/>
              <a:buChar char="§"/>
            </a:pPr>
            <a:r>
              <a:rPr lang="en-US" sz="2200" b="1" dirty="0" smtClean="0">
                <a:solidFill>
                  <a:srgbClr val="C00000"/>
                </a:solidFill>
                <a:latin typeface="Arial Black" panose="020B0A04020102020204" pitchFamily="34" charset="0"/>
              </a:rPr>
              <a:t>Regional</a:t>
            </a:r>
            <a:r>
              <a:rPr lang="en-US" sz="2200" dirty="0" smtClean="0">
                <a:solidFill>
                  <a:schemeClr val="accent4"/>
                </a:solidFill>
                <a:latin typeface="Arial Black" panose="020B0A04020102020204" pitchFamily="34" charset="0"/>
              </a:rPr>
              <a:t>  - six partner states of East Africa. </a:t>
            </a:r>
          </a:p>
          <a:p>
            <a:pPr>
              <a:buFont typeface="Wingdings" panose="05000000000000000000" pitchFamily="2" charset="2"/>
              <a:buChar char="§"/>
            </a:pPr>
            <a:r>
              <a:rPr lang="en-US" sz="2200" b="1" dirty="0" smtClean="0">
                <a:solidFill>
                  <a:srgbClr val="C00000"/>
                </a:solidFill>
                <a:latin typeface="Arial Black" panose="020B0A04020102020204" pitchFamily="34" charset="0"/>
              </a:rPr>
              <a:t>Africa</a:t>
            </a:r>
            <a:r>
              <a:rPr lang="en-US" sz="2200" dirty="0" smtClean="0">
                <a:solidFill>
                  <a:schemeClr val="accent4"/>
                </a:solidFill>
                <a:latin typeface="Arial Black" panose="020B0A04020102020204" pitchFamily="34" charset="0"/>
              </a:rPr>
              <a:t> – the rest of Africa; West Africa, South Africa and North Africa.  </a:t>
            </a:r>
          </a:p>
          <a:p>
            <a:pPr>
              <a:buFont typeface="Wingdings" panose="05000000000000000000" pitchFamily="2" charset="2"/>
              <a:buChar char="§"/>
            </a:pPr>
            <a:r>
              <a:rPr lang="en-US" sz="2200" b="1" dirty="0" smtClean="0">
                <a:solidFill>
                  <a:srgbClr val="C00000"/>
                </a:solidFill>
                <a:latin typeface="Arial Black" panose="020B0A04020102020204" pitchFamily="34" charset="0"/>
              </a:rPr>
              <a:t>International</a:t>
            </a:r>
            <a:r>
              <a:rPr lang="en-US" sz="2200" dirty="0" smtClean="0">
                <a:solidFill>
                  <a:schemeClr val="accent4"/>
                </a:solidFill>
                <a:latin typeface="Arial Black" panose="020B0A04020102020204" pitchFamily="34" charset="0"/>
              </a:rPr>
              <a:t> – the rest of the world; Asia, Middle East, Europe and </a:t>
            </a:r>
            <a:endParaRPr lang="en-US" sz="2200" b="1" dirty="0" smtClean="0">
              <a:solidFill>
                <a:schemeClr val="accent4"/>
              </a:solidFill>
              <a:latin typeface="Arial Black" panose="020B0A04020102020204" pitchFamily="34" charset="0"/>
            </a:endParaRPr>
          </a:p>
          <a:p>
            <a:pPr marL="0" indent="0">
              <a:buNone/>
            </a:pPr>
            <a:r>
              <a:rPr lang="en-US" sz="2200" b="1" dirty="0" smtClean="0">
                <a:solidFill>
                  <a:schemeClr val="accent4"/>
                </a:solidFill>
                <a:latin typeface="Arial Black" panose="020B0A04020102020204" pitchFamily="34" charset="0"/>
              </a:rPr>
              <a:t>2. </a:t>
            </a:r>
            <a:r>
              <a:rPr lang="en-US" sz="2200" b="1" dirty="0" smtClean="0">
                <a:solidFill>
                  <a:srgbClr val="C00000"/>
                </a:solidFill>
                <a:latin typeface="Arial Black" panose="020B0A04020102020204" pitchFamily="34" charset="0"/>
              </a:rPr>
              <a:t>Core markets  </a:t>
            </a:r>
            <a:r>
              <a:rPr lang="en-US" sz="2200" dirty="0" smtClean="0">
                <a:solidFill>
                  <a:schemeClr val="accent4"/>
                </a:solidFill>
                <a:latin typeface="Arial Black" panose="020B0A04020102020204" pitchFamily="34" charset="0"/>
              </a:rPr>
              <a:t>-  greatest markets for generating tourists. </a:t>
            </a:r>
            <a:endParaRPr lang="en-US" sz="2200" dirty="0">
              <a:solidFill>
                <a:schemeClr val="accent4"/>
              </a:solidFill>
              <a:latin typeface="Arial Black" panose="020B0A04020102020204" pitchFamily="34" charset="0"/>
            </a:endParaRPr>
          </a:p>
          <a:p>
            <a:pPr marL="0" indent="0">
              <a:buNone/>
            </a:pPr>
            <a:r>
              <a:rPr lang="en-US" sz="2200" b="1" dirty="0" smtClean="0">
                <a:solidFill>
                  <a:schemeClr val="accent4"/>
                </a:solidFill>
                <a:latin typeface="Arial Black" panose="020B0A04020102020204" pitchFamily="34" charset="0"/>
              </a:rPr>
              <a:t>3. </a:t>
            </a:r>
            <a:r>
              <a:rPr lang="en-US" sz="2200" b="1" dirty="0" smtClean="0">
                <a:solidFill>
                  <a:srgbClr val="C00000"/>
                </a:solidFill>
                <a:latin typeface="Arial Black" panose="020B0A04020102020204" pitchFamily="34" charset="0"/>
              </a:rPr>
              <a:t>Emerging Markets </a:t>
            </a:r>
            <a:r>
              <a:rPr lang="en-US" sz="2200" dirty="0" smtClean="0">
                <a:solidFill>
                  <a:schemeClr val="accent4"/>
                </a:solidFill>
                <a:latin typeface="Arial Black" panose="020B0A04020102020204" pitchFamily="34" charset="0"/>
              </a:rPr>
              <a:t>– markets that are emerging and have long term potential for Uganda. These include; </a:t>
            </a:r>
            <a:r>
              <a:rPr lang="en-US" sz="2200" b="1" dirty="0" smtClean="0">
                <a:solidFill>
                  <a:schemeClr val="accent4"/>
                </a:solidFill>
                <a:latin typeface="Arial Black" panose="020B0A04020102020204" pitchFamily="34" charset="0"/>
              </a:rPr>
              <a:t>South America (Brazil), China, South East and East Asia, Middle East Region</a:t>
            </a:r>
            <a:r>
              <a:rPr lang="en-US" sz="2200" dirty="0" smtClean="0">
                <a:solidFill>
                  <a:schemeClr val="accent4"/>
                </a:solidFill>
                <a:latin typeface="Arial Black" panose="020B0A04020102020204" pitchFamily="34" charset="0"/>
              </a:rPr>
              <a:t>. </a:t>
            </a:r>
            <a:endParaRPr lang="en-US" sz="2200" dirty="0">
              <a:solidFill>
                <a:schemeClr val="accent4"/>
              </a:solidFill>
              <a:latin typeface="Arial Black" panose="020B0A04020102020204" pitchFamily="34" charset="0"/>
            </a:endParaRPr>
          </a:p>
        </p:txBody>
      </p:sp>
    </p:spTree>
    <p:extLst>
      <p:ext uri="{BB962C8B-B14F-4D97-AF65-F5344CB8AC3E}">
        <p14:creationId xmlns:p14="http://schemas.microsoft.com/office/powerpoint/2010/main" val="2456156376"/>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plate">
  <a:themeElements>
    <a:clrScheme name="template 8">
      <a:dk1>
        <a:srgbClr val="4D4D4D"/>
      </a:dk1>
      <a:lt1>
        <a:srgbClr val="FFFFFF"/>
      </a:lt1>
      <a:dk2>
        <a:srgbClr val="4D4D4D"/>
      </a:dk2>
      <a:lt2>
        <a:srgbClr val="1D47B2"/>
      </a:lt2>
      <a:accent1>
        <a:srgbClr val="4880D6"/>
      </a:accent1>
      <a:accent2>
        <a:srgbClr val="7F9FE5"/>
      </a:accent2>
      <a:accent3>
        <a:srgbClr val="FFFFFF"/>
      </a:accent3>
      <a:accent4>
        <a:srgbClr val="404040"/>
      </a:accent4>
      <a:accent5>
        <a:srgbClr val="B1C0E8"/>
      </a:accent5>
      <a:accent6>
        <a:srgbClr val="7290CF"/>
      </a:accent6>
      <a:hlink>
        <a:srgbClr val="A2B5F2"/>
      </a:hlink>
      <a:folHlink>
        <a:srgbClr val="EAEAEA"/>
      </a:folHlink>
    </a:clrScheme>
    <a:fontScheme name="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template 1">
        <a:dk1>
          <a:srgbClr val="4D4D4D"/>
        </a:dk1>
        <a:lt1>
          <a:srgbClr val="FFFFFF"/>
        </a:lt1>
        <a:dk2>
          <a:srgbClr val="4D4D4D"/>
        </a:dk2>
        <a:lt2>
          <a:srgbClr val="0099FF"/>
        </a:lt2>
        <a:accent1>
          <a:srgbClr val="003399"/>
        </a:accent1>
        <a:accent2>
          <a:srgbClr val="CCECFF"/>
        </a:accent2>
        <a:accent3>
          <a:srgbClr val="FFFFFF"/>
        </a:accent3>
        <a:accent4>
          <a:srgbClr val="404040"/>
        </a:accent4>
        <a:accent5>
          <a:srgbClr val="AAADCA"/>
        </a:accent5>
        <a:accent6>
          <a:srgbClr val="B9D6E7"/>
        </a:accent6>
        <a:hlink>
          <a:srgbClr val="6699FF"/>
        </a:hlink>
        <a:folHlink>
          <a:srgbClr val="EAEAEA"/>
        </a:folHlink>
      </a:clrScheme>
      <a:clrMap bg1="lt1" tx1="dk1" bg2="lt2" tx2="dk2" accent1="accent1" accent2="accent2" accent3="accent3" accent4="accent4" accent5="accent5" accent6="accent6" hlink="hlink" folHlink="folHlink"/>
    </a:extraClrScheme>
    <a:extraClrScheme>
      <a:clrScheme name="template 2">
        <a:dk1>
          <a:srgbClr val="4D4D4D"/>
        </a:dk1>
        <a:lt1>
          <a:srgbClr val="FFFFFF"/>
        </a:lt1>
        <a:dk2>
          <a:srgbClr val="4D4D4D"/>
        </a:dk2>
        <a:lt2>
          <a:srgbClr val="003399"/>
        </a:lt2>
        <a:accent1>
          <a:srgbClr val="FF66CC"/>
        </a:accent1>
        <a:accent2>
          <a:srgbClr val="6699FF"/>
        </a:accent2>
        <a:accent3>
          <a:srgbClr val="FFFFFF"/>
        </a:accent3>
        <a:accent4>
          <a:srgbClr val="404040"/>
        </a:accent4>
        <a:accent5>
          <a:srgbClr val="FFB8E2"/>
        </a:accent5>
        <a:accent6>
          <a:srgbClr val="5C8AE7"/>
        </a:accent6>
        <a:hlink>
          <a:srgbClr val="FFCC99"/>
        </a:hlink>
        <a:folHlink>
          <a:srgbClr val="DDDDDD"/>
        </a:folHlink>
      </a:clrScheme>
      <a:clrMap bg1="lt1" tx1="dk1" bg2="lt2" tx2="dk2" accent1="accent1" accent2="accent2" accent3="accent3" accent4="accent4" accent5="accent5" accent6="accent6" hlink="hlink" folHlink="folHlink"/>
    </a:extraClrScheme>
    <a:extraClrScheme>
      <a:clrScheme name="template 3">
        <a:dk1>
          <a:srgbClr val="4D4D4D"/>
        </a:dk1>
        <a:lt1>
          <a:srgbClr val="FFFFFF"/>
        </a:lt1>
        <a:dk2>
          <a:srgbClr val="4D4D4D"/>
        </a:dk2>
        <a:lt2>
          <a:srgbClr val="003399"/>
        </a:lt2>
        <a:accent1>
          <a:srgbClr val="CC0000"/>
        </a:accent1>
        <a:accent2>
          <a:srgbClr val="6699FF"/>
        </a:accent2>
        <a:accent3>
          <a:srgbClr val="FFFFFF"/>
        </a:accent3>
        <a:accent4>
          <a:srgbClr val="404040"/>
        </a:accent4>
        <a:accent5>
          <a:srgbClr val="E2AAAA"/>
        </a:accent5>
        <a:accent6>
          <a:srgbClr val="5C8AE7"/>
        </a:accent6>
        <a:hlink>
          <a:srgbClr val="33CCFF"/>
        </a:hlink>
        <a:folHlink>
          <a:srgbClr val="DDDDDD"/>
        </a:folHlink>
      </a:clrScheme>
      <a:clrMap bg1="lt1" tx1="dk1" bg2="lt2" tx2="dk2" accent1="accent1" accent2="accent2" accent3="accent3" accent4="accent4" accent5="accent5" accent6="accent6" hlink="hlink" folHlink="folHlink"/>
    </a:extraClrScheme>
    <a:extraClrScheme>
      <a:clrScheme name="template 4">
        <a:dk1>
          <a:srgbClr val="4D4D4D"/>
        </a:dk1>
        <a:lt1>
          <a:srgbClr val="FFFFFF"/>
        </a:lt1>
        <a:dk2>
          <a:srgbClr val="4D4D4D"/>
        </a:dk2>
        <a:lt2>
          <a:srgbClr val="003399"/>
        </a:lt2>
        <a:accent1>
          <a:srgbClr val="CC0000"/>
        </a:accent1>
        <a:accent2>
          <a:srgbClr val="6699FF"/>
        </a:accent2>
        <a:accent3>
          <a:srgbClr val="FFFFFF"/>
        </a:accent3>
        <a:accent4>
          <a:srgbClr val="404040"/>
        </a:accent4>
        <a:accent5>
          <a:srgbClr val="E2AAAA"/>
        </a:accent5>
        <a:accent6>
          <a:srgbClr val="5C8AE7"/>
        </a:accent6>
        <a:hlink>
          <a:srgbClr val="99CCFF"/>
        </a:hlink>
        <a:folHlink>
          <a:srgbClr val="DDDDDD"/>
        </a:folHlink>
      </a:clrScheme>
      <a:clrMap bg1="lt1" tx1="dk1" bg2="lt2" tx2="dk2" accent1="accent1" accent2="accent2" accent3="accent3" accent4="accent4" accent5="accent5" accent6="accent6" hlink="hlink" folHlink="folHlink"/>
    </a:extraClrScheme>
    <a:extraClrScheme>
      <a:clrScheme name="template 5">
        <a:dk1>
          <a:srgbClr val="4D4D4D"/>
        </a:dk1>
        <a:lt1>
          <a:srgbClr val="FFFFFF"/>
        </a:lt1>
        <a:dk2>
          <a:srgbClr val="4D4D4D"/>
        </a:dk2>
        <a:lt2>
          <a:srgbClr val="2057D6"/>
        </a:lt2>
        <a:accent1>
          <a:srgbClr val="3D99F0"/>
        </a:accent1>
        <a:accent2>
          <a:srgbClr val="1280E4"/>
        </a:accent2>
        <a:accent3>
          <a:srgbClr val="FFFFFF"/>
        </a:accent3>
        <a:accent4>
          <a:srgbClr val="404040"/>
        </a:accent4>
        <a:accent5>
          <a:srgbClr val="AFCAF6"/>
        </a:accent5>
        <a:accent6>
          <a:srgbClr val="0F73CF"/>
        </a:accent6>
        <a:hlink>
          <a:srgbClr val="63AEF3"/>
        </a:hlink>
        <a:folHlink>
          <a:srgbClr val="EAEAEA"/>
        </a:folHlink>
      </a:clrScheme>
      <a:clrMap bg1="lt1" tx1="dk1" bg2="lt2" tx2="dk2" accent1="accent1" accent2="accent2" accent3="accent3" accent4="accent4" accent5="accent5" accent6="accent6" hlink="hlink" folHlink="folHlink"/>
    </a:extraClrScheme>
    <a:extraClrScheme>
      <a:clrScheme name="template 6">
        <a:dk1>
          <a:srgbClr val="4D4D4D"/>
        </a:dk1>
        <a:lt1>
          <a:srgbClr val="FFFFFF"/>
        </a:lt1>
        <a:dk2>
          <a:srgbClr val="4D4D4D"/>
        </a:dk2>
        <a:lt2>
          <a:srgbClr val="2057D6"/>
        </a:lt2>
        <a:accent1>
          <a:srgbClr val="3D99F0"/>
        </a:accent1>
        <a:accent2>
          <a:srgbClr val="1280E4"/>
        </a:accent2>
        <a:accent3>
          <a:srgbClr val="FFFFFF"/>
        </a:accent3>
        <a:accent4>
          <a:srgbClr val="404040"/>
        </a:accent4>
        <a:accent5>
          <a:srgbClr val="AFCAF6"/>
        </a:accent5>
        <a:accent6>
          <a:srgbClr val="0F73CF"/>
        </a:accent6>
        <a:hlink>
          <a:srgbClr val="63AEF3"/>
        </a:hlink>
        <a:folHlink>
          <a:srgbClr val="99CCFF"/>
        </a:folHlink>
      </a:clrScheme>
      <a:clrMap bg1="lt1" tx1="dk1" bg2="lt2" tx2="dk2" accent1="accent1" accent2="accent2" accent3="accent3" accent4="accent4" accent5="accent5" accent6="accent6" hlink="hlink" folHlink="folHlink"/>
    </a:extraClrScheme>
    <a:extraClrScheme>
      <a:clrScheme name="template 7">
        <a:dk1>
          <a:srgbClr val="4D4D4D"/>
        </a:dk1>
        <a:lt1>
          <a:srgbClr val="FFFFFF"/>
        </a:lt1>
        <a:dk2>
          <a:srgbClr val="4D4D4D"/>
        </a:dk2>
        <a:lt2>
          <a:srgbClr val="1D47B2"/>
        </a:lt2>
        <a:accent1>
          <a:srgbClr val="4880D6"/>
        </a:accent1>
        <a:accent2>
          <a:srgbClr val="7FACE4"/>
        </a:accent2>
        <a:accent3>
          <a:srgbClr val="FFFFFF"/>
        </a:accent3>
        <a:accent4>
          <a:srgbClr val="404040"/>
        </a:accent4>
        <a:accent5>
          <a:srgbClr val="B1C0E8"/>
        </a:accent5>
        <a:accent6>
          <a:srgbClr val="729BCF"/>
        </a:accent6>
        <a:hlink>
          <a:srgbClr val="A3C4F1"/>
        </a:hlink>
        <a:folHlink>
          <a:srgbClr val="EAEAEA"/>
        </a:folHlink>
      </a:clrScheme>
      <a:clrMap bg1="lt1" tx1="dk1" bg2="lt2" tx2="dk2" accent1="accent1" accent2="accent2" accent3="accent3" accent4="accent4" accent5="accent5" accent6="accent6" hlink="hlink" folHlink="folHlink"/>
    </a:extraClrScheme>
    <a:extraClrScheme>
      <a:clrScheme name="template 8">
        <a:dk1>
          <a:srgbClr val="4D4D4D"/>
        </a:dk1>
        <a:lt1>
          <a:srgbClr val="FFFFFF"/>
        </a:lt1>
        <a:dk2>
          <a:srgbClr val="4D4D4D"/>
        </a:dk2>
        <a:lt2>
          <a:srgbClr val="1D47B2"/>
        </a:lt2>
        <a:accent1>
          <a:srgbClr val="4880D6"/>
        </a:accent1>
        <a:accent2>
          <a:srgbClr val="7F9FE5"/>
        </a:accent2>
        <a:accent3>
          <a:srgbClr val="FFFFFF"/>
        </a:accent3>
        <a:accent4>
          <a:srgbClr val="404040"/>
        </a:accent4>
        <a:accent5>
          <a:srgbClr val="B1C0E8"/>
        </a:accent5>
        <a:accent6>
          <a:srgbClr val="7290CF"/>
        </a:accent6>
        <a:hlink>
          <a:srgbClr val="A2B5F2"/>
        </a:hlink>
        <a:folHlink>
          <a:srgbClr val="EAEAEA"/>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template-17</Template>
  <TotalTime>4615</TotalTime>
  <Words>1758</Words>
  <Application>Microsoft Office PowerPoint</Application>
  <PresentationFormat>On-screen Show (4:3)</PresentationFormat>
  <Paragraphs>186</Paragraphs>
  <Slides>22</Slides>
  <Notes>15</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22</vt:i4>
      </vt:variant>
    </vt:vector>
  </HeadingPairs>
  <TitlesOfParts>
    <vt:vector size="31" baseType="lpstr">
      <vt:lpstr>Arial</vt:lpstr>
      <vt:lpstr>Arial Black</vt:lpstr>
      <vt:lpstr>Calibri</vt:lpstr>
      <vt:lpstr>Ebrima</vt:lpstr>
      <vt:lpstr>Segoe UI Black</vt:lpstr>
      <vt:lpstr>Times New Roman</vt:lpstr>
      <vt:lpstr>Wingdings</vt:lpstr>
      <vt:lpstr>Wingdings 2</vt:lpstr>
      <vt:lpstr>template</vt:lpstr>
      <vt:lpstr>Uganda’s Tourism: Performance and Policy Implementation</vt:lpstr>
      <vt:lpstr>Presentation Menu</vt:lpstr>
      <vt:lpstr>International Perspectives</vt:lpstr>
      <vt:lpstr>Top 10 Expenders % Change: 2017 &amp; 2018</vt:lpstr>
      <vt:lpstr>Top 10 Tourism Earners in Africa, 2017 (US $ Bn)</vt:lpstr>
      <vt:lpstr>Uganda – Top 10 Ranking in Africa by No. of Conferences, ICCA 2018</vt:lpstr>
      <vt:lpstr>Tourism for Growth: Objectives of Gov’t</vt:lpstr>
      <vt:lpstr>Strategies  to achieve the set targets </vt:lpstr>
      <vt:lpstr>Market Segments </vt:lpstr>
      <vt:lpstr>Tourism for Growth: Objectives of Gov’t</vt:lpstr>
      <vt:lpstr>Tourism for Growth: Recent Performance</vt:lpstr>
      <vt:lpstr>Tourism for Growth: Policy Implementation</vt:lpstr>
      <vt:lpstr>Recommendations from EGF I &amp; II</vt:lpstr>
      <vt:lpstr>Recommendations from EGF I : Tracking Implementation</vt:lpstr>
      <vt:lpstr>Recommendations from EGF I : Tracking Implementation</vt:lpstr>
      <vt:lpstr>Recommendations from EGF II: Tracking Implementation</vt:lpstr>
      <vt:lpstr>Recommendations from EGF II: Tracking Implementation</vt:lpstr>
      <vt:lpstr>Recommendations from EGF II: Tracking Implementation</vt:lpstr>
      <vt:lpstr>Challenges</vt:lpstr>
      <vt:lpstr>Way Forward</vt:lpstr>
      <vt:lpstr>Way Forward….</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PPDA PowerPoint Presentation</dc:title>
  <dc:creator>Miroslav Alilovic</dc:creator>
  <cp:lastModifiedBy>Caroline Namukwaya</cp:lastModifiedBy>
  <cp:revision>350</cp:revision>
  <dcterms:created xsi:type="dcterms:W3CDTF">2017-02-16T05:49:45Z</dcterms:created>
  <dcterms:modified xsi:type="dcterms:W3CDTF">2019-08-21T15:57:29Z</dcterms:modified>
</cp:coreProperties>
</file>