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8"/>
  </p:notesMasterIdLst>
  <p:sldIdLst>
    <p:sldId id="256" r:id="rId2"/>
    <p:sldId id="285" r:id="rId3"/>
    <p:sldId id="284" r:id="rId4"/>
    <p:sldId id="257" r:id="rId5"/>
    <p:sldId id="279" r:id="rId6"/>
    <p:sldId id="282" r:id="rId7"/>
    <p:sldId id="286" r:id="rId8"/>
    <p:sldId id="287" r:id="rId9"/>
    <p:sldId id="288" r:id="rId10"/>
    <p:sldId id="289" r:id="rId11"/>
    <p:sldId id="292" r:id="rId12"/>
    <p:sldId id="293" r:id="rId13"/>
    <p:sldId id="294" r:id="rId14"/>
    <p:sldId id="290" r:id="rId15"/>
    <p:sldId id="291" r:id="rId16"/>
    <p:sldId id="277" r:id="rId17"/>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22" d="100"/>
          <a:sy n="122" d="100"/>
        </p:scale>
        <p:origin x="240" y="3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5E1A93-81E6-4FE5-AA72-4C8E13DEEFAA}" type="datetimeFigureOut">
              <a:rPr lang="en-GB" smtClean="0"/>
              <a:t>03/09/2019</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FBF34D-ADC8-4316-B0BC-9F3AD0812FCB}" type="slidenum">
              <a:rPr lang="en-GB" smtClean="0"/>
              <a:t>‹#›</a:t>
            </a:fld>
            <a:endParaRPr lang="en-GB"/>
          </a:p>
        </p:txBody>
      </p:sp>
    </p:spTree>
    <p:extLst>
      <p:ext uri="{BB962C8B-B14F-4D97-AF65-F5344CB8AC3E}">
        <p14:creationId xmlns:p14="http://schemas.microsoft.com/office/powerpoint/2010/main" val="2224219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1942B-9EF6-49D6-B4C1-37B333B563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CBBDA29E-F13D-448A-BF7F-B8D7EC396B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C33B2790-E952-4217-BBD8-A00693427641}"/>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0B6D3F42-818A-4263-A692-9820A9ACA4D1}"/>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977B7DC-B584-4057-8C7A-6F881FCD54E1}"/>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245976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AE020-2487-4728-B577-1E15B08CD68B}"/>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077A1DA1-114E-41F5-9E13-E5C74D1B33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50B7822-DD53-4597-9A94-F4B4A1DF9EC4}"/>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EA406FC-1CCE-4523-B5EF-AF1F75BC29C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C5A1ADE4-A870-4AA5-A2D3-C68525E6360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20135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65431D-ABD3-4056-8245-DEF0B099327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20861729-1B08-431D-AF70-32F9E47530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0BAD1C31-F468-48DE-B184-82B54C0DE303}"/>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819916E9-5E3B-460D-92AC-04DAEC9B184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C43F2EC1-B59E-4C82-9E69-E5A4E1EA3D63}"/>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985451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9FCE7-277E-4BCE-80BE-85500033B6E9}"/>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7BCE9355-35E1-4D3D-8B17-4F7643F61C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6EF56905-C5B3-452C-971E-DC8095F02B95}"/>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A4A6E9B-C410-41DE-B85E-B930B0A3BA4D}"/>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19D8ECE8-D728-4130-B213-A572C85613C1}"/>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2092813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9EEF9-AC6E-4C95-A2DE-C0C0E3AEB5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BE258BF7-8AA7-4555-912E-B3637A7637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5A2DDB-586E-4B26-A7C8-107D94E50DED}"/>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1E314C4-D043-4084-8EEC-5CC480971A75}"/>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DBB73D5-3C45-44B3-B1C8-62D212481F03}"/>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192749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B1779-35BD-4DDC-87D1-D53BF244B5CC}"/>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40AD21CC-667E-4654-851E-F3872C6AFA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CE46FBC6-805A-4702-8945-69A3B29620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22EF8C2D-E8F0-4BC0-9E21-ADEB788DB09A}"/>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B6E83293-B805-4735-9102-38F2DFA5CAC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ECA1EBA5-3370-4158-A373-0A4B89FAEE72}"/>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54774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5188A-0821-4ACB-AD07-04DE0BCF65F7}"/>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2C7BE20A-B129-4B9A-A335-27818678F0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89D54B-7B7D-4A03-B9D1-F3A31F7B32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19E19FD0-9714-4DBB-AEAD-6C9DAD70E3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9AAD34-3A3A-42E0-A25D-7E9E5645A0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AD0C8ED3-39BE-4537-AF86-7BA89E04F398}"/>
              </a:ext>
            </a:extLst>
          </p:cNvPr>
          <p:cNvSpPr>
            <a:spLocks noGrp="1"/>
          </p:cNvSpPr>
          <p:nvPr>
            <p:ph type="dt" sz="half" idx="10"/>
          </p:nvPr>
        </p:nvSpPr>
        <p:spPr/>
        <p:txBody>
          <a:bodyPr/>
          <a:lstStyle/>
          <a:p>
            <a:r>
              <a:rPr lang="en-GB"/>
              <a:t>August 2019</a:t>
            </a:r>
            <a:endParaRPr lang="x-none"/>
          </a:p>
        </p:txBody>
      </p:sp>
      <p:sp>
        <p:nvSpPr>
          <p:cNvPr id="8" name="Footer Placeholder 7">
            <a:extLst>
              <a:ext uri="{FF2B5EF4-FFF2-40B4-BE49-F238E27FC236}">
                <a16:creationId xmlns:a16="http://schemas.microsoft.com/office/drawing/2014/main" id="{54FEAA41-0C79-4426-829C-C7945E9E8004}"/>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ABCCCDE8-E997-4558-B9C1-3768DEEBC3B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882346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5D6FC-FAAC-4087-9BCE-253E7879EF34}"/>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AA4FA6C1-D060-4DB0-8927-5863712F163A}"/>
              </a:ext>
            </a:extLst>
          </p:cNvPr>
          <p:cNvSpPr>
            <a:spLocks noGrp="1"/>
          </p:cNvSpPr>
          <p:nvPr>
            <p:ph type="dt" sz="half" idx="10"/>
          </p:nvPr>
        </p:nvSpPr>
        <p:spPr/>
        <p:txBody>
          <a:bodyPr/>
          <a:lstStyle/>
          <a:p>
            <a:r>
              <a:rPr lang="en-GB"/>
              <a:t>August 2019</a:t>
            </a:r>
            <a:endParaRPr lang="x-none"/>
          </a:p>
        </p:txBody>
      </p:sp>
      <p:sp>
        <p:nvSpPr>
          <p:cNvPr id="4" name="Footer Placeholder 3">
            <a:extLst>
              <a:ext uri="{FF2B5EF4-FFF2-40B4-BE49-F238E27FC236}">
                <a16:creationId xmlns:a16="http://schemas.microsoft.com/office/drawing/2014/main" id="{146D260F-B0A9-4A67-A2D4-C855264EB5FA}"/>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DD1E3F8F-DB63-4054-A50D-3C6A02C4DA26}"/>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123666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DA6DD7-ECDA-481F-ABFE-0C93EDDABC5A}"/>
              </a:ext>
            </a:extLst>
          </p:cNvPr>
          <p:cNvSpPr>
            <a:spLocks noGrp="1"/>
          </p:cNvSpPr>
          <p:nvPr>
            <p:ph type="dt" sz="half" idx="10"/>
          </p:nvPr>
        </p:nvSpPr>
        <p:spPr/>
        <p:txBody>
          <a:bodyPr/>
          <a:lstStyle/>
          <a:p>
            <a:r>
              <a:rPr lang="en-GB"/>
              <a:t>August 2019</a:t>
            </a:r>
            <a:endParaRPr lang="x-none"/>
          </a:p>
        </p:txBody>
      </p:sp>
      <p:sp>
        <p:nvSpPr>
          <p:cNvPr id="3" name="Footer Placeholder 2">
            <a:extLst>
              <a:ext uri="{FF2B5EF4-FFF2-40B4-BE49-F238E27FC236}">
                <a16:creationId xmlns:a16="http://schemas.microsoft.com/office/drawing/2014/main" id="{7A159D10-6AF5-4338-9B90-9672FF945ACA}"/>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4F575033-423D-4B95-9E08-7E99B7D64D59}"/>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84780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503D0-99DB-4B2F-B73E-5B13DAAB89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BCD30A39-4271-426D-98DB-F1B680221C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1D7653A9-56BD-48D6-BA87-401C717444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7ACEA1-82F9-4DF3-8C6D-385C8C447163}"/>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C0B7D122-2021-44B8-9213-C035D62FDB0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3C210E64-7E1F-4D82-9A1E-DE5B150F6E0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893249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D4FD4-ED6C-4C96-84D5-B2C9AD69FB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B67AA94B-73F2-4BD7-A7A5-B0E9642D01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C86DFD4C-A162-408A-93BD-57FDFBFEE8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5E8663-BE9D-401C-9855-B4A179A3A1AF}"/>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3602E59E-F775-4D3D-B280-A567938D262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6EFE0091-9732-47AE-AEC2-CDA81C5EF8AD}"/>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769057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22F34F-EA9F-4AF2-A86A-4BD7F313B3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C39DBBC8-44A7-406A-8D14-6B4D0857A6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F405713-0F17-41FC-90E4-C5464E97F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GB"/>
              <a:t>August 2019</a:t>
            </a:r>
            <a:endParaRPr lang="x-none"/>
          </a:p>
        </p:txBody>
      </p:sp>
      <p:sp>
        <p:nvSpPr>
          <p:cNvPr id="5" name="Footer Placeholder 4">
            <a:extLst>
              <a:ext uri="{FF2B5EF4-FFF2-40B4-BE49-F238E27FC236}">
                <a16:creationId xmlns:a16="http://schemas.microsoft.com/office/drawing/2014/main" id="{2B1DC184-C8AC-4246-85C8-75B54402C0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id="{0DAB5032-21A3-4FBC-8C4D-6939598173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CAA0CF-896F-483B-A48E-2D39A19BE685}" type="slidenum">
              <a:rPr lang="x-none" smtClean="0"/>
              <a:t>‹#›</a:t>
            </a:fld>
            <a:endParaRPr lang="x-none"/>
          </a:p>
        </p:txBody>
      </p:sp>
    </p:spTree>
    <p:extLst>
      <p:ext uri="{BB962C8B-B14F-4D97-AF65-F5344CB8AC3E}">
        <p14:creationId xmlns:p14="http://schemas.microsoft.com/office/powerpoint/2010/main" val="2446924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4221C-44DA-E34F-9690-4FEE1597ED13}"/>
              </a:ext>
            </a:extLst>
          </p:cNvPr>
          <p:cNvSpPr>
            <a:spLocks noGrp="1"/>
          </p:cNvSpPr>
          <p:nvPr>
            <p:ph type="ctrTitle"/>
          </p:nvPr>
        </p:nvSpPr>
        <p:spPr>
          <a:xfrm>
            <a:off x="1524000" y="3482897"/>
            <a:ext cx="9144000" cy="2057932"/>
          </a:xfrm>
        </p:spPr>
        <p:txBody>
          <a:bodyPr anchor="t">
            <a:normAutofit fontScale="90000"/>
          </a:bodyPr>
          <a:lstStyle/>
          <a:p>
            <a:br>
              <a:rPr lang="en-US" sz="4000" b="1" dirty="0"/>
            </a:br>
            <a:r>
              <a:rPr lang="en-US" sz="4000" b="1" dirty="0"/>
              <a:t>ACTIONABLE POINTS ARISING FROM</a:t>
            </a:r>
            <a:br>
              <a:rPr lang="en-US" sz="4000" b="1" dirty="0"/>
            </a:br>
            <a:r>
              <a:rPr lang="en-GB" sz="4000" i="1" dirty="0">
                <a:solidFill>
                  <a:schemeClr val="tx1">
                    <a:lumMod val="65000"/>
                    <a:lumOff val="35000"/>
                  </a:schemeClr>
                </a:solidFill>
              </a:rPr>
              <a:t>Uganda’s Annual Economic Growth Forum</a:t>
            </a:r>
            <a:br>
              <a:rPr lang="en-GB" sz="4000" i="1" dirty="0">
                <a:solidFill>
                  <a:schemeClr val="tx1">
                    <a:lumMod val="65000"/>
                    <a:lumOff val="35000"/>
                  </a:schemeClr>
                </a:solidFill>
              </a:rPr>
            </a:br>
            <a:r>
              <a:rPr lang="en-GB" sz="4000" i="1" dirty="0">
                <a:solidFill>
                  <a:schemeClr val="tx1">
                    <a:lumMod val="65000"/>
                    <a:lumOff val="35000"/>
                  </a:schemeClr>
                </a:solidFill>
              </a:rPr>
              <a:t>22nd AUGUST 2019</a:t>
            </a:r>
            <a:br>
              <a:rPr lang="en-GB" sz="4000" i="1" dirty="0">
                <a:solidFill>
                  <a:schemeClr val="tx1">
                    <a:lumMod val="65000"/>
                    <a:lumOff val="35000"/>
                  </a:schemeClr>
                </a:solidFill>
              </a:rPr>
            </a:br>
            <a:endParaRPr lang="en-US" sz="4000" b="1" dirty="0">
              <a:solidFill>
                <a:schemeClr val="accent1">
                  <a:lumMod val="75000"/>
                </a:schemeClr>
              </a:solidFill>
              <a:latin typeface="Book Antiqua" panose="02040602050305030304" pitchFamily="18" charset="0"/>
            </a:endParaRPr>
          </a:p>
        </p:txBody>
      </p:sp>
      <p:pic>
        <p:nvPicPr>
          <p:cNvPr id="5" name="Picture 4">
            <a:extLst>
              <a:ext uri="{FF2B5EF4-FFF2-40B4-BE49-F238E27FC236}">
                <a16:creationId xmlns:a16="http://schemas.microsoft.com/office/drawing/2014/main" id="{2F32B5D3-AF80-F54D-BD0E-B18FECB2B8A3}"/>
              </a:ext>
            </a:extLst>
          </p:cNvPr>
          <p:cNvPicPr/>
          <p:nvPr/>
        </p:nvPicPr>
        <p:blipFill>
          <a:blip r:embed="rId2"/>
          <a:stretch>
            <a:fillRect/>
          </a:stretch>
        </p:blipFill>
        <p:spPr>
          <a:xfrm>
            <a:off x="4304665" y="15699"/>
            <a:ext cx="3582670" cy="3217545"/>
          </a:xfrm>
          <a:prstGeom prst="rect">
            <a:avLst/>
          </a:prstGeom>
        </p:spPr>
      </p:pic>
    </p:spTree>
    <p:extLst>
      <p:ext uri="{BB962C8B-B14F-4D97-AF65-F5344CB8AC3E}">
        <p14:creationId xmlns:p14="http://schemas.microsoft.com/office/powerpoint/2010/main" val="515887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115122"/>
            <a:ext cx="10515600" cy="5241228"/>
          </a:xfrm>
        </p:spPr>
        <p:txBody>
          <a:bodyPr>
            <a:normAutofit/>
          </a:bodyPr>
          <a:lstStyle/>
          <a:p>
            <a:pPr marL="0" lvl="0" indent="0">
              <a:buNone/>
            </a:pPr>
            <a:r>
              <a:rPr lang="en-US" b="1" dirty="0"/>
              <a:t>5. </a:t>
            </a:r>
            <a:r>
              <a:rPr lang="en-US" sz="2200" b="1" dirty="0">
                <a:latin typeface="Book Antiqua" panose="02040602050305030304" pitchFamily="18" charset="0"/>
              </a:rPr>
              <a:t>Marketing Promotion of the destination and Branding. </a:t>
            </a:r>
            <a:endParaRPr lang="en-US" sz="2200" dirty="0">
              <a:latin typeface="Book Antiqua" panose="02040602050305030304" pitchFamily="18" charset="0"/>
            </a:endParaRPr>
          </a:p>
          <a:p>
            <a:pPr marL="0" indent="0">
              <a:buNone/>
            </a:pPr>
            <a:endParaRPr lang="en-US" sz="2200" dirty="0">
              <a:latin typeface="Book Antiqua" panose="02040602050305030304" pitchFamily="18" charset="0"/>
            </a:endParaRPr>
          </a:p>
          <a:p>
            <a:pPr lvl="1"/>
            <a:r>
              <a:rPr lang="en-US" sz="2200" dirty="0">
                <a:latin typeface="Book Antiqua" panose="02040602050305030304" pitchFamily="18" charset="0"/>
              </a:rPr>
              <a:t>Increase marketing campaigns to broaden the international awareness of what Uganda can offer for tourists. </a:t>
            </a:r>
          </a:p>
          <a:p>
            <a:pPr lvl="1"/>
            <a:endParaRPr lang="en-US" sz="2200" dirty="0">
              <a:latin typeface="Book Antiqua" panose="02040602050305030304" pitchFamily="18" charset="0"/>
            </a:endParaRPr>
          </a:p>
          <a:p>
            <a:pPr lvl="1"/>
            <a:r>
              <a:rPr lang="en-US" sz="2200" dirty="0">
                <a:latin typeface="Book Antiqua" panose="02040602050305030304" pitchFamily="18" charset="0"/>
              </a:rPr>
              <a:t>Leveraging social media and other marketing platforms such as the in big airline Magazines like Emirates and Kenya Airways to increase awareness of tourism products in Uganda.</a:t>
            </a:r>
          </a:p>
          <a:p>
            <a:pPr marL="0" indent="0">
              <a:buNone/>
            </a:pPr>
            <a:r>
              <a:rPr lang="en-US" sz="2200" dirty="0">
                <a:latin typeface="Book Antiqua" panose="02040602050305030304" pitchFamily="18" charset="0"/>
              </a:rPr>
              <a:t> </a:t>
            </a:r>
          </a:p>
          <a:p>
            <a:pPr marL="0" lvl="0" indent="0">
              <a:buNone/>
            </a:pPr>
            <a:r>
              <a:rPr lang="en-US" sz="2200" b="1" dirty="0">
                <a:latin typeface="Book Antiqua" panose="02040602050305030304" pitchFamily="18" charset="0"/>
              </a:rPr>
              <a:t>6. Enhance the research and statistical base around tourism in order to better inform policymaking.</a:t>
            </a:r>
            <a:r>
              <a:rPr lang="en-US" sz="2200" dirty="0">
                <a:latin typeface="Book Antiqua" panose="02040602050305030304" pitchFamily="18" charset="0"/>
              </a:rPr>
              <a:t> </a:t>
            </a:r>
          </a:p>
          <a:p>
            <a:pPr lvl="0"/>
            <a:endParaRPr lang="en-US" sz="2200" dirty="0">
              <a:latin typeface="Book Antiqua" panose="02040602050305030304" pitchFamily="18" charset="0"/>
            </a:endParaRPr>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9</a:t>
            </a:fld>
            <a:endParaRPr lang="en-US" dirty="0"/>
          </a:p>
        </p:txBody>
      </p:sp>
    </p:spTree>
    <p:extLst>
      <p:ext uri="{BB962C8B-B14F-4D97-AF65-F5344CB8AC3E}">
        <p14:creationId xmlns:p14="http://schemas.microsoft.com/office/powerpoint/2010/main" val="1391005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normAutofit fontScale="90000"/>
          </a:bodyPr>
          <a:lstStyle/>
          <a:p>
            <a:pPr marL="571500" indent="-571500">
              <a:buFont typeface="Wingdings" panose="05000000000000000000" pitchFamily="2" charset="2"/>
              <a:buChar char="ü"/>
            </a:pPr>
            <a:r>
              <a:rPr lang="en-US" sz="3600" b="1" dirty="0">
                <a:solidFill>
                  <a:schemeClr val="accent1">
                    <a:lumMod val="75000"/>
                  </a:schemeClr>
                </a:solidFill>
                <a:latin typeface="Book Antiqua" panose="02040602050305030304" pitchFamily="18" charset="0"/>
              </a:rPr>
              <a:t>Education and skills for growth</a:t>
            </a:r>
            <a:br>
              <a:rPr lang="en-US" sz="3600" b="1" dirty="0">
                <a:solidFill>
                  <a:schemeClr val="accent1">
                    <a:lumMod val="75000"/>
                  </a:schemeClr>
                </a:solidFill>
                <a:latin typeface="Book Antiqua" panose="02040602050305030304" pitchFamily="18" charset="0"/>
              </a:rPr>
            </a:br>
            <a:br>
              <a:rPr lang="en-US" b="1" dirty="0">
                <a:solidFill>
                  <a:schemeClr val="accent1">
                    <a:lumMod val="75000"/>
                  </a:schemeClr>
                </a:solidFill>
                <a:latin typeface="Book Antiqua" panose="02040602050305030304" pitchFamily="18" charset="0"/>
              </a:rPr>
            </a:br>
            <a:r>
              <a:rPr lang="en-US" sz="3600" dirty="0">
                <a:solidFill>
                  <a:schemeClr val="accent1">
                    <a:lumMod val="75000"/>
                  </a:schemeClr>
                </a:solidFill>
              </a:rPr>
              <a:t>Introduction</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fontScale="77500" lnSpcReduction="20000"/>
          </a:bodyPr>
          <a:lstStyle/>
          <a:p>
            <a:pPr>
              <a:lnSpc>
                <a:spcPct val="110000"/>
              </a:lnSpc>
            </a:pPr>
            <a:r>
              <a:rPr lang="en-GB" dirty="0"/>
              <a:t>This session focused on skills and education for the future of Uganda.</a:t>
            </a:r>
          </a:p>
          <a:p>
            <a:pPr>
              <a:lnSpc>
                <a:spcPct val="110000"/>
              </a:lnSpc>
            </a:pPr>
            <a:endParaRPr lang="en-GB" dirty="0"/>
          </a:p>
          <a:p>
            <a:pPr>
              <a:lnSpc>
                <a:spcPct val="110000"/>
              </a:lnSpc>
            </a:pPr>
            <a:r>
              <a:rPr lang="en-GB" dirty="0"/>
              <a:t>Primary education outcomes are very low compared to similar countries, and is stagnating.</a:t>
            </a:r>
          </a:p>
          <a:p>
            <a:pPr>
              <a:lnSpc>
                <a:spcPct val="110000"/>
              </a:lnSpc>
            </a:pPr>
            <a:endParaRPr lang="en-GB" dirty="0"/>
          </a:p>
          <a:p>
            <a:pPr>
              <a:lnSpc>
                <a:spcPct val="110000"/>
              </a:lnSpc>
            </a:pPr>
            <a:r>
              <a:rPr lang="en-GB" dirty="0"/>
              <a:t>An IGC study has shown that vocational training can be a useful solution in Uganda, as it upskills workers whilst also addressing the matching problem between firms and workers.</a:t>
            </a:r>
          </a:p>
          <a:p>
            <a:pPr>
              <a:lnSpc>
                <a:spcPct val="110000"/>
              </a:lnSpc>
            </a:pPr>
            <a:endParaRPr lang="en-GB" dirty="0"/>
          </a:p>
          <a:p>
            <a:pPr>
              <a:lnSpc>
                <a:spcPct val="110000"/>
              </a:lnSpc>
            </a:pPr>
            <a:r>
              <a:rPr lang="en-GB" dirty="0"/>
              <a:t>Uganda could do more to prepare for the digital economy, and improving digital literacy and access could become a catalyst for growth.</a:t>
            </a:r>
          </a:p>
          <a:p>
            <a:pPr>
              <a:lnSpc>
                <a:spcPct val="110000"/>
              </a:lnSpc>
            </a:pPr>
            <a:endParaRPr lang="en-GB" dirty="0"/>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10</a:t>
            </a:fld>
            <a:endParaRPr lang="en-US" dirty="0"/>
          </a:p>
        </p:txBody>
      </p:sp>
    </p:spTree>
    <p:extLst>
      <p:ext uri="{BB962C8B-B14F-4D97-AF65-F5344CB8AC3E}">
        <p14:creationId xmlns:p14="http://schemas.microsoft.com/office/powerpoint/2010/main" val="1621164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lstStyle/>
          <a:p>
            <a:r>
              <a:rPr lang="en-US" dirty="0">
                <a:solidFill>
                  <a:schemeClr val="accent1">
                    <a:lumMod val="75000"/>
                  </a:schemeClr>
                </a:solidFill>
              </a:rPr>
              <a:t>Speakers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839913"/>
            <a:ext cx="10515600" cy="4351338"/>
          </a:xfrm>
        </p:spPr>
        <p:txBody>
          <a:bodyPr>
            <a:normAutofit fontScale="92500" lnSpcReduction="10000"/>
          </a:bodyPr>
          <a:lstStyle/>
          <a:p>
            <a:pPr marL="0" indent="0">
              <a:buNone/>
            </a:pPr>
            <a:r>
              <a:rPr lang="en-US" b="1" dirty="0"/>
              <a:t>Chair: </a:t>
            </a:r>
            <a:r>
              <a:rPr lang="en-US" dirty="0"/>
              <a:t>Dr. Ezra </a:t>
            </a:r>
            <a:r>
              <a:rPr lang="en-US" dirty="0" err="1"/>
              <a:t>Suruma</a:t>
            </a:r>
            <a:r>
              <a:rPr lang="en-US" dirty="0"/>
              <a:t>, Head, Prime Ministers Delivery Unit, OPM</a:t>
            </a:r>
          </a:p>
          <a:p>
            <a:pPr marL="0" indent="0">
              <a:buNone/>
            </a:pPr>
            <a:r>
              <a:rPr lang="en-US" b="1" dirty="0"/>
              <a:t>Economic Rapporteur: </a:t>
            </a:r>
            <a:r>
              <a:rPr lang="en-US" dirty="0"/>
              <a:t>Mr. Aggrey </a:t>
            </a:r>
            <a:r>
              <a:rPr lang="en-US" dirty="0" err="1"/>
              <a:t>Kibinge</a:t>
            </a:r>
            <a:r>
              <a:rPr lang="en-US" dirty="0"/>
              <a:t>, Rep of Ministry of Education and Sports</a:t>
            </a:r>
          </a:p>
          <a:p>
            <a:pPr marL="0" indent="0">
              <a:buNone/>
            </a:pPr>
            <a:r>
              <a:rPr lang="en-US" b="1" dirty="0"/>
              <a:t>Presentation 1: </a:t>
            </a:r>
            <a:r>
              <a:rPr lang="en-US" dirty="0"/>
              <a:t>Economic development and human capital in Uganda: A case for investing more in Education – Kirill </a:t>
            </a:r>
            <a:r>
              <a:rPr lang="en-US" dirty="0" err="1"/>
              <a:t>Vasiliev</a:t>
            </a:r>
            <a:r>
              <a:rPr lang="en-US" dirty="0"/>
              <a:t>, World Bank</a:t>
            </a:r>
          </a:p>
          <a:p>
            <a:pPr marL="0" indent="0">
              <a:buNone/>
            </a:pPr>
            <a:r>
              <a:rPr lang="en-US" b="1" dirty="0"/>
              <a:t>Presentation 2: </a:t>
            </a:r>
            <a:r>
              <a:rPr lang="en-US" dirty="0"/>
              <a:t>Skills miss-match in the labour market: How can educational institutions help to equip the labour force with skills and raise labour productivity? – Anna Vitali, UCL</a:t>
            </a:r>
          </a:p>
          <a:p>
            <a:pPr marL="0" indent="0">
              <a:buNone/>
            </a:pPr>
            <a:r>
              <a:rPr lang="en-US" b="1" dirty="0"/>
              <a:t>Presentation 3: </a:t>
            </a:r>
            <a:r>
              <a:rPr lang="en-US" dirty="0"/>
              <a:t>Human capital requirements in a digital economy – Diana </a:t>
            </a:r>
            <a:r>
              <a:rPr lang="en-US" dirty="0" err="1"/>
              <a:t>Bagarukayo</a:t>
            </a:r>
            <a:r>
              <a:rPr lang="en-US" dirty="0"/>
              <a:t>, World Bank</a:t>
            </a:r>
          </a:p>
          <a:p>
            <a:pPr marL="0" indent="0">
              <a:buNone/>
            </a:pPr>
            <a:r>
              <a:rPr lang="en-US" b="1" dirty="0"/>
              <a:t>Respondent: </a:t>
            </a:r>
            <a:r>
              <a:rPr lang="en-US" dirty="0"/>
              <a:t>Victoria Brown, </a:t>
            </a:r>
            <a:r>
              <a:rPr lang="en-US" dirty="0" err="1"/>
              <a:t>Ichuli</a:t>
            </a:r>
            <a:r>
              <a:rPr lang="en-US" dirty="0"/>
              <a:t> Consulting</a:t>
            </a:r>
          </a:p>
          <a:p>
            <a:pPr marL="0" indent="0">
              <a:buNone/>
            </a:pPr>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11</a:t>
            </a:fld>
            <a:endParaRPr lang="en-US" dirty="0"/>
          </a:p>
        </p:txBody>
      </p:sp>
    </p:spTree>
    <p:extLst>
      <p:ext uri="{BB962C8B-B14F-4D97-AF65-F5344CB8AC3E}">
        <p14:creationId xmlns:p14="http://schemas.microsoft.com/office/powerpoint/2010/main" val="1895527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a:xfrm>
            <a:off x="695324" y="0"/>
            <a:ext cx="10515600" cy="1325563"/>
          </a:xfrm>
        </p:spPr>
        <p:txBody>
          <a:bodyPr/>
          <a:lstStyle/>
          <a:p>
            <a:r>
              <a:rPr lang="en-US" dirty="0">
                <a:solidFill>
                  <a:schemeClr val="accent1">
                    <a:lumMod val="75000"/>
                  </a:schemeClr>
                </a:solidFill>
              </a:rPr>
              <a:t>Actionable points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400175"/>
            <a:ext cx="10515600" cy="5321300"/>
          </a:xfrm>
        </p:spPr>
        <p:txBody>
          <a:bodyPr>
            <a:normAutofit/>
          </a:bodyPr>
          <a:lstStyle/>
          <a:p>
            <a:pPr marL="514350" indent="-514350">
              <a:buAutoNum type="arabicPeriod"/>
            </a:pPr>
            <a:r>
              <a:rPr lang="en-US" dirty="0">
                <a:solidFill>
                  <a:schemeClr val="tx1">
                    <a:lumMod val="75000"/>
                    <a:lumOff val="25000"/>
                  </a:schemeClr>
                </a:solidFill>
              </a:rPr>
              <a:t>Full completion rates of primary education, while improving quality, by 2025</a:t>
            </a:r>
            <a:r>
              <a:rPr lang="en-GB" dirty="0">
                <a:solidFill>
                  <a:schemeClr val="tx1">
                    <a:lumMod val="75000"/>
                    <a:lumOff val="25000"/>
                  </a:schemeClr>
                </a:solidFill>
              </a:rPr>
              <a:t> and raising the basic literacy and numeracy rates </a:t>
            </a:r>
            <a:endParaRPr lang="en-US" dirty="0"/>
          </a:p>
          <a:p>
            <a:pPr marL="514350" indent="-514350">
              <a:buAutoNum type="arabicPeriod"/>
            </a:pPr>
            <a:r>
              <a:rPr lang="en-US" dirty="0">
                <a:solidFill>
                  <a:schemeClr val="tx1">
                    <a:lumMod val="75000"/>
                    <a:lumOff val="25000"/>
                  </a:schemeClr>
                </a:solidFill>
              </a:rPr>
              <a:t>Increase lower secondary education enrollment rate by 2025, while reducing geographical and gender equity and focusing on effective learning and skills acquisition:  as a 1</a:t>
            </a:r>
            <a:r>
              <a:rPr lang="en-US" baseline="30000" dirty="0">
                <a:solidFill>
                  <a:schemeClr val="tx1">
                    <a:lumMod val="75000"/>
                    <a:lumOff val="25000"/>
                  </a:schemeClr>
                </a:solidFill>
              </a:rPr>
              <a:t>st</a:t>
            </a:r>
            <a:r>
              <a:rPr lang="en-US" dirty="0">
                <a:solidFill>
                  <a:schemeClr val="tx1">
                    <a:lumMod val="75000"/>
                    <a:lumOff val="25000"/>
                  </a:schemeClr>
                </a:solidFill>
              </a:rPr>
              <a:t> step roll out new curriculum </a:t>
            </a:r>
          </a:p>
          <a:p>
            <a:pPr marL="514350" indent="-514350">
              <a:buAutoNum type="arabicPeriod"/>
            </a:pPr>
            <a:r>
              <a:rPr lang="en-US" dirty="0">
                <a:solidFill>
                  <a:schemeClr val="tx1">
                    <a:lumMod val="75000"/>
                    <a:lumOff val="25000"/>
                  </a:schemeClr>
                </a:solidFill>
              </a:rPr>
              <a:t>Increase returns to investments in vocational skills by ensuring certifiability:  accredited VTIs, formal certificates, reference letters</a:t>
            </a:r>
          </a:p>
          <a:p>
            <a:pPr marL="514350" indent="-514350">
              <a:buAutoNum type="arabicPeriod"/>
            </a:pPr>
            <a:r>
              <a:rPr lang="en-US" dirty="0">
                <a:solidFill>
                  <a:schemeClr val="tx1">
                    <a:lumMod val="75000"/>
                    <a:lumOff val="25000"/>
                  </a:schemeClr>
                </a:solidFill>
              </a:rPr>
              <a:t>Incentivize training skills for both firms and workers, returns can be around 34% (</a:t>
            </a:r>
            <a:r>
              <a:rPr lang="en-US" dirty="0" err="1">
                <a:solidFill>
                  <a:schemeClr val="tx1">
                    <a:lumMod val="75000"/>
                    <a:lumOff val="25000"/>
                  </a:schemeClr>
                </a:solidFill>
              </a:rPr>
              <a:t>e.g</a:t>
            </a:r>
            <a:r>
              <a:rPr lang="en-US" dirty="0">
                <a:solidFill>
                  <a:schemeClr val="tx1">
                    <a:lumMod val="75000"/>
                    <a:lumOff val="25000"/>
                  </a:schemeClr>
                </a:solidFill>
              </a:rPr>
              <a:t> staggered payments to VTIs, wage </a:t>
            </a:r>
            <a:r>
              <a:rPr lang="en-US" dirty="0" err="1">
                <a:solidFill>
                  <a:schemeClr val="tx1">
                    <a:lumMod val="75000"/>
                    <a:lumOff val="25000"/>
                  </a:schemeClr>
                </a:solidFill>
              </a:rPr>
              <a:t>subisidies</a:t>
            </a:r>
            <a:r>
              <a:rPr lang="en-US" dirty="0">
                <a:solidFill>
                  <a:schemeClr val="tx1">
                    <a:lumMod val="75000"/>
                    <a:lumOff val="25000"/>
                  </a:schemeClr>
                </a:solidFill>
              </a:rPr>
              <a:t>) </a:t>
            </a:r>
          </a:p>
          <a:p>
            <a:pPr marL="514350" indent="-514350">
              <a:buAutoNum type="arabicPeriod"/>
            </a:pPr>
            <a:r>
              <a:rPr lang="en-US" dirty="0">
                <a:solidFill>
                  <a:schemeClr val="tx1">
                    <a:lumMod val="75000"/>
                    <a:lumOff val="25000"/>
                  </a:schemeClr>
                </a:solidFill>
              </a:rPr>
              <a:t>Invest in digital literacy so that every individual should be digitally enabled by 2030.</a:t>
            </a:r>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12</a:t>
            </a:fld>
            <a:endParaRPr lang="en-US" dirty="0"/>
          </a:p>
        </p:txBody>
      </p:sp>
    </p:spTree>
    <p:extLst>
      <p:ext uri="{BB962C8B-B14F-4D97-AF65-F5344CB8AC3E}">
        <p14:creationId xmlns:p14="http://schemas.microsoft.com/office/powerpoint/2010/main" val="1564592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a:xfrm>
            <a:off x="838200" y="147145"/>
            <a:ext cx="10515600" cy="1228431"/>
          </a:xfrm>
        </p:spPr>
        <p:txBody>
          <a:bodyPr>
            <a:normAutofit fontScale="90000"/>
          </a:bodyPr>
          <a:lstStyle/>
          <a:p>
            <a:pPr marL="571500" indent="-571500">
              <a:buFont typeface="Wingdings" panose="05000000000000000000" pitchFamily="2" charset="2"/>
              <a:buChar char="ü"/>
            </a:pPr>
            <a:r>
              <a:rPr lang="en-US" sz="3800" b="1" dirty="0">
                <a:solidFill>
                  <a:schemeClr val="accent1">
                    <a:lumMod val="75000"/>
                  </a:schemeClr>
                </a:solidFill>
                <a:latin typeface="Book Antiqua" panose="02040602050305030304" pitchFamily="18" charset="0"/>
              </a:rPr>
              <a:t>Import Substitution and Export Promotion for Growth</a:t>
            </a:r>
            <a:br>
              <a:rPr lang="en-US" b="1" dirty="0">
                <a:solidFill>
                  <a:schemeClr val="accent1">
                    <a:lumMod val="75000"/>
                  </a:schemeClr>
                </a:solidFill>
                <a:latin typeface="Book Antiqua" panose="02040602050305030304" pitchFamily="18" charset="0"/>
              </a:rPr>
            </a:br>
            <a:r>
              <a:rPr lang="en-US" sz="3600" dirty="0">
                <a:solidFill>
                  <a:schemeClr val="accent1">
                    <a:lumMod val="75000"/>
                  </a:schemeClr>
                </a:solidFill>
              </a:rPr>
              <a:t>Actionable points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375576"/>
            <a:ext cx="10515600" cy="5345899"/>
          </a:xfrm>
        </p:spPr>
        <p:txBody>
          <a:bodyPr>
            <a:normAutofit fontScale="62500" lnSpcReduction="20000"/>
          </a:bodyPr>
          <a:lstStyle/>
          <a:p>
            <a:pPr marL="514350" indent="-514350">
              <a:lnSpc>
                <a:spcPct val="110000"/>
              </a:lnSpc>
              <a:buFont typeface="+mj-lt"/>
              <a:buAutoNum type="arabicPeriod"/>
            </a:pPr>
            <a:r>
              <a:rPr lang="en-GB" sz="2900" dirty="0">
                <a:latin typeface="Bookman Old Style" panose="02050604050505020204" pitchFamily="18" charset="0"/>
                <a:cs typeface="Times New Roman" panose="02020603050405020304" pitchFamily="18" charset="0"/>
              </a:rPr>
              <a:t>Reduce Target 25% reduction in search costs for suppliers using;</a:t>
            </a:r>
          </a:p>
          <a:p>
            <a:pPr marL="0" indent="0">
              <a:lnSpc>
                <a:spcPct val="110000"/>
              </a:lnSpc>
              <a:buNone/>
            </a:pPr>
            <a:r>
              <a:rPr lang="en-GB" sz="2900" dirty="0">
                <a:latin typeface="Bookman Old Style" panose="02050604050505020204" pitchFamily="18" charset="0"/>
                <a:cs typeface="Times New Roman" panose="02020603050405020304" pitchFamily="18" charset="0"/>
              </a:rPr>
              <a:t>	</a:t>
            </a:r>
            <a:r>
              <a:rPr lang="en-GB" sz="2900" dirty="0" err="1">
                <a:latin typeface="Bookman Old Style" panose="02050604050505020204" pitchFamily="18" charset="0"/>
                <a:cs typeface="Times New Roman" panose="02020603050405020304" pitchFamily="18" charset="0"/>
              </a:rPr>
              <a:t>i</a:t>
            </a:r>
            <a:r>
              <a:rPr lang="en-GB" sz="2900" dirty="0">
                <a:latin typeface="Bookman Old Style" panose="02050604050505020204" pitchFamily="18" charset="0"/>
                <a:cs typeface="Times New Roman" panose="02020603050405020304" pitchFamily="18" charset="0"/>
              </a:rPr>
              <a:t>) Internet platform support programme (e.g. Ali Baba) e.g. organize 		quarterly training sessions with the Uganda Manufacturers Association Ali 	Baba</a:t>
            </a:r>
          </a:p>
          <a:p>
            <a:pPr marL="0" indent="0">
              <a:lnSpc>
                <a:spcPct val="110000"/>
              </a:lnSpc>
              <a:buNone/>
            </a:pPr>
            <a:r>
              <a:rPr lang="en-GB" sz="2900" dirty="0">
                <a:latin typeface="Bookman Old Style" panose="02050604050505020204" pitchFamily="18" charset="0"/>
                <a:cs typeface="Times New Roman" panose="02020603050405020304" pitchFamily="18" charset="0"/>
              </a:rPr>
              <a:t>	ii) Firms peer-to-peer learning I e.g. organize quarterly peer groups with 		Uganda business groups China</a:t>
            </a:r>
          </a:p>
          <a:p>
            <a:pPr marL="0" indent="0">
              <a:lnSpc>
                <a:spcPct val="110000"/>
              </a:lnSpc>
              <a:buNone/>
            </a:pPr>
            <a:r>
              <a:rPr lang="en-GB" sz="2900" dirty="0">
                <a:latin typeface="Bookman Old Style" panose="02050604050505020204" pitchFamily="18" charset="0"/>
                <a:cs typeface="Times New Roman" panose="02020603050405020304" pitchFamily="18" charset="0"/>
              </a:rPr>
              <a:t>	iii) Target key ﬁrms in Supplier Development Programmes e.g. establish 	anchor ﬁrm support unit and annual public-supplier meetings Chile</a:t>
            </a:r>
          </a:p>
          <a:p>
            <a:pPr marL="514350" indent="-514350">
              <a:lnSpc>
                <a:spcPct val="110000"/>
              </a:lnSpc>
              <a:buFont typeface="+mj-lt"/>
              <a:buAutoNum type="arabicPeriod" startAt="2"/>
            </a:pPr>
            <a:r>
              <a:rPr lang="en-GB" sz="2900" dirty="0">
                <a:latin typeface="Bookman Old Style" panose="02050604050505020204" pitchFamily="18" charset="0"/>
                <a:cs typeface="Times New Roman" panose="02020603050405020304" pitchFamily="18" charset="0"/>
              </a:rPr>
              <a:t>Increase funding towards </a:t>
            </a:r>
            <a:r>
              <a:rPr lang="en-GB" sz="2900" dirty="0" err="1">
                <a:latin typeface="Bookman Old Style" panose="02050604050505020204" pitchFamily="18" charset="0"/>
                <a:cs typeface="Times New Roman" panose="02020603050405020304" pitchFamily="18" charset="0"/>
              </a:rPr>
              <a:t>agro</a:t>
            </a:r>
            <a:r>
              <a:rPr lang="en-GB" sz="2900" dirty="0">
                <a:latin typeface="Bookman Old Style" panose="02050604050505020204" pitchFamily="18" charset="0"/>
                <a:cs typeface="Times New Roman" panose="02020603050405020304" pitchFamily="18" charset="0"/>
              </a:rPr>
              <a:t>-processing given that it has a low import content and higher prospects for exports. </a:t>
            </a:r>
          </a:p>
          <a:p>
            <a:pPr marL="514350" indent="-514350">
              <a:lnSpc>
                <a:spcPct val="110000"/>
              </a:lnSpc>
              <a:buFont typeface="+mj-lt"/>
              <a:buAutoNum type="arabicPeriod" startAt="2"/>
            </a:pPr>
            <a:r>
              <a:rPr lang="en-GB" sz="2900" dirty="0">
                <a:latin typeface="Bookman Old Style" panose="02050604050505020204" pitchFamily="18" charset="0"/>
                <a:cs typeface="Times New Roman" panose="02020603050405020304" pitchFamily="18" charset="0"/>
              </a:rPr>
              <a:t>Don’t increase tariffs for the purpose of promoting local industries as it is costly and undermines competition at least not without sunset clauses</a:t>
            </a:r>
          </a:p>
          <a:p>
            <a:pPr marL="514350" indent="-514350">
              <a:lnSpc>
                <a:spcPct val="110000"/>
              </a:lnSpc>
              <a:buFont typeface="+mj-lt"/>
              <a:buAutoNum type="arabicPeriod" startAt="2"/>
            </a:pPr>
            <a:r>
              <a:rPr lang="en-GB" sz="2900" dirty="0">
                <a:latin typeface="Bookman Old Style" panose="02050604050505020204" pitchFamily="18" charset="0"/>
                <a:cs typeface="Times New Roman" panose="02020603050405020304" pitchFamily="18" charset="0"/>
              </a:rPr>
              <a:t>Increase the budget allocation towards the revision and implementation of the existing National Export Promotion Development strategy</a:t>
            </a:r>
          </a:p>
          <a:p>
            <a:pPr marL="514350" indent="-514350">
              <a:lnSpc>
                <a:spcPct val="110000"/>
              </a:lnSpc>
              <a:buFont typeface="+mj-lt"/>
              <a:buAutoNum type="arabicPeriod" startAt="2"/>
            </a:pPr>
            <a:r>
              <a:rPr lang="en-GB" sz="2900" dirty="0">
                <a:latin typeface="Bookman Old Style" panose="02050604050505020204" pitchFamily="18" charset="0"/>
                <a:cs typeface="Times New Roman" panose="02020603050405020304" pitchFamily="18" charset="0"/>
              </a:rPr>
              <a:t>Increase funding towards sensitization of firms on markets, suppliers, standards and regulation, opportunities to access finance.</a:t>
            </a:r>
          </a:p>
          <a:p>
            <a:pPr marL="0" indent="0">
              <a:lnSpc>
                <a:spcPct val="110000"/>
              </a:lnSpc>
              <a:buNone/>
            </a:pPr>
            <a:endParaRPr lang="en-GB" dirty="0"/>
          </a:p>
          <a:p>
            <a:pPr marL="0" indent="0">
              <a:lnSpc>
                <a:spcPct val="110000"/>
              </a:lnSpc>
              <a:buNone/>
            </a:pPr>
            <a:endParaRPr lang="en-GB" dirty="0"/>
          </a:p>
          <a:p>
            <a:pPr marL="0" indent="0">
              <a:lnSpc>
                <a:spcPct val="110000"/>
              </a:lnSpc>
              <a:buNone/>
            </a:pPr>
            <a:endParaRPr lang="en-US" dirty="0"/>
          </a:p>
          <a:p>
            <a:pPr marL="514350" indent="-514350">
              <a:lnSpc>
                <a:spcPct val="110000"/>
              </a:lnSpc>
              <a:buFont typeface="+mj-lt"/>
              <a:buAutoNum type="arabicPeriod"/>
            </a:pPr>
            <a:endParaRPr lang="en-GB"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13</a:t>
            </a:fld>
            <a:endParaRPr lang="en-US" dirty="0"/>
          </a:p>
        </p:txBody>
      </p:sp>
    </p:spTree>
    <p:extLst>
      <p:ext uri="{BB962C8B-B14F-4D97-AF65-F5344CB8AC3E}">
        <p14:creationId xmlns:p14="http://schemas.microsoft.com/office/powerpoint/2010/main" val="2063623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11729"/>
          </a:xfrm>
        </p:spPr>
        <p:txBody>
          <a:bodyPr>
            <a:normAutofit fontScale="90000"/>
          </a:bodyPr>
          <a:lstStyle/>
          <a:p>
            <a:pPr marL="571500" indent="-571500">
              <a:buFont typeface="Wingdings" panose="05000000000000000000" pitchFamily="2" charset="2"/>
              <a:buChar char="ü"/>
            </a:pPr>
            <a:r>
              <a:rPr lang="en-US" b="1" dirty="0" err="1">
                <a:solidFill>
                  <a:schemeClr val="accent1">
                    <a:lumMod val="75000"/>
                  </a:schemeClr>
                </a:solidFill>
                <a:latin typeface="Book Antiqua" panose="02040602050305030304" pitchFamily="18" charset="0"/>
              </a:rPr>
              <a:t>Urbanisation</a:t>
            </a:r>
            <a:r>
              <a:rPr lang="en-US" b="1" dirty="0">
                <a:solidFill>
                  <a:schemeClr val="accent1">
                    <a:lumMod val="75000"/>
                  </a:schemeClr>
                </a:solidFill>
                <a:latin typeface="Book Antiqua" panose="02040602050305030304" pitchFamily="18" charset="0"/>
              </a:rPr>
              <a:t> as an engine for growth</a:t>
            </a:r>
            <a:br>
              <a:rPr lang="en-US" b="1" dirty="0">
                <a:solidFill>
                  <a:schemeClr val="accent1">
                    <a:lumMod val="75000"/>
                  </a:schemeClr>
                </a:solidFill>
                <a:latin typeface="Book Antiqua" panose="02040602050305030304" pitchFamily="18" charset="0"/>
              </a:rPr>
            </a:br>
            <a:r>
              <a:rPr lang="en-US" sz="3100" b="1" dirty="0">
                <a:solidFill>
                  <a:schemeClr val="accent1">
                    <a:lumMod val="60000"/>
                    <a:lumOff val="40000"/>
                  </a:schemeClr>
                </a:solidFill>
              </a:rPr>
              <a:t>Actionable points</a:t>
            </a:r>
          </a:p>
        </p:txBody>
      </p:sp>
      <p:sp>
        <p:nvSpPr>
          <p:cNvPr id="3" name="Content Placeholder 2"/>
          <p:cNvSpPr>
            <a:spLocks noGrp="1"/>
          </p:cNvSpPr>
          <p:nvPr>
            <p:ph idx="1"/>
          </p:nvPr>
        </p:nvSpPr>
        <p:spPr>
          <a:xfrm>
            <a:off x="838200" y="1502979"/>
            <a:ext cx="10515600" cy="4673984"/>
          </a:xfrm>
        </p:spPr>
        <p:txBody>
          <a:bodyPr>
            <a:normAutofit fontScale="85000" lnSpcReduction="20000"/>
          </a:bodyPr>
          <a:lstStyle/>
          <a:p>
            <a:pPr marL="0" indent="0" algn="just">
              <a:lnSpc>
                <a:spcPct val="110000"/>
              </a:lnSpc>
              <a:buNone/>
            </a:pPr>
            <a:r>
              <a:rPr lang="en-GB" dirty="0"/>
              <a:t>1. Developing and implementing integrated urban physical plans that proactively plan core urban infrastructure e.g. roads, water, in advance of settlement.</a:t>
            </a:r>
          </a:p>
          <a:p>
            <a:pPr marL="0" indent="0" algn="just">
              <a:lnSpc>
                <a:spcPct val="110000"/>
              </a:lnSpc>
              <a:buNone/>
            </a:pPr>
            <a:r>
              <a:rPr lang="en-GB" dirty="0"/>
              <a:t>The National physical development plans is in place to address some of the urbanisation challenges</a:t>
            </a:r>
          </a:p>
          <a:p>
            <a:pPr marL="0" indent="0" algn="just">
              <a:lnSpc>
                <a:spcPct val="110000"/>
              </a:lnSpc>
              <a:buNone/>
            </a:pPr>
            <a:r>
              <a:rPr lang="en-GB" sz="2400" dirty="0"/>
              <a:t>2.</a:t>
            </a:r>
            <a:r>
              <a:rPr lang="en-GB" dirty="0"/>
              <a:t>Strengthen institutions, funding and governance frameworks for investments in new cities across Uganda</a:t>
            </a:r>
          </a:p>
          <a:p>
            <a:pPr marL="0" indent="0" algn="just">
              <a:lnSpc>
                <a:spcPct val="110000"/>
              </a:lnSpc>
              <a:buNone/>
            </a:pPr>
            <a:r>
              <a:rPr lang="en-GB" dirty="0"/>
              <a:t>3.Establish business engagement centres in KCCA to work with the private sector on spatially sensitive polices to encourage existing clusters</a:t>
            </a:r>
          </a:p>
          <a:p>
            <a:pPr marL="0" indent="0" algn="just">
              <a:lnSpc>
                <a:spcPct val="110000"/>
              </a:lnSpc>
              <a:buNone/>
            </a:pPr>
            <a:r>
              <a:rPr lang="en-GB" dirty="0"/>
              <a:t>4.Policies to attract financing for affordable housing </a:t>
            </a:r>
            <a:r>
              <a:rPr lang="en-GB" dirty="0" err="1"/>
              <a:t>ie</a:t>
            </a:r>
            <a:r>
              <a:rPr lang="en-GB" dirty="0"/>
              <a:t> for both commercial and personal houses.  (medium term)</a:t>
            </a:r>
          </a:p>
          <a:p>
            <a:pPr marL="0" indent="0" algn="just">
              <a:lnSpc>
                <a:spcPct val="110000"/>
              </a:lnSpc>
              <a:buNone/>
            </a:pPr>
            <a:r>
              <a:rPr lang="en-GB" dirty="0"/>
              <a:t>5.Develop policies for social security for rural urban migrants. – medium term.</a:t>
            </a:r>
          </a:p>
          <a:p>
            <a:pPr marL="514350" indent="-514350" algn="just">
              <a:lnSpc>
                <a:spcPct val="110000"/>
              </a:lnSpc>
              <a:buAutoNum type="arabicPeriod"/>
            </a:pPr>
            <a:endParaRPr lang="en-GB" dirty="0"/>
          </a:p>
          <a:p>
            <a:endParaRPr lang="en-US" dirty="0"/>
          </a:p>
        </p:txBody>
      </p:sp>
    </p:spTree>
    <p:extLst>
      <p:ext uri="{BB962C8B-B14F-4D97-AF65-F5344CB8AC3E}">
        <p14:creationId xmlns:p14="http://schemas.microsoft.com/office/powerpoint/2010/main" val="931119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4221C-44DA-E34F-9690-4FEE1597ED13}"/>
              </a:ext>
            </a:extLst>
          </p:cNvPr>
          <p:cNvSpPr>
            <a:spLocks noGrp="1"/>
          </p:cNvSpPr>
          <p:nvPr>
            <p:ph type="ctrTitle"/>
          </p:nvPr>
        </p:nvSpPr>
        <p:spPr>
          <a:xfrm>
            <a:off x="1524000" y="3482897"/>
            <a:ext cx="9144000" cy="2057932"/>
          </a:xfrm>
        </p:spPr>
        <p:txBody>
          <a:bodyPr anchor="t">
            <a:normAutofit/>
          </a:bodyPr>
          <a:lstStyle/>
          <a:p>
            <a:r>
              <a:rPr lang="en-GB" b="1" dirty="0">
                <a:solidFill>
                  <a:schemeClr val="accent1">
                    <a:lumMod val="75000"/>
                  </a:schemeClr>
                </a:solidFill>
                <a:latin typeface="Book Antiqua" panose="02040602050305030304" pitchFamily="18" charset="0"/>
              </a:rPr>
              <a:t>Thank you</a:t>
            </a:r>
            <a:endParaRPr lang="en-US" dirty="0">
              <a:solidFill>
                <a:schemeClr val="accent1">
                  <a:lumMod val="75000"/>
                </a:schemeClr>
              </a:solidFill>
              <a:latin typeface="Book Antiqua" panose="02040602050305030304" pitchFamily="18" charset="0"/>
            </a:endParaRPr>
          </a:p>
        </p:txBody>
      </p:sp>
      <p:pic>
        <p:nvPicPr>
          <p:cNvPr id="5" name="Picture 4">
            <a:extLst>
              <a:ext uri="{FF2B5EF4-FFF2-40B4-BE49-F238E27FC236}">
                <a16:creationId xmlns:a16="http://schemas.microsoft.com/office/drawing/2014/main" id="{2F32B5D3-AF80-F54D-BD0E-B18FECB2B8A3}"/>
              </a:ext>
            </a:extLst>
          </p:cNvPr>
          <p:cNvPicPr/>
          <p:nvPr/>
        </p:nvPicPr>
        <p:blipFill>
          <a:blip r:embed="rId2"/>
          <a:stretch>
            <a:fillRect/>
          </a:stretch>
        </p:blipFill>
        <p:spPr>
          <a:xfrm>
            <a:off x="4304665" y="15699"/>
            <a:ext cx="3582670" cy="3217545"/>
          </a:xfrm>
          <a:prstGeom prst="rect">
            <a:avLst/>
          </a:prstGeom>
        </p:spPr>
      </p:pic>
      <p:sp>
        <p:nvSpPr>
          <p:cNvPr id="7" name="Subtitle 2">
            <a:extLst>
              <a:ext uri="{FF2B5EF4-FFF2-40B4-BE49-F238E27FC236}">
                <a16:creationId xmlns:a16="http://schemas.microsoft.com/office/drawing/2014/main" id="{569291C6-4164-F14E-89D0-DEFC9D639A78}"/>
              </a:ext>
            </a:extLst>
          </p:cNvPr>
          <p:cNvSpPr txBox="1">
            <a:spLocks/>
          </p:cNvSpPr>
          <p:nvPr/>
        </p:nvSpPr>
        <p:spPr>
          <a:xfrm>
            <a:off x="1524000" y="5540829"/>
            <a:ext cx="9144000" cy="9099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i="1">
                <a:solidFill>
                  <a:schemeClr val="tx1">
                    <a:lumMod val="65000"/>
                    <a:lumOff val="35000"/>
                  </a:schemeClr>
                </a:solidFill>
              </a:rPr>
              <a:t>Uganda Economic Growth Forum</a:t>
            </a:r>
          </a:p>
          <a:p>
            <a:r>
              <a:rPr lang="en-GB" i="1">
                <a:solidFill>
                  <a:schemeClr val="tx1">
                    <a:lumMod val="65000"/>
                    <a:lumOff val="35000"/>
                  </a:schemeClr>
                </a:solidFill>
              </a:rPr>
              <a:t>22nd AUGUST 2019</a:t>
            </a:r>
            <a:endParaRPr lang="en-GB" i="1" dirty="0">
              <a:solidFill>
                <a:schemeClr val="tx1">
                  <a:lumMod val="65000"/>
                  <a:lumOff val="35000"/>
                </a:schemeClr>
              </a:solidFill>
            </a:endParaRPr>
          </a:p>
        </p:txBody>
      </p:sp>
    </p:spTree>
    <p:extLst>
      <p:ext uri="{BB962C8B-B14F-4D97-AF65-F5344CB8AC3E}">
        <p14:creationId xmlns:p14="http://schemas.microsoft.com/office/powerpoint/2010/main" val="3197696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normAutofit fontScale="90000"/>
          </a:bodyPr>
          <a:lstStyle/>
          <a:p>
            <a:pPr marL="571500" lvl="0" indent="-571500">
              <a:buFont typeface="Wingdings" panose="05000000000000000000" pitchFamily="2" charset="2"/>
              <a:buChar char="ü"/>
            </a:pPr>
            <a:r>
              <a:rPr lang="en-US" sz="4000" b="1" dirty="0">
                <a:solidFill>
                  <a:schemeClr val="accent1">
                    <a:lumMod val="75000"/>
                  </a:schemeClr>
                </a:solidFill>
              </a:rPr>
              <a:t>Agriculture and Agro-Industrialization</a:t>
            </a:r>
            <a:br>
              <a:rPr lang="en-US" sz="4000" b="1" dirty="0"/>
            </a:br>
            <a:br>
              <a:rPr lang="en-US" sz="4000" b="1" dirty="0"/>
            </a:br>
            <a:r>
              <a:rPr lang="en-US" sz="4000" dirty="0"/>
              <a:t>Key Presentations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690688"/>
            <a:ext cx="9810750" cy="4395787"/>
          </a:xfrm>
        </p:spPr>
        <p:txBody>
          <a:bodyPr>
            <a:normAutofit/>
          </a:bodyPr>
          <a:lstStyle/>
          <a:p>
            <a:pPr marL="514350" lvl="0" indent="-514350">
              <a:buFont typeface="+mj-lt"/>
              <a:buAutoNum type="arabicPeriod"/>
            </a:pPr>
            <a:r>
              <a:rPr lang="en-US" dirty="0"/>
              <a:t>Performance and Policy Implementation in the Agriculture Sector: Dr. Patience </a:t>
            </a:r>
            <a:r>
              <a:rPr lang="en-US" dirty="0" err="1"/>
              <a:t>Rwamigisa</a:t>
            </a:r>
            <a:r>
              <a:rPr lang="en-US" dirty="0"/>
              <a:t> (MAAIF)</a:t>
            </a:r>
          </a:p>
          <a:p>
            <a:pPr marL="514350" lvl="0" indent="-514350">
              <a:buFont typeface="+mj-lt"/>
              <a:buAutoNum type="arabicPeriod"/>
            </a:pPr>
            <a:r>
              <a:rPr lang="en-US" dirty="0"/>
              <a:t>Agro-Industrialization in Uganda: Current Status, Future Prospects and Solutions to Pressing Challenges: Martin Fowler (USAID)</a:t>
            </a:r>
          </a:p>
          <a:p>
            <a:pPr marL="514350" lvl="0" indent="-514350">
              <a:buFont typeface="+mj-lt"/>
              <a:buAutoNum type="arabicPeriod"/>
            </a:pPr>
            <a:r>
              <a:rPr lang="en-US" dirty="0"/>
              <a:t>How to Enhance Productivity and Quality in Agriculture to Boost Exports and Growth: </a:t>
            </a:r>
            <a:r>
              <a:rPr lang="en-US" dirty="0" err="1"/>
              <a:t>Ameet</a:t>
            </a:r>
            <a:r>
              <a:rPr lang="en-US" dirty="0"/>
              <a:t> </a:t>
            </a:r>
            <a:r>
              <a:rPr lang="en-US" dirty="0" err="1"/>
              <a:t>Morjaria</a:t>
            </a:r>
            <a:r>
              <a:rPr lang="en-US" dirty="0"/>
              <a:t> (Northwestern University)</a:t>
            </a:r>
            <a:endParaRPr lang="en-GB" dirty="0"/>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a:t>
            </a:fld>
            <a:endParaRPr lang="en-US" dirty="0"/>
          </a:p>
        </p:txBody>
      </p:sp>
    </p:spTree>
    <p:extLst>
      <p:ext uri="{BB962C8B-B14F-4D97-AF65-F5344CB8AC3E}">
        <p14:creationId xmlns:p14="http://schemas.microsoft.com/office/powerpoint/2010/main" val="2338726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90709"/>
          </a:xfrm>
        </p:spPr>
        <p:txBody>
          <a:bodyPr/>
          <a:lstStyle/>
          <a:p>
            <a:r>
              <a:rPr lang="en-US" dirty="0">
                <a:solidFill>
                  <a:schemeClr val="accent1">
                    <a:lumMod val="75000"/>
                  </a:schemeClr>
                </a:solidFill>
              </a:rPr>
              <a:t>Actionable Policy Recommendations </a:t>
            </a:r>
            <a:endParaRPr lang="en-US" dirty="0"/>
          </a:p>
        </p:txBody>
      </p:sp>
      <p:sp>
        <p:nvSpPr>
          <p:cNvPr id="3" name="Content Placeholder 2"/>
          <p:cNvSpPr>
            <a:spLocks noGrp="1"/>
          </p:cNvSpPr>
          <p:nvPr>
            <p:ph idx="1"/>
          </p:nvPr>
        </p:nvSpPr>
        <p:spPr>
          <a:xfrm>
            <a:off x="838200" y="1355834"/>
            <a:ext cx="10515600" cy="5000516"/>
          </a:xfrm>
        </p:spPr>
        <p:txBody>
          <a:bodyPr>
            <a:normAutofit fontScale="85000" lnSpcReduction="20000"/>
          </a:bodyPr>
          <a:lstStyle/>
          <a:p>
            <a:r>
              <a:rPr lang="en-US" dirty="0"/>
              <a:t>1. Establish a cross-sector working group on agricultural issues to enhance policy coordination and guide budget allocation. This should include MAIF, MOFPED, NPA, OPM and donor agencies. </a:t>
            </a:r>
          </a:p>
          <a:p>
            <a:r>
              <a:rPr lang="en-US" dirty="0"/>
              <a:t>2. Commission and undertake value chain specific assessments and propose solutions to the problem of low capacity utilization among agro-industries. </a:t>
            </a:r>
          </a:p>
          <a:p>
            <a:r>
              <a:rPr lang="en-US" dirty="0"/>
              <a:t>3. Increase funding to UBOS and local governments for the collection of adequate statistics in agriculture that are crucial for policy and enterprise planning as well as monitoring and impact assessment. </a:t>
            </a:r>
          </a:p>
          <a:p>
            <a:r>
              <a:rPr lang="en-US" dirty="0"/>
              <a:t>4. Sensitize farmers through quarterly sensitization workshops on existing agricultural insurance products and credit facilities that are available at preferential terms to enhance uptake. </a:t>
            </a:r>
          </a:p>
          <a:p>
            <a:r>
              <a:rPr lang="en-US" dirty="0"/>
              <a:t>5. UCDA to review the design and enforcement of standards to ensure uniform quality of coffee exports across the supply chain and support exporters in meeting these standards.</a:t>
            </a:r>
          </a:p>
          <a:p>
            <a:r>
              <a:rPr lang="en-US" dirty="0"/>
              <a:t>6. Increase of budget allocation to target and improve on the number and quality of extension service workers. </a:t>
            </a:r>
          </a:p>
        </p:txBody>
      </p:sp>
      <p:sp>
        <p:nvSpPr>
          <p:cNvPr id="4" name="Slide Number Placeholder 3"/>
          <p:cNvSpPr>
            <a:spLocks noGrp="1"/>
          </p:cNvSpPr>
          <p:nvPr>
            <p:ph type="sldNum" sz="quarter" idx="12"/>
          </p:nvPr>
        </p:nvSpPr>
        <p:spPr/>
        <p:txBody>
          <a:bodyPr/>
          <a:lstStyle/>
          <a:p>
            <a:fld id="{EACAA0CF-896F-483B-A48E-2D39A19BE685}" type="slidenum">
              <a:rPr lang="x-none" smtClean="0"/>
              <a:t>2</a:t>
            </a:fld>
            <a:endParaRPr lang="x-none"/>
          </a:p>
        </p:txBody>
      </p:sp>
    </p:spTree>
    <p:extLst>
      <p:ext uri="{BB962C8B-B14F-4D97-AF65-F5344CB8AC3E}">
        <p14:creationId xmlns:p14="http://schemas.microsoft.com/office/powerpoint/2010/main" val="2393670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normAutofit/>
          </a:bodyPr>
          <a:lstStyle/>
          <a:p>
            <a:pPr marL="571500" indent="-571500">
              <a:buFont typeface="Wingdings" panose="05000000000000000000" pitchFamily="2" charset="2"/>
              <a:buChar char="ü"/>
            </a:pPr>
            <a:r>
              <a:rPr lang="en-US" sz="4000" b="1" dirty="0">
                <a:solidFill>
                  <a:schemeClr val="accent1">
                    <a:lumMod val="75000"/>
                  </a:schemeClr>
                </a:solidFill>
              </a:rPr>
              <a:t>Private- Public Investment</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690688"/>
            <a:ext cx="9810750" cy="4395787"/>
          </a:xfrm>
        </p:spPr>
        <p:txBody>
          <a:bodyPr>
            <a:normAutofit/>
          </a:bodyPr>
          <a:lstStyle/>
          <a:p>
            <a:pPr marL="0" lvl="0" indent="0">
              <a:buNone/>
            </a:pPr>
            <a:r>
              <a:rPr lang="en-US" dirty="0"/>
              <a:t>Key Presentations</a:t>
            </a:r>
          </a:p>
          <a:p>
            <a:pPr marL="514350" lvl="0" indent="-514350">
              <a:buFont typeface="+mj-lt"/>
              <a:buAutoNum type="arabicPeriod"/>
            </a:pPr>
            <a:r>
              <a:rPr lang="en-US" dirty="0"/>
              <a:t>Public Investment Management Performance and Policy Implementation</a:t>
            </a:r>
          </a:p>
          <a:p>
            <a:pPr marL="514350" lvl="0" indent="-514350">
              <a:buFont typeface="+mj-lt"/>
              <a:buAutoNum type="arabicPeriod"/>
            </a:pPr>
            <a:r>
              <a:rPr lang="en-US" dirty="0"/>
              <a:t>Tax Policy and Investment </a:t>
            </a:r>
          </a:p>
          <a:p>
            <a:pPr marL="514350" lvl="0" indent="-514350">
              <a:buFont typeface="+mj-lt"/>
              <a:buAutoNum type="arabicPeriod"/>
            </a:pPr>
            <a:r>
              <a:rPr lang="en-US" dirty="0"/>
              <a:t>Special Economic Zones for Uganda</a:t>
            </a:r>
          </a:p>
          <a:p>
            <a:pPr lvl="0"/>
            <a:endParaRPr lang="en-US" dirty="0"/>
          </a:p>
          <a:p>
            <a:pPr marL="0" indent="0">
              <a:buNone/>
            </a:pPr>
            <a:r>
              <a:rPr lang="en-US" dirty="0"/>
              <a:t>Main objective of  the session was to discuss the key challenges in the three areas and make policy recommendations </a:t>
            </a:r>
          </a:p>
          <a:p>
            <a:pPr>
              <a:lnSpc>
                <a:spcPct val="110000"/>
              </a:lnSpc>
            </a:pPr>
            <a:endParaRPr lang="en-GB" dirty="0"/>
          </a:p>
          <a:p>
            <a:pPr>
              <a:lnSpc>
                <a:spcPct val="110000"/>
              </a:lnSpc>
            </a:pPr>
            <a:endParaRPr lang="en-GB" dirty="0"/>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3</a:t>
            </a:fld>
            <a:endParaRPr lang="en-US" dirty="0"/>
          </a:p>
        </p:txBody>
      </p:sp>
    </p:spTree>
    <p:extLst>
      <p:ext uri="{BB962C8B-B14F-4D97-AF65-F5344CB8AC3E}">
        <p14:creationId xmlns:p14="http://schemas.microsoft.com/office/powerpoint/2010/main" val="2112400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a:xfrm>
            <a:off x="838200" y="365125"/>
            <a:ext cx="10515600" cy="494579"/>
          </a:xfrm>
        </p:spPr>
        <p:txBody>
          <a:bodyPr>
            <a:normAutofit fontScale="90000"/>
          </a:bodyPr>
          <a:lstStyle/>
          <a:p>
            <a:r>
              <a:rPr lang="en-US" dirty="0">
                <a:solidFill>
                  <a:schemeClr val="accent1">
                    <a:lumMod val="75000"/>
                  </a:schemeClr>
                </a:solidFill>
              </a:rPr>
              <a:t>Five Actionable Policy Recommendations </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039091"/>
            <a:ext cx="10515600" cy="5682384"/>
          </a:xfrm>
        </p:spPr>
        <p:txBody>
          <a:bodyPr>
            <a:normAutofit fontScale="92500" lnSpcReduction="10000"/>
          </a:bodyPr>
          <a:lstStyle/>
          <a:p>
            <a:pPr marL="0" lvl="0" indent="0" algn="just">
              <a:buNone/>
            </a:pPr>
            <a:r>
              <a:rPr lang="en-GB" dirty="0"/>
              <a:t>1. Consider tax instruments that affect costs of capital (Tax credits, accelerated depreciation)</a:t>
            </a:r>
            <a:r>
              <a:rPr lang="en-GB" dirty="0">
                <a:solidFill>
                  <a:prstClr val="black"/>
                </a:solidFill>
              </a:rPr>
              <a:t> rather than profit like tax holidays, exemptions. </a:t>
            </a:r>
            <a:endParaRPr lang="en-GB" dirty="0"/>
          </a:p>
          <a:p>
            <a:pPr marL="0" lvl="0" indent="0" algn="just">
              <a:buNone/>
            </a:pPr>
            <a:r>
              <a:rPr lang="en-GB" dirty="0"/>
              <a:t>2. Focus policy attention on improving business climate in industrial parks and free zones rather than providing fiscal incentives e.g. through  public infrastructure, One Stop Centres in zones, more streamlined procedures, and reducing time and uncertainty associated with customs clearance</a:t>
            </a:r>
            <a:endParaRPr lang="en-US" dirty="0"/>
          </a:p>
          <a:p>
            <a:pPr marL="0" lvl="0" indent="0" algn="just">
              <a:buNone/>
            </a:pPr>
            <a:r>
              <a:rPr lang="en-GB" dirty="0"/>
              <a:t>3. Conduct ex-ante Cost Benefit analysis of tax incentives being targeted in order to match tax policy to measurable expected outcomes for example number of jobs to-be created and value of future taxes paid</a:t>
            </a:r>
          </a:p>
          <a:p>
            <a:pPr marL="0" indent="0" algn="just">
              <a:buNone/>
            </a:pPr>
            <a:r>
              <a:rPr lang="en-US" dirty="0"/>
              <a:t>4. Start small and prioritize industrial parks and free zones that will attract significant investments and job creation</a:t>
            </a:r>
          </a:p>
          <a:p>
            <a:pPr marL="0" indent="0" algn="just">
              <a:buNone/>
            </a:pPr>
            <a:r>
              <a:rPr lang="en-GB" dirty="0"/>
              <a:t>5. Implement online M&amp;E data systems to track measurable outcomes in investment, exports, jobs and other indicators of interest and also to air and address business grievances in real time to evaluate the impact of tax incentives, SEZs and parks to improve over time. </a:t>
            </a:r>
          </a:p>
          <a:p>
            <a:pPr marL="0" indent="0" algn="just">
              <a:buNone/>
            </a:pPr>
            <a:endParaRPr lang="en-GB" dirty="0"/>
          </a:p>
          <a:p>
            <a:pPr marL="0" indent="0">
              <a:buNone/>
            </a:pPr>
            <a:endParaRPr lang="en-GB" dirty="0"/>
          </a:p>
          <a:p>
            <a:pPr lvl="0"/>
            <a:endParaRPr lang="en-US" dirty="0"/>
          </a:p>
          <a:p>
            <a:pPr marL="0" indent="0">
              <a:buNone/>
            </a:pPr>
            <a:endParaRPr lang="en-US" dirty="0"/>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4</a:t>
            </a:fld>
            <a:endParaRPr lang="en-US" dirty="0"/>
          </a:p>
        </p:txBody>
      </p:sp>
    </p:spTree>
    <p:extLst>
      <p:ext uri="{BB962C8B-B14F-4D97-AF65-F5344CB8AC3E}">
        <p14:creationId xmlns:p14="http://schemas.microsoft.com/office/powerpoint/2010/main" val="3502279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a:xfrm>
            <a:off x="297873" y="416431"/>
            <a:ext cx="10515600" cy="355311"/>
          </a:xfrm>
        </p:spPr>
        <p:txBody>
          <a:bodyPr>
            <a:normAutofit fontScale="90000"/>
          </a:bodyPr>
          <a:lstStyle/>
          <a:p>
            <a:r>
              <a:rPr lang="en-US" dirty="0">
                <a:solidFill>
                  <a:schemeClr val="accent1">
                    <a:lumMod val="75000"/>
                  </a:schemeClr>
                </a:solidFill>
              </a:rPr>
              <a:t>Other Policy considerations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297873" y="928255"/>
            <a:ext cx="11055927" cy="5248708"/>
          </a:xfrm>
        </p:spPr>
        <p:txBody>
          <a:bodyPr>
            <a:normAutofit/>
          </a:bodyPr>
          <a:lstStyle/>
          <a:p>
            <a:pPr marL="514350" indent="-514350" algn="just">
              <a:lnSpc>
                <a:spcPct val="150000"/>
              </a:lnSpc>
              <a:buAutoNum type="arabicPeriod"/>
            </a:pPr>
            <a:r>
              <a:rPr lang="en-US" sz="2600" dirty="0"/>
              <a:t>Strengthen coordination between relevant agencies to avoid duplication and wastage of Public Investments.</a:t>
            </a:r>
          </a:p>
          <a:p>
            <a:pPr marL="514350" indent="-514350" algn="just">
              <a:lnSpc>
                <a:spcPct val="150000"/>
              </a:lnSpc>
              <a:buFont typeface="Arial" panose="020B0604020202020204" pitchFamily="34" charset="0"/>
              <a:buAutoNum type="arabicPeriod"/>
            </a:pPr>
            <a:r>
              <a:rPr lang="en-US" sz="2600" dirty="0"/>
              <a:t>In future after sufficient due diligence has been done by the regulator existing beneficiaries of tax holidays should  list on the stock exchange. This will improve the governance structure, transparency and accountability.</a:t>
            </a:r>
          </a:p>
          <a:p>
            <a:pPr marL="0" indent="0">
              <a:lnSpc>
                <a:spcPct val="150000"/>
              </a:lnSpc>
              <a:buNone/>
            </a:pPr>
            <a:endParaRPr lang="en-US" dirty="0"/>
          </a:p>
          <a:p>
            <a:pPr marL="514350" indent="-514350">
              <a:lnSpc>
                <a:spcPct val="150000"/>
              </a:lnSpc>
              <a:buAutoNum type="arabicPeriod"/>
            </a:pPr>
            <a:endParaRPr lang="en-US" dirty="0"/>
          </a:p>
          <a:p>
            <a:pPr marL="0" indent="0">
              <a:buNone/>
            </a:pPr>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5</a:t>
            </a:fld>
            <a:endParaRPr lang="en-US" dirty="0"/>
          </a:p>
        </p:txBody>
      </p:sp>
    </p:spTree>
    <p:extLst>
      <p:ext uri="{BB962C8B-B14F-4D97-AF65-F5344CB8AC3E}">
        <p14:creationId xmlns:p14="http://schemas.microsoft.com/office/powerpoint/2010/main" val="4060091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normAutofit fontScale="90000"/>
          </a:bodyPr>
          <a:lstStyle/>
          <a:p>
            <a:pPr marL="571500" indent="-571500">
              <a:buFont typeface="Wingdings" panose="05000000000000000000" pitchFamily="2" charset="2"/>
              <a:buChar char="ü"/>
            </a:pPr>
            <a:r>
              <a:rPr lang="en-US" sz="3600" b="1" dirty="0">
                <a:solidFill>
                  <a:schemeClr val="accent1">
                    <a:lumMod val="75000"/>
                  </a:schemeClr>
                </a:solidFill>
                <a:latin typeface="Book Antiqua" panose="02040602050305030304" pitchFamily="18" charset="0"/>
              </a:rPr>
              <a:t>TOURISM DEVELOPMENT </a:t>
            </a:r>
            <a:br>
              <a:rPr lang="en-US" sz="3600" b="1" dirty="0">
                <a:solidFill>
                  <a:schemeClr val="accent1">
                    <a:lumMod val="75000"/>
                  </a:schemeClr>
                </a:solidFill>
                <a:latin typeface="Book Antiqua" panose="02040602050305030304" pitchFamily="18" charset="0"/>
              </a:rPr>
            </a:br>
            <a:br>
              <a:rPr lang="en-US" sz="3600" b="1" dirty="0">
                <a:solidFill>
                  <a:schemeClr val="accent1">
                    <a:lumMod val="75000"/>
                  </a:schemeClr>
                </a:solidFill>
                <a:latin typeface="Book Antiqua" panose="02040602050305030304" pitchFamily="18" charset="0"/>
              </a:rPr>
            </a:br>
            <a:r>
              <a:rPr lang="en-US" sz="2700" b="1" dirty="0">
                <a:solidFill>
                  <a:schemeClr val="accent1">
                    <a:lumMod val="75000"/>
                  </a:schemeClr>
                </a:solidFill>
                <a:latin typeface="Book Antiqua" panose="02040602050305030304" pitchFamily="18" charset="0"/>
              </a:rPr>
              <a:t>FIVE KEY ACTIONABLE POLICIES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fontScale="92500" lnSpcReduction="20000"/>
          </a:bodyPr>
          <a:lstStyle/>
          <a:p>
            <a:pPr marL="514350" lvl="0" indent="-514350">
              <a:buAutoNum type="arabicPeriod"/>
            </a:pPr>
            <a:r>
              <a:rPr lang="en-US" b="1" dirty="0">
                <a:latin typeface="Book Antiqua" panose="02040602050305030304" pitchFamily="18" charset="0"/>
              </a:rPr>
              <a:t>Increase returns from Gorilla Trekking.</a:t>
            </a:r>
            <a:r>
              <a:rPr lang="en-US" sz="2400" dirty="0">
                <a:latin typeface="Book Antiqua" panose="02040602050305030304" pitchFamily="18" charset="0"/>
              </a:rPr>
              <a:t> </a:t>
            </a:r>
          </a:p>
          <a:p>
            <a:pPr marL="514350" lvl="0" indent="-514350">
              <a:buAutoNum type="arabicPeriod"/>
            </a:pPr>
            <a:endParaRPr lang="en-US" sz="2400" dirty="0">
              <a:latin typeface="Book Antiqua" panose="02040602050305030304" pitchFamily="18" charset="0"/>
            </a:endParaRPr>
          </a:p>
          <a:p>
            <a:pPr lvl="1"/>
            <a:r>
              <a:rPr lang="en-US" dirty="0">
                <a:latin typeface="Book Antiqua" panose="02040602050305030304" pitchFamily="18" charset="0"/>
              </a:rPr>
              <a:t>As demand begins to exceed supply for the Gorilla Trekking, there is need to increase the fee charged during the high season by July 2020. </a:t>
            </a:r>
          </a:p>
          <a:p>
            <a:pPr lvl="1"/>
            <a:endParaRPr lang="en-US" sz="2000" dirty="0">
              <a:latin typeface="Book Antiqua" panose="02040602050305030304" pitchFamily="18" charset="0"/>
            </a:endParaRPr>
          </a:p>
          <a:p>
            <a:pPr lvl="1"/>
            <a:r>
              <a:rPr lang="en-US" dirty="0">
                <a:latin typeface="Book Antiqua" panose="02040602050305030304" pitchFamily="18" charset="0"/>
              </a:rPr>
              <a:t>Make Gorilla trekking a world-class experience </a:t>
            </a:r>
          </a:p>
          <a:p>
            <a:pPr lvl="1"/>
            <a:endParaRPr lang="en-US" dirty="0">
              <a:latin typeface="Book Antiqua" panose="02040602050305030304" pitchFamily="18" charset="0"/>
            </a:endParaRPr>
          </a:p>
          <a:p>
            <a:pPr lvl="1"/>
            <a:r>
              <a:rPr lang="en-US" dirty="0">
                <a:latin typeface="Book Antiqua" panose="02040602050305030304" pitchFamily="18" charset="0"/>
              </a:rPr>
              <a:t>In a high season, give preference to tourists booking a full 7-14 day trip to Uganda</a:t>
            </a:r>
          </a:p>
          <a:p>
            <a:pPr lvl="1"/>
            <a:endParaRPr lang="en-US" sz="2000" dirty="0">
              <a:latin typeface="Book Antiqua" panose="02040602050305030304" pitchFamily="18" charset="0"/>
            </a:endParaRPr>
          </a:p>
          <a:p>
            <a:pPr lvl="1"/>
            <a:r>
              <a:rPr lang="en-US" dirty="0">
                <a:latin typeface="Book Antiqua" panose="02040602050305030304" pitchFamily="18" charset="0"/>
              </a:rPr>
              <a:t>Through research, exploit options for increasing supply of permits through more habituations and conservation of </a:t>
            </a:r>
            <a:r>
              <a:rPr lang="en-US" dirty="0" err="1">
                <a:latin typeface="Book Antiqua" panose="02040602050305030304" pitchFamily="18" charset="0"/>
              </a:rPr>
              <a:t>Enchuya</a:t>
            </a:r>
            <a:r>
              <a:rPr lang="en-US" dirty="0">
                <a:latin typeface="Book Antiqua" panose="02040602050305030304" pitchFamily="18" charset="0"/>
              </a:rPr>
              <a:t> forest into a National Park</a:t>
            </a:r>
          </a:p>
          <a:p>
            <a:pPr lvl="1"/>
            <a:endParaRPr lang="en-US" sz="2000" dirty="0">
              <a:latin typeface="Book Antiqua" panose="02040602050305030304" pitchFamily="18" charset="0"/>
            </a:endParaRPr>
          </a:p>
          <a:p>
            <a:pPr lvl="1"/>
            <a:r>
              <a:rPr lang="en-US" dirty="0">
                <a:latin typeface="Book Antiqua" panose="02040602050305030304" pitchFamily="18" charset="0"/>
              </a:rPr>
              <a:t>Exploit opportunities from Chimpanzee trekking. </a:t>
            </a:r>
            <a:endParaRPr lang="en-US" sz="2000" dirty="0">
              <a:latin typeface="Book Antiqua" panose="02040602050305030304" pitchFamily="18" charset="0"/>
            </a:endParaRPr>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6</a:t>
            </a:fld>
            <a:endParaRPr lang="en-US" dirty="0"/>
          </a:p>
        </p:txBody>
      </p:sp>
    </p:spTree>
    <p:extLst>
      <p:ext uri="{BB962C8B-B14F-4D97-AF65-F5344CB8AC3E}">
        <p14:creationId xmlns:p14="http://schemas.microsoft.com/office/powerpoint/2010/main" val="1591575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215483"/>
            <a:ext cx="10515600" cy="4961480"/>
          </a:xfrm>
        </p:spPr>
        <p:txBody>
          <a:bodyPr>
            <a:normAutofit/>
          </a:bodyPr>
          <a:lstStyle/>
          <a:p>
            <a:pPr marL="0" lvl="0" indent="0">
              <a:buNone/>
            </a:pPr>
            <a:r>
              <a:rPr lang="en-US" b="1" dirty="0"/>
              <a:t>2. </a:t>
            </a:r>
            <a:r>
              <a:rPr lang="en-US" sz="2200" b="1" dirty="0">
                <a:latin typeface="Book Antiqua" panose="02040602050305030304" pitchFamily="18" charset="0"/>
              </a:rPr>
              <a:t>Strengthen regulation of the Tourism Sector.</a:t>
            </a:r>
            <a:endParaRPr lang="en-US" sz="2200" dirty="0">
              <a:latin typeface="Book Antiqua" panose="02040602050305030304" pitchFamily="18" charset="0"/>
            </a:endParaRPr>
          </a:p>
          <a:p>
            <a:pPr lvl="0"/>
            <a:r>
              <a:rPr lang="en-US" sz="2200" dirty="0">
                <a:latin typeface="Book Antiqua" panose="02040602050305030304" pitchFamily="18" charset="0"/>
              </a:rPr>
              <a:t>Ensure quality assurance in the tourism sector through regular inspection of hotels and other tourism enterprises</a:t>
            </a:r>
          </a:p>
          <a:p>
            <a:pPr lvl="0"/>
            <a:endParaRPr lang="en-US" sz="2200" dirty="0">
              <a:latin typeface="Book Antiqua" panose="02040602050305030304" pitchFamily="18" charset="0"/>
            </a:endParaRPr>
          </a:p>
          <a:p>
            <a:pPr lvl="0"/>
            <a:r>
              <a:rPr lang="en-US" sz="2200" dirty="0">
                <a:latin typeface="Book Antiqua" panose="02040602050305030304" pitchFamily="18" charset="0"/>
              </a:rPr>
              <a:t>Increase Grading and star rating of hotels to ease their marketing strategies</a:t>
            </a:r>
          </a:p>
          <a:p>
            <a:pPr lvl="0"/>
            <a:endParaRPr lang="en-US" sz="2200" dirty="0">
              <a:latin typeface="Book Antiqua" panose="02040602050305030304" pitchFamily="18" charset="0"/>
            </a:endParaRPr>
          </a:p>
          <a:p>
            <a:pPr lvl="0"/>
            <a:r>
              <a:rPr lang="en-US" sz="2200" dirty="0">
                <a:latin typeface="Book Antiqua" panose="02040602050305030304" pitchFamily="18" charset="0"/>
              </a:rPr>
              <a:t>Need to fast track the review the tourism legal framework License to harmonize the standards, guidelines, code of practice for the tourism stakeholders.</a:t>
            </a:r>
          </a:p>
          <a:p>
            <a:pPr lvl="0"/>
            <a:endParaRPr lang="en-US" sz="2200" dirty="0">
              <a:latin typeface="Book Antiqua" panose="02040602050305030304" pitchFamily="18" charset="0"/>
            </a:endParaRPr>
          </a:p>
          <a:p>
            <a:pPr lvl="0"/>
            <a:r>
              <a:rPr lang="en-US" sz="2200" dirty="0">
                <a:latin typeface="Book Antiqua" panose="02040602050305030304" pitchFamily="18" charset="0"/>
              </a:rPr>
              <a:t>Need for policymakers to improve coordination of priorities and implementation plans among each other and among them and the private sector.</a:t>
            </a:r>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7</a:t>
            </a:fld>
            <a:endParaRPr lang="en-US" dirty="0"/>
          </a:p>
        </p:txBody>
      </p:sp>
    </p:spTree>
    <p:extLst>
      <p:ext uri="{BB962C8B-B14F-4D97-AF65-F5344CB8AC3E}">
        <p14:creationId xmlns:p14="http://schemas.microsoft.com/office/powerpoint/2010/main" val="1830934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a:xfrm>
            <a:off x="838200" y="1159728"/>
            <a:ext cx="10515600" cy="5017236"/>
          </a:xfrm>
        </p:spPr>
        <p:txBody>
          <a:bodyPr>
            <a:normAutofit/>
          </a:bodyPr>
          <a:lstStyle/>
          <a:p>
            <a:pPr marL="0" lvl="0" indent="0">
              <a:buNone/>
            </a:pPr>
            <a:r>
              <a:rPr lang="en-US" b="1" dirty="0"/>
              <a:t>3. </a:t>
            </a:r>
            <a:r>
              <a:rPr lang="en-US" sz="2200" b="1" dirty="0">
                <a:latin typeface="Book Antiqua" panose="02040602050305030304" pitchFamily="18" charset="0"/>
              </a:rPr>
              <a:t>Human Resource Development.</a:t>
            </a:r>
            <a:r>
              <a:rPr lang="en-US" sz="2200" dirty="0">
                <a:latin typeface="Book Antiqua" panose="02040602050305030304" pitchFamily="18" charset="0"/>
              </a:rPr>
              <a:t> </a:t>
            </a:r>
          </a:p>
          <a:p>
            <a:pPr lvl="1"/>
            <a:r>
              <a:rPr lang="en-US" sz="2200" dirty="0">
                <a:latin typeface="Book Antiqua" panose="02040602050305030304" pitchFamily="18" charset="0"/>
              </a:rPr>
              <a:t>Need to fast truck the construction of the </a:t>
            </a:r>
            <a:r>
              <a:rPr lang="en-US" sz="2200" dirty="0" err="1">
                <a:latin typeface="Book Antiqua" panose="02040602050305030304" pitchFamily="18" charset="0"/>
              </a:rPr>
              <a:t>Jinja</a:t>
            </a:r>
            <a:r>
              <a:rPr lang="en-US" sz="2200" dirty="0">
                <a:latin typeface="Book Antiqua" panose="02040602050305030304" pitchFamily="18" charset="0"/>
              </a:rPr>
              <a:t> Hotel Training School in order to improve quality of the Human resource in the tourism sector.</a:t>
            </a:r>
          </a:p>
          <a:p>
            <a:pPr lvl="1"/>
            <a:endParaRPr lang="en-US" sz="2200" dirty="0">
              <a:latin typeface="Book Antiqua" panose="02040602050305030304" pitchFamily="18" charset="0"/>
            </a:endParaRPr>
          </a:p>
          <a:p>
            <a:pPr marL="0" lvl="0" indent="0">
              <a:buNone/>
            </a:pPr>
            <a:r>
              <a:rPr lang="en-US" sz="2200" b="1" dirty="0">
                <a:latin typeface="Book Antiqua" panose="02040602050305030304" pitchFamily="18" charset="0"/>
              </a:rPr>
              <a:t>4. Development of Product Development and Diversification Strategy.</a:t>
            </a:r>
            <a:r>
              <a:rPr lang="en-US" sz="2200" dirty="0">
                <a:latin typeface="Book Antiqua" panose="02040602050305030304" pitchFamily="18" charset="0"/>
              </a:rPr>
              <a:t> </a:t>
            </a:r>
          </a:p>
          <a:p>
            <a:pPr lvl="1"/>
            <a:r>
              <a:rPr lang="en-US" sz="2200" dirty="0">
                <a:latin typeface="Book Antiqua" panose="02040602050305030304" pitchFamily="18" charset="0"/>
              </a:rPr>
              <a:t>Need to support performing Artists, set up museums (Entebbe Raid Museum) and increase the stocking of the National Library.</a:t>
            </a:r>
          </a:p>
          <a:p>
            <a:pPr lvl="1"/>
            <a:endParaRPr lang="en-US" sz="2200" dirty="0">
              <a:latin typeface="Book Antiqua" panose="02040602050305030304" pitchFamily="18" charset="0"/>
            </a:endParaRPr>
          </a:p>
          <a:p>
            <a:pPr lvl="1"/>
            <a:r>
              <a:rPr lang="en-US" sz="2200" dirty="0">
                <a:latin typeface="Book Antiqua" panose="02040602050305030304" pitchFamily="18" charset="0"/>
              </a:rPr>
              <a:t>Develop tourism products in the Eastern Tourism Circuit especially upgrading the </a:t>
            </a:r>
            <a:r>
              <a:rPr lang="en-US" sz="2200" dirty="0" err="1">
                <a:latin typeface="Book Antiqua" panose="02040602050305030304" pitchFamily="18" charset="0"/>
              </a:rPr>
              <a:t>Pian-Upe</a:t>
            </a:r>
            <a:r>
              <a:rPr lang="en-US" sz="2200" dirty="0">
                <a:latin typeface="Book Antiqua" panose="02040602050305030304" pitchFamily="18" charset="0"/>
              </a:rPr>
              <a:t> into a National Park </a:t>
            </a:r>
          </a:p>
          <a:p>
            <a:pPr lvl="0"/>
            <a:endParaRPr lang="en-US" sz="2200" dirty="0">
              <a:latin typeface="Book Antiqua" panose="02040602050305030304" pitchFamily="18" charset="0"/>
            </a:endParaRPr>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8</a:t>
            </a:fld>
            <a:endParaRPr lang="en-US" dirty="0"/>
          </a:p>
        </p:txBody>
      </p:sp>
    </p:spTree>
    <p:extLst>
      <p:ext uri="{BB962C8B-B14F-4D97-AF65-F5344CB8AC3E}">
        <p14:creationId xmlns:p14="http://schemas.microsoft.com/office/powerpoint/2010/main" val="697655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Parallax</Template>
  <TotalTime>13804</TotalTime>
  <Words>1285</Words>
  <Application>Microsoft Macintosh PowerPoint</Application>
  <PresentationFormat>Widescreen</PresentationFormat>
  <Paragraphs>122</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Book Antiqua</vt:lpstr>
      <vt:lpstr>Bookman Old Style</vt:lpstr>
      <vt:lpstr>Calibri</vt:lpstr>
      <vt:lpstr>Calibri Light</vt:lpstr>
      <vt:lpstr>Wingdings</vt:lpstr>
      <vt:lpstr>Office Theme</vt:lpstr>
      <vt:lpstr> ACTIONABLE POINTS ARISING FROM Uganda’s Annual Economic Growth Forum 22nd AUGUST 2019 </vt:lpstr>
      <vt:lpstr>Agriculture and Agro-Industrialization  Key Presentations</vt:lpstr>
      <vt:lpstr>Actionable Policy Recommendations </vt:lpstr>
      <vt:lpstr>Private- Public Investment</vt:lpstr>
      <vt:lpstr>Five Actionable Policy Recommendations </vt:lpstr>
      <vt:lpstr>Other Policy considerations</vt:lpstr>
      <vt:lpstr>TOURISM DEVELOPMENT   FIVE KEY ACTIONABLE POLICIES</vt:lpstr>
      <vt:lpstr>PowerPoint Presentation</vt:lpstr>
      <vt:lpstr>PowerPoint Presentation</vt:lpstr>
      <vt:lpstr>PowerPoint Presentation</vt:lpstr>
      <vt:lpstr>Education and skills for growth  Introduction</vt:lpstr>
      <vt:lpstr>Speakers</vt:lpstr>
      <vt:lpstr>Actionable points</vt:lpstr>
      <vt:lpstr>Import Substitution and Export Promotion for Growth Actionable points</vt:lpstr>
      <vt:lpstr>Urbanisation as an engine for growth Actionable points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John Ayre</cp:lastModifiedBy>
  <cp:revision>182</cp:revision>
  <dcterms:created xsi:type="dcterms:W3CDTF">2019-08-13T22:25:44Z</dcterms:created>
  <dcterms:modified xsi:type="dcterms:W3CDTF">2019-09-03T08:13:01Z</dcterms:modified>
</cp:coreProperties>
</file>